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309" r:id="rId3"/>
    <p:sldId id="272" r:id="rId4"/>
    <p:sldId id="273" r:id="rId5"/>
    <p:sldId id="313" r:id="rId6"/>
    <p:sldId id="274" r:id="rId7"/>
    <p:sldId id="314" r:id="rId8"/>
    <p:sldId id="315" r:id="rId9"/>
    <p:sldId id="310" r:id="rId10"/>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2021/6/30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各位老师同学，中午好，我是来自浙江大学的叶宏彬，今天我将介绍</a:t>
            </a:r>
            <a:r>
              <a:rPr lang="en-US" altLang="zh-CN"/>
              <a:t>AZFT</a:t>
            </a:r>
            <a:r>
              <a:rPr lang="zh-CN" altLang="en-US"/>
              <a:t>实验室和阿里达摩院共同合作的生成式关系抽取的工作。题目是</a:t>
            </a:r>
            <a:r>
              <a:rPr lang="zh-CN" altLang="en-US">
                <a:solidFill>
                  <a:schemeClr val="bg1"/>
                </a:solidFill>
                <a:sym typeface="+mn-ea"/>
              </a:rPr>
              <a:t>Contrastive Triple Extraction with Generative Transformer。</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我的演讲大纲包括五个部分，我将逐一进行介绍。</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我们认为这项工作需要解决以下三个重要问题。第一个问题是传统关系抽取会遇到的三元组重叠、多令牌抽取、以及如何建模多个关系之间的联系，为了解决这个问题，我们采用了</a:t>
            </a:r>
            <a:r>
              <a:rPr lang="en-US" altLang="zh-CN"/>
              <a:t>seq2seq</a:t>
            </a:r>
            <a:r>
              <a:rPr lang="zh-CN" altLang="en-US"/>
              <a:t>的文本生成模型。第二个问题是传统文本序列生成模型不易捕获长距离依赖信息，我们引入了</a:t>
            </a:r>
            <a:r>
              <a:rPr lang="en-US" altLang="zh-CN"/>
              <a:t>Transformer</a:t>
            </a:r>
            <a:r>
              <a:rPr lang="zh-CN" altLang="en-US"/>
              <a:t>预训练架构，来增强模型的建模能力。第三个问题是序列到序列的体系结构会产生不忠实的序列，从而产生意义上的矛盾。因此我们引入了对比学习机制，提高模型对虚假三元组信息的鉴别能力，以</a:t>
            </a:r>
            <a:r>
              <a:rPr lang="zh-CN" altLang="en-US">
                <a:sym typeface="+mn-ea"/>
              </a:rPr>
              <a:t>增强模型对文本关键信息的感知能力，生成忠实的三元组。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这里我们展示了</a:t>
            </a:r>
            <a:r>
              <a:rPr lang="en-US" altLang="zh-CN"/>
              <a:t>CGT生成式Transformer</a:t>
            </a:r>
            <a:r>
              <a:rPr lang="zh-CN" altLang="en-US"/>
              <a:t>的总体架构。右上部分表示</a:t>
            </a:r>
            <a:r>
              <a:rPr lang="en-US" altLang="zh-CN"/>
              <a:t>Transformer</a:t>
            </a:r>
            <a:r>
              <a:rPr lang="zh-CN" altLang="en-US">
                <a:sym typeface="+mn-ea"/>
              </a:rPr>
              <a:t>生成</a:t>
            </a:r>
            <a:r>
              <a:rPr lang="zh-CN" altLang="en-US"/>
              <a:t>模块，右下部分表示三元组对比学习模块。 这两个部分训练时共同优化。</a:t>
            </a:r>
            <a:r>
              <a:rPr lang="zh-CN" altLang="en-US">
                <a:sym typeface="+mn-ea"/>
              </a:rPr>
              <a:t>生成模块依靠部分因果掩码机制建模成序列生成任务，如右图中的示例所示，对于三元组序列生成，其中右上部分设置为-∞以阻止从源段到目标段的关注； 左侧部分设置为全0，表示令牌能够参与第一段。利用交叉熵损失生成来优化三元组生成过程，获得生成损失。对比学习模块将输入文本与正确的三元组实例或者伪造的三元组进行随机拼接，依靠部分因果掩码机制建模成文本分类任务，其中</a:t>
            </a:r>
            <a:r>
              <a:rPr lang="en-US" altLang="zh-CN">
                <a:sym typeface="+mn-ea"/>
              </a:rPr>
              <a:t>mask</a:t>
            </a:r>
            <a:r>
              <a:rPr lang="zh-CN" altLang="en-US">
                <a:sym typeface="+mn-ea"/>
              </a:rPr>
              <a:t>矩阵的元素全为0，利用经过</a:t>
            </a:r>
            <a:r>
              <a:rPr lang="en-US" altLang="zh-CN">
                <a:sym typeface="+mn-ea"/>
              </a:rPr>
              <a:t>MLP</a:t>
            </a:r>
            <a:r>
              <a:rPr lang="zh-CN" altLang="en-US">
                <a:sym typeface="+mn-ea"/>
              </a:rPr>
              <a:t>多层感知机层的特殊</a:t>
            </a:r>
            <a:r>
              <a:rPr lang="en-US" altLang="zh-CN">
                <a:sym typeface="+mn-ea"/>
              </a:rPr>
              <a:t>token</a:t>
            </a:r>
            <a:r>
              <a:rPr lang="zh-CN" altLang="en-US">
                <a:sym typeface="+mn-ea"/>
              </a:rPr>
              <a:t>[CLS]表示来计算分类打分函数，鉴别是否为正确实例，从而增强模型对关键</a:t>
            </a:r>
            <a:r>
              <a:rPr lang="en-US" altLang="zh-CN">
                <a:sym typeface="+mn-ea"/>
              </a:rPr>
              <a:t>token</a:t>
            </a:r>
            <a:r>
              <a:rPr lang="zh-CN" altLang="en-US">
                <a:sym typeface="+mn-ea"/>
              </a:rPr>
              <a:t>的感知能力。我们利用交叉熵优化对比损失。生成损失与对比学习损失通过一个超参数阿尔法权衡构成了我们最终的总体损失。我们的解码推理采用的是波束搜索和启发式约束。</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我们认为这项工作需要解决以下三个重要问题。第一个问题是传统关系抽取会遇到的三元组重叠、多令牌抽取、以及如何建模多个关系之间的联系，为了解决这个问题，我们采用了</a:t>
            </a:r>
            <a:r>
              <a:rPr lang="en-US" altLang="zh-CN"/>
              <a:t>seq2seq</a:t>
            </a:r>
            <a:r>
              <a:rPr lang="zh-CN" altLang="en-US"/>
              <a:t>的文本生成模型。第二个问题是传统文本序列生成模型不易捕获长距离依赖信息，我们引入了</a:t>
            </a:r>
            <a:r>
              <a:rPr lang="en-US" altLang="zh-CN"/>
              <a:t>Transformer</a:t>
            </a:r>
            <a:r>
              <a:rPr lang="zh-CN" altLang="en-US"/>
              <a:t>预训练架构，来增强模型的建模能力。第三个问题是序列到序列的体系结构会产生不忠实的序列，从而产生意义上的矛盾。因此我们引入了对比学习机制，提高模型对虚假三元组信息的鉴别能力，以</a:t>
            </a:r>
            <a:r>
              <a:rPr lang="zh-CN" altLang="en-US">
                <a:sym typeface="+mn-ea"/>
              </a:rPr>
              <a:t>增强模型对文本关键信息的感知能力，生成忠实的三元组。</a:t>
            </a:r>
            <a:endParaRPr lang="zh-CN" altLang="en-US"/>
          </a:p>
        </p:txBody>
      </p:sp>
    </p:spTree>
    <p:extLst>
      <p:ext uri="{BB962C8B-B14F-4D97-AF65-F5344CB8AC3E}">
        <p14:creationId xmlns:p14="http://schemas.microsoft.com/office/powerpoint/2010/main" val="324808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我们对三个基准数据集进行了实验：纽约时报（NYT），WebNLG和MIE。MIE是医学领域的大规模中文对话信息提取数据集。图中中显示了这三个数据集的详细统计信息。</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我们对三个基准数据集进行了实验：纽约时报（NYT），WebNLG和MIE。MIE是医学领域的大规模中文对话信息提取数据集。图中中显示了这三个数据集的详细统计信息。</a:t>
            </a:r>
          </a:p>
        </p:txBody>
      </p:sp>
    </p:spTree>
    <p:extLst>
      <p:ext uri="{BB962C8B-B14F-4D97-AF65-F5344CB8AC3E}">
        <p14:creationId xmlns:p14="http://schemas.microsoft.com/office/powerpoint/2010/main" val="2931072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我们对三个基准数据集进行了实验：纽约时报（NYT），WebNLG和MIE。MIE是医学领域的大规模中文对话信息提取数据集。图中中显示了这三个数据集的详细统计信息。</a:t>
            </a:r>
          </a:p>
        </p:txBody>
      </p:sp>
    </p:spTree>
    <p:extLst>
      <p:ext uri="{BB962C8B-B14F-4D97-AF65-F5344CB8AC3E}">
        <p14:creationId xmlns:p14="http://schemas.microsoft.com/office/powerpoint/2010/main" val="345858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2021/6/30</a:t>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92710" y="2300306"/>
            <a:ext cx="5765165" cy="3000674"/>
          </a:xfrm>
          <a:prstGeom prst="rect">
            <a:avLst/>
          </a:prstGeom>
          <a:blipFill dpi="0" rotWithShape="1">
            <a:blip r:embed="rId4">
              <a:alphaModFix amt="10000"/>
              <a:duotone>
                <a:schemeClr val="bg2">
                  <a:shade val="45000"/>
                  <a:satMod val="135000"/>
                </a:schemeClr>
                <a:prstClr val="white"/>
              </a:duotone>
            </a:blip>
            <a:srcRect/>
            <a:tile tx="0" ty="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100"/>
              </a:spcAft>
            </a:pPr>
            <a:endParaRPr lang="zh-CN" altLang="en-US" dirty="0"/>
          </a:p>
        </p:txBody>
      </p:sp>
      <p:grpSp>
        <p:nvGrpSpPr>
          <p:cNvPr id="8" name="组合 7"/>
          <p:cNvGrpSpPr/>
          <p:nvPr/>
        </p:nvGrpSpPr>
        <p:grpSpPr>
          <a:xfrm>
            <a:off x="2164556" y="94615"/>
            <a:ext cx="5036503" cy="4954270"/>
            <a:chOff x="4038600" y="2259880"/>
            <a:chExt cx="2647060" cy="2669747"/>
          </a:xfrm>
          <a:solidFill>
            <a:srgbClr val="A6A6A6">
              <a:alpha val="20000"/>
            </a:srgbClr>
          </a:solidFill>
        </p:grpSpPr>
        <p:sp>
          <p:nvSpPr>
            <p:cNvPr id="9"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6"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7"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12"/>
            <p:cNvSpPr/>
            <p:nvPr/>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4"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5"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6"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7"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8"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9"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0"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2"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3"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4"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55"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sp>
        <p:nvSpPr>
          <p:cNvPr id="5" name="副标题 4">
            <a:extLst>
              <a:ext uri="{FF2B5EF4-FFF2-40B4-BE49-F238E27FC236}">
                <a16:creationId xmlns:a16="http://schemas.microsoft.com/office/drawing/2014/main" id="{3707FC76-0F72-424D-8714-62BE236AEB16}"/>
              </a:ext>
            </a:extLst>
          </p:cNvPr>
          <p:cNvSpPr>
            <a:spLocks noGrp="1"/>
          </p:cNvSpPr>
          <p:nvPr>
            <p:ph type="subTitle" idx="1"/>
          </p:nvPr>
        </p:nvSpPr>
        <p:spPr>
          <a:xfrm>
            <a:off x="3517217" y="2903127"/>
            <a:ext cx="6858000" cy="1242039"/>
          </a:xfrm>
        </p:spPr>
        <p:txBody>
          <a:bodyPr/>
          <a:lstStyle/>
          <a:p>
            <a:r>
              <a:rPr lang="zh-CN" altLang="en-US" dirty="0"/>
              <a:t>队伍名称：上山没老虎</a:t>
            </a:r>
            <a:endParaRPr lang="en-US" altLang="zh-CN" dirty="0"/>
          </a:p>
          <a:p>
            <a:r>
              <a:rPr lang="zh-CN" altLang="en-US" dirty="0"/>
              <a:t>队伍成员：陈湘楠 谢辛</a:t>
            </a:r>
            <a:endParaRPr lang="en-US" altLang="zh-CN" dirty="0"/>
          </a:p>
          <a:p>
            <a:r>
              <a:rPr lang="zh-CN" altLang="en-US" dirty="0"/>
              <a:t>所在机构：      浙江大学</a:t>
            </a:r>
          </a:p>
        </p:txBody>
      </p:sp>
      <p:sp>
        <p:nvSpPr>
          <p:cNvPr id="17" name="标题 16">
            <a:extLst>
              <a:ext uri="{FF2B5EF4-FFF2-40B4-BE49-F238E27FC236}">
                <a16:creationId xmlns:a16="http://schemas.microsoft.com/office/drawing/2014/main" id="{8A07EA81-DBD2-4A90-8EC4-33696AD3B467}"/>
              </a:ext>
            </a:extLst>
          </p:cNvPr>
          <p:cNvSpPr>
            <a:spLocks noGrp="1"/>
          </p:cNvSpPr>
          <p:nvPr>
            <p:ph type="ctrTitle"/>
          </p:nvPr>
        </p:nvSpPr>
        <p:spPr/>
        <p:txBody>
          <a:bodyPr/>
          <a:lstStyle/>
          <a:p>
            <a:r>
              <a:rPr lang="en-US" altLang="zh-CN" dirty="0" err="1"/>
              <a:t>Few_CLUE</a:t>
            </a:r>
            <a:r>
              <a:rPr lang="zh-CN" altLang="en-US" dirty="0"/>
              <a:t>小样本学习比赛</a:t>
            </a:r>
            <a:br>
              <a:rPr lang="en-US" altLang="zh-CN" dirty="0"/>
            </a:br>
            <a:r>
              <a:rPr lang="zh-CN" altLang="en-US" dirty="0"/>
              <a:t>技术方案</a:t>
            </a:r>
          </a:p>
        </p:txBody>
      </p:sp>
      <p:pic>
        <p:nvPicPr>
          <p:cNvPr id="3" name="图片 2">
            <a:extLst>
              <a:ext uri="{FF2B5EF4-FFF2-40B4-BE49-F238E27FC236}">
                <a16:creationId xmlns:a16="http://schemas.microsoft.com/office/drawing/2014/main" id="{9150A745-0547-42D7-B3C9-0EE640BD7659}"/>
              </a:ext>
            </a:extLst>
          </p:cNvPr>
          <p:cNvPicPr>
            <a:picLocks noChangeAspect="1"/>
          </p:cNvPicPr>
          <p:nvPr/>
        </p:nvPicPr>
        <p:blipFill>
          <a:blip r:embed="rId5"/>
          <a:stretch>
            <a:fillRect/>
          </a:stretch>
        </p:blipFill>
        <p:spPr>
          <a:xfrm>
            <a:off x="4841099" y="4276972"/>
            <a:ext cx="3905795" cy="619211"/>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p:cNvPicPr>
            <a:picLocks noChangeAspect="1"/>
          </p:cNvPicPr>
          <p:nvPr/>
        </p:nvPicPr>
        <p:blipFill>
          <a:blip r:embed="rId4"/>
          <a:stretch>
            <a:fillRect/>
          </a:stretch>
        </p:blipFill>
        <p:spPr>
          <a:xfrm>
            <a:off x="3589020" y="2009140"/>
            <a:ext cx="4694555" cy="2836545"/>
          </a:xfrm>
          <a:prstGeom prst="rect">
            <a:avLst/>
          </a:prstGeom>
        </p:spPr>
      </p:pic>
      <p:sp>
        <p:nvSpPr>
          <p:cNvPr id="2" name="标题 1"/>
          <p:cNvSpPr>
            <a:spLocks noGrp="1"/>
          </p:cNvSpPr>
          <p:nvPr>
            <p:ph type="ctrTitle"/>
          </p:nvPr>
        </p:nvSpPr>
        <p:spPr>
          <a:xfrm>
            <a:off x="617220" y="350520"/>
            <a:ext cx="6858000" cy="866140"/>
          </a:xfrm>
        </p:spPr>
        <p:txBody>
          <a:bodyPr>
            <a:normAutofit/>
          </a:bodyPr>
          <a:lstStyle/>
          <a:p>
            <a:pPr algn="l" fontAlgn="auto"/>
            <a:r>
              <a:rPr lang="zh-CN" altLang="en-US" sz="5335" b="1" dirty="0">
                <a:solidFill>
                  <a:srgbClr val="273D90"/>
                </a:solidFill>
                <a:sym typeface="+mn-ea"/>
              </a:rPr>
              <a:t>Outline</a:t>
            </a:r>
            <a:endParaRPr lang="zh-CN" altLang="en-US" sz="5335" b="1" dirty="0">
              <a:solidFill>
                <a:srgbClr val="273D90"/>
              </a:solidFill>
            </a:endParaRPr>
          </a:p>
        </p:txBody>
      </p:sp>
      <p:sp>
        <p:nvSpPr>
          <p:cNvPr id="3" name="副标题 2"/>
          <p:cNvSpPr>
            <a:spLocks noGrp="1"/>
          </p:cNvSpPr>
          <p:nvPr>
            <p:ph type="subTitle" idx="1"/>
          </p:nvPr>
        </p:nvSpPr>
        <p:spPr>
          <a:xfrm>
            <a:off x="617220" y="1476375"/>
            <a:ext cx="8138795" cy="2583180"/>
          </a:xfrm>
        </p:spPr>
        <p:txBody>
          <a:bodyPr>
            <a:noAutofit/>
          </a:bodyPr>
          <a:lstStyle/>
          <a:p>
            <a:pPr algn="l"/>
            <a:endParaRPr kumimoji="1" lang="en-US" altLang="zh-CN" sz="2800" dirty="0"/>
          </a:p>
          <a:p>
            <a:pPr marL="342900" indent="-342900" algn="l">
              <a:buFont typeface="Arial" panose="020B0604020202020204" pitchFamily="34" charset="0"/>
              <a:buChar char="•"/>
            </a:pPr>
            <a:r>
              <a:rPr kumimoji="1" lang="en-US" altLang="zh-CN" sz="2800" dirty="0">
                <a:sym typeface="+mn-ea"/>
              </a:rPr>
              <a:t>Approach</a:t>
            </a:r>
            <a:endParaRPr kumimoji="1" lang="en-US" altLang="zh-CN" sz="2800" dirty="0"/>
          </a:p>
          <a:p>
            <a:pPr marL="342900" indent="-342900" algn="l">
              <a:buFont typeface="Arial" panose="020B0604020202020204" pitchFamily="34" charset="0"/>
              <a:buChar char="•"/>
            </a:pPr>
            <a:r>
              <a:rPr kumimoji="1" lang="en-US" altLang="zh-CN" sz="2800" dirty="0">
                <a:sym typeface="+mn-ea"/>
              </a:rPr>
              <a:t>Experiments </a:t>
            </a:r>
            <a:endParaRPr kumimoji="1" lang="en-US" altLang="zh-CN" sz="2800" dirty="0"/>
          </a:p>
        </p:txBody>
      </p:sp>
      <p:grpSp>
        <p:nvGrpSpPr>
          <p:cNvPr id="6" name="组合 5"/>
          <p:cNvGrpSpPr/>
          <p:nvPr/>
        </p:nvGrpSpPr>
        <p:grpSpPr>
          <a:xfrm>
            <a:off x="5747385" y="977265"/>
            <a:ext cx="4772025" cy="4900930"/>
            <a:chOff x="4038600" y="2259880"/>
            <a:chExt cx="2647060" cy="2669747"/>
          </a:xfrm>
          <a:solidFill>
            <a:srgbClr val="A6A6A6">
              <a:alpha val="20000"/>
            </a:srgbClr>
          </a:solidFill>
        </p:grpSpPr>
        <p:sp>
          <p:nvSpPr>
            <p:cNvPr id="7" name="Freeform 105"/>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8" name="Freeform 106"/>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9" name="Freeform 107"/>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0" name="Freeform 108"/>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1" name="Freeform 109"/>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2" name="Freeform 110"/>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3" name="Freeform 111"/>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4" name="Freeform 112"/>
            <p:cNvSpPr/>
            <p:nvPr userDrawn="1"/>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5" name="Freeform 113"/>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6" name="Freeform 114"/>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7" name="Freeform 115"/>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8" name="Freeform 116"/>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19" name="Freeform 117"/>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0" name="Freeform 118"/>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1" name="Freeform 119"/>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2" name="Freeform 120"/>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3" name="Freeform 121"/>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4" name="Freeform 122"/>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5" name="Freeform 123"/>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6" name="Freeform 124"/>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7" name="Freeform 125"/>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8" name="Freeform 126"/>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29" name="Freeform 127"/>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0" name="Freeform 128"/>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1" name="Freeform 129"/>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2" name="Freeform 130"/>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3" name="Freeform 131"/>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4" name="Freeform 132"/>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5" name="Freeform 133"/>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6" name="Freeform 134"/>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7" name="Freeform 135"/>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8" name="Freeform 136"/>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39" name="Freeform 137"/>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0" name="Freeform 138"/>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1" name="Freeform 139"/>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2" name="Freeform 140"/>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sp>
          <p:nvSpPr>
            <p:cNvPr id="43" name="Freeform 141"/>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54869" y="782002"/>
            <a:ext cx="7295515" cy="4261486"/>
          </a:xfrm>
        </p:spPr>
        <p:txBody>
          <a:bodyPr>
            <a:normAutofit/>
          </a:bodyPr>
          <a:lstStyle/>
          <a:p>
            <a:pPr marL="342900" indent="-342900" algn="l">
              <a:buFont typeface="Arial" panose="020B0604020202020204" pitchFamily="34" charset="0"/>
              <a:buChar char="•"/>
            </a:pPr>
            <a:r>
              <a:rPr lang="en-US" altLang="zh-CN" sz="2400" dirty="0">
                <a:solidFill>
                  <a:schemeClr val="tx1">
                    <a:lumMod val="85000"/>
                    <a:lumOff val="15000"/>
                  </a:schemeClr>
                </a:solidFill>
              </a:rPr>
              <a:t>adaptive prompt-based finetuning approach</a:t>
            </a:r>
          </a:p>
          <a:p>
            <a:pPr marL="685800" lvl="1" indent="-342900" algn="l">
              <a:buFont typeface="Arial" panose="020B0604020202020204" pitchFamily="34" charset="0"/>
              <a:buChar char="•"/>
            </a:pPr>
            <a:r>
              <a:rPr lang="zh-CN" altLang="en-US" sz="1700" dirty="0">
                <a:solidFill>
                  <a:schemeClr val="tx1">
                    <a:lumMod val="85000"/>
                    <a:lumOff val="15000"/>
                  </a:schemeClr>
                </a:solidFill>
              </a:rPr>
              <a:t>把每个任务的数据都预处理成</a:t>
            </a:r>
            <a:r>
              <a:rPr lang="en-US" altLang="zh-CN" sz="1700" dirty="0">
                <a:solidFill>
                  <a:schemeClr val="tx1">
                    <a:lumMod val="85000"/>
                    <a:lumOff val="15000"/>
                  </a:schemeClr>
                </a:solidFill>
              </a:rPr>
              <a:t>X</a:t>
            </a:r>
            <a:r>
              <a:rPr lang="en-US" altLang="zh-CN" sz="1300" dirty="0">
                <a:solidFill>
                  <a:schemeClr val="tx1">
                    <a:lumMod val="85000"/>
                    <a:lumOff val="15000"/>
                  </a:schemeClr>
                </a:solidFill>
              </a:rPr>
              <a:t>in</a:t>
            </a:r>
            <a:r>
              <a:rPr lang="en-US" altLang="zh-CN" sz="1700" dirty="0">
                <a:solidFill>
                  <a:schemeClr val="tx1">
                    <a:lumMod val="85000"/>
                    <a:lumOff val="15000"/>
                  </a:schemeClr>
                </a:solidFill>
              </a:rPr>
              <a:t> </a:t>
            </a:r>
            <a:r>
              <a:rPr lang="en-US" altLang="zh-CN" sz="2100" dirty="0">
                <a:solidFill>
                  <a:schemeClr val="tx1">
                    <a:lumMod val="85000"/>
                    <a:lumOff val="15000"/>
                  </a:schemeClr>
                </a:solidFill>
              </a:rPr>
              <a:t>+ T</a:t>
            </a:r>
            <a:r>
              <a:rPr lang="zh-CN" altLang="en-US" sz="1700" dirty="0">
                <a:solidFill>
                  <a:schemeClr val="tx1">
                    <a:lumMod val="85000"/>
                    <a:lumOff val="15000"/>
                  </a:schemeClr>
                </a:solidFill>
              </a:rPr>
              <a:t>的形式，来自动构建</a:t>
            </a:r>
            <a:r>
              <a:rPr lang="en-US" altLang="zh-CN" sz="1700" dirty="0">
                <a:solidFill>
                  <a:schemeClr val="tx1">
                    <a:lumMod val="85000"/>
                    <a:lumOff val="15000"/>
                  </a:schemeClr>
                </a:solidFill>
              </a:rPr>
              <a:t>prompt</a:t>
            </a:r>
          </a:p>
        </p:txBody>
      </p:sp>
      <p:sp>
        <p:nvSpPr>
          <p:cNvPr id="5" name="标题 4"/>
          <p:cNvSpPr>
            <a:spLocks noGrp="1"/>
          </p:cNvSpPr>
          <p:nvPr/>
        </p:nvSpPr>
        <p:spPr>
          <a:xfrm>
            <a:off x="371315" y="342067"/>
            <a:ext cx="7079615" cy="36933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altLang="zh-CN" sz="2000" b="1" dirty="0">
                <a:solidFill>
                  <a:srgbClr val="273D90"/>
                </a:solidFill>
                <a:sym typeface="+mn-ea"/>
              </a:rPr>
              <a:t>Approach </a:t>
            </a:r>
            <a:r>
              <a:rPr lang="zh-CN" altLang="en-US" sz="2000" b="1" dirty="0">
                <a:solidFill>
                  <a:srgbClr val="273D90"/>
                </a:solidFill>
                <a:sym typeface="+mn-ea"/>
              </a:rPr>
              <a:t>：</a:t>
            </a:r>
          </a:p>
        </p:txBody>
      </p:sp>
      <p:pic>
        <p:nvPicPr>
          <p:cNvPr id="4" name="图片 3">
            <a:extLst>
              <a:ext uri="{FF2B5EF4-FFF2-40B4-BE49-F238E27FC236}">
                <a16:creationId xmlns:a16="http://schemas.microsoft.com/office/drawing/2014/main" id="{99D7CEF4-9746-484B-B3AC-7934DBBB9B8F}"/>
              </a:ext>
            </a:extLst>
          </p:cNvPr>
          <p:cNvPicPr>
            <a:picLocks noChangeAspect="1"/>
          </p:cNvPicPr>
          <p:nvPr/>
        </p:nvPicPr>
        <p:blipFill>
          <a:blip r:embed="rId4"/>
          <a:stretch>
            <a:fillRect/>
          </a:stretch>
        </p:blipFill>
        <p:spPr>
          <a:xfrm>
            <a:off x="2438156" y="1670168"/>
            <a:ext cx="3496163" cy="581106"/>
          </a:xfrm>
          <a:prstGeom prst="rect">
            <a:avLst/>
          </a:prstGeom>
        </p:spPr>
      </p:pic>
      <p:grpSp>
        <p:nvGrpSpPr>
          <p:cNvPr id="9" name="组合 8">
            <a:extLst>
              <a:ext uri="{FF2B5EF4-FFF2-40B4-BE49-F238E27FC236}">
                <a16:creationId xmlns:a16="http://schemas.microsoft.com/office/drawing/2014/main" id="{765C6473-F28A-4F71-8D1E-A9BE91605930}"/>
              </a:ext>
            </a:extLst>
          </p:cNvPr>
          <p:cNvGrpSpPr/>
          <p:nvPr/>
        </p:nvGrpSpPr>
        <p:grpSpPr>
          <a:xfrm>
            <a:off x="1315950" y="2251274"/>
            <a:ext cx="6969528" cy="2060217"/>
            <a:chOff x="1252294" y="2556550"/>
            <a:chExt cx="6969528" cy="2060217"/>
          </a:xfrm>
        </p:grpSpPr>
        <p:sp>
          <p:nvSpPr>
            <p:cNvPr id="6" name="文本框 5">
              <a:extLst>
                <a:ext uri="{FF2B5EF4-FFF2-40B4-BE49-F238E27FC236}">
                  <a16:creationId xmlns:a16="http://schemas.microsoft.com/office/drawing/2014/main" id="{DEF93253-1FA5-4F18-974B-F7BC13D2734E}"/>
                </a:ext>
              </a:extLst>
            </p:cNvPr>
            <p:cNvSpPr txBox="1"/>
            <p:nvPr/>
          </p:nvSpPr>
          <p:spPr>
            <a:xfrm>
              <a:off x="1700214" y="3139439"/>
              <a:ext cx="6521608" cy="1477328"/>
            </a:xfrm>
            <a:prstGeom prst="rect">
              <a:avLst/>
            </a:prstGeom>
            <a:noFill/>
          </p:spPr>
          <p:txBody>
            <a:bodyPr wrap="square" rtlCol="0">
              <a:spAutoFit/>
            </a:bodyPr>
            <a:lstStyle/>
            <a:p>
              <a:r>
                <a:rPr lang="en-US" altLang="zh-CN" dirty="0"/>
                <a:t>X</a:t>
              </a:r>
              <a:r>
                <a:rPr lang="en-US" altLang="zh-CN" sz="1600" dirty="0"/>
                <a:t>in</a:t>
              </a:r>
              <a:r>
                <a:rPr lang="en-US" altLang="zh-CN" dirty="0"/>
                <a:t> : </a:t>
              </a:r>
              <a:r>
                <a:rPr lang="zh-CN" altLang="en-US" b="0" dirty="0">
                  <a:effectLst/>
                  <a:latin typeface="Consolas" panose="020B0609020204030204" pitchFamily="49" charset="0"/>
                </a:rPr>
                <a:t>在这里买的一套，没用几天都用不了了，商城越来越差了</a:t>
              </a:r>
            </a:p>
            <a:p>
              <a:endParaRPr lang="en-US" altLang="zh-CN" dirty="0"/>
            </a:p>
            <a:p>
              <a:r>
                <a:rPr lang="en-US" altLang="zh-CN" dirty="0"/>
                <a:t>T</a:t>
              </a:r>
              <a:r>
                <a:rPr lang="zh-CN" altLang="en-US" dirty="0"/>
                <a:t>：</a:t>
              </a:r>
              <a:r>
                <a:rPr lang="en-US" altLang="zh-CN" dirty="0"/>
                <a:t>[T1][T2][T3][T4][MASK][T5][T6]</a:t>
              </a:r>
            </a:p>
            <a:p>
              <a:endParaRPr lang="en-US" altLang="zh-CN" dirty="0"/>
            </a:p>
            <a:p>
              <a:r>
                <a:rPr lang="en-US" altLang="zh-CN" dirty="0"/>
                <a:t>Prompt: </a:t>
              </a:r>
              <a:r>
                <a:rPr lang="zh-CN" altLang="en-US" dirty="0"/>
                <a:t>这是一个评论</a:t>
              </a:r>
            </a:p>
          </p:txBody>
        </p:sp>
        <p:sp>
          <p:nvSpPr>
            <p:cNvPr id="8" name="文本框 7">
              <a:extLst>
                <a:ext uri="{FF2B5EF4-FFF2-40B4-BE49-F238E27FC236}">
                  <a16:creationId xmlns:a16="http://schemas.microsoft.com/office/drawing/2014/main" id="{A7324CD9-AB36-4FEE-ABAD-011CAF31C938}"/>
                </a:ext>
              </a:extLst>
            </p:cNvPr>
            <p:cNvSpPr txBox="1"/>
            <p:nvPr/>
          </p:nvSpPr>
          <p:spPr>
            <a:xfrm>
              <a:off x="1252294" y="2556550"/>
              <a:ext cx="2371724" cy="369332"/>
            </a:xfrm>
            <a:prstGeom prst="rect">
              <a:avLst/>
            </a:prstGeom>
            <a:noFill/>
          </p:spPr>
          <p:txBody>
            <a:bodyPr wrap="square" rtlCol="0">
              <a:spAutoFit/>
            </a:bodyPr>
            <a:lstStyle/>
            <a:p>
              <a:r>
                <a:rPr lang="zh-CN" altLang="en-US" dirty="0"/>
                <a:t>以</a:t>
              </a:r>
              <a:r>
                <a:rPr lang="en-US" altLang="zh-CN" dirty="0"/>
                <a:t>EPRSTMT</a:t>
              </a:r>
              <a:r>
                <a:rPr lang="zh-CN" altLang="en-US" dirty="0"/>
                <a:t>任务为例：</a:t>
              </a: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378460" y="523240"/>
            <a:ext cx="6858000" cy="415925"/>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r>
              <a:rPr lang="en-US" altLang="zh-CN" sz="2400" b="1">
                <a:solidFill>
                  <a:srgbClr val="273D90"/>
                </a:solidFill>
                <a:sym typeface="+mn-ea"/>
              </a:rPr>
              <a:t>Approach</a:t>
            </a:r>
            <a:r>
              <a:rPr lang="zh-CN" altLang="en-US" sz="2400" b="1">
                <a:solidFill>
                  <a:srgbClr val="273D90"/>
                </a:solidFill>
                <a:sym typeface="+mn-ea"/>
              </a:rPr>
              <a:t> </a:t>
            </a:r>
          </a:p>
        </p:txBody>
      </p:sp>
      <p:pic>
        <p:nvPicPr>
          <p:cNvPr id="4" name="图片 3">
            <a:extLst>
              <a:ext uri="{FF2B5EF4-FFF2-40B4-BE49-F238E27FC236}">
                <a16:creationId xmlns:a16="http://schemas.microsoft.com/office/drawing/2014/main" id="{64042290-BFDB-4E2D-87CC-F8046AED2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898" y="1092994"/>
            <a:ext cx="6703211" cy="3527266"/>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47725" y="939165"/>
            <a:ext cx="7295515" cy="3762375"/>
          </a:xfrm>
        </p:spPr>
        <p:txBody>
          <a:bodyPr>
            <a:normAutofit/>
          </a:bodyPr>
          <a:lstStyle/>
          <a:p>
            <a:pPr algn="l"/>
            <a:r>
              <a:rPr lang="en-US" altLang="zh-CN" sz="1800" b="1" dirty="0" err="1">
                <a:solidFill>
                  <a:srgbClr val="273D90"/>
                </a:solidFill>
                <a:sym typeface="+mn-ea"/>
              </a:rPr>
              <a:t>Chid</a:t>
            </a:r>
            <a:r>
              <a:rPr lang="en-US" altLang="zh-CN" sz="1800" b="1" dirty="0">
                <a:solidFill>
                  <a:srgbClr val="273D90"/>
                </a:solidFill>
                <a:sym typeface="+mn-ea"/>
              </a:rPr>
              <a:t> </a:t>
            </a:r>
            <a:r>
              <a:rPr lang="zh-CN" altLang="en-US" sz="1800" b="1" dirty="0">
                <a:solidFill>
                  <a:srgbClr val="273D90"/>
                </a:solidFill>
                <a:sym typeface="+mn-ea"/>
              </a:rPr>
              <a:t>任务进行了特殊的处理</a:t>
            </a:r>
            <a:endParaRPr lang="en-US" altLang="zh-CN" b="1" dirty="0">
              <a:solidFill>
                <a:srgbClr val="273D90"/>
              </a:solidFill>
              <a:sym typeface="+mn-ea"/>
            </a:endParaRPr>
          </a:p>
          <a:p>
            <a:pPr algn="l"/>
            <a:endParaRPr lang="en-US" altLang="zh-CN" sz="1700" b="1" dirty="0">
              <a:solidFill>
                <a:schemeClr val="tx1">
                  <a:lumMod val="85000"/>
                  <a:lumOff val="15000"/>
                </a:schemeClr>
              </a:solidFill>
              <a:sym typeface="+mn-ea"/>
            </a:endParaRPr>
          </a:p>
          <a:p>
            <a:pPr marL="628650" lvl="1" indent="-285750" algn="l">
              <a:lnSpc>
                <a:spcPct val="150000"/>
              </a:lnSpc>
              <a:buFont typeface="Arial" panose="020B0604020202020204" pitchFamily="34" charset="0"/>
              <a:buChar char="•"/>
            </a:pPr>
            <a:r>
              <a:rPr lang="zh-CN" altLang="en-US" sz="1800" dirty="0">
                <a:solidFill>
                  <a:schemeClr val="tx1">
                    <a:lumMod val="85000"/>
                    <a:lumOff val="15000"/>
                  </a:schemeClr>
                </a:solidFill>
              </a:rPr>
              <a:t>采用一种语义匹配的思路</a:t>
            </a:r>
            <a:endParaRPr lang="en-US" altLang="zh-CN" sz="1800" dirty="0">
              <a:solidFill>
                <a:schemeClr val="tx1">
                  <a:lumMod val="85000"/>
                  <a:lumOff val="15000"/>
                </a:schemeClr>
              </a:solidFill>
            </a:endParaRPr>
          </a:p>
          <a:p>
            <a:pPr marL="628650" lvl="1" indent="-285750" algn="l">
              <a:lnSpc>
                <a:spcPct val="150000"/>
              </a:lnSpc>
              <a:buFont typeface="Arial" panose="020B0604020202020204" pitchFamily="34" charset="0"/>
              <a:buChar char="•"/>
            </a:pPr>
            <a:r>
              <a:rPr lang="zh-CN" altLang="en-US" sz="1800" dirty="0">
                <a:solidFill>
                  <a:schemeClr val="tx1">
                    <a:lumMod val="85000"/>
                    <a:lumOff val="15000"/>
                  </a:schemeClr>
                </a:solidFill>
              </a:rPr>
              <a:t>对于每一个样本，将七个选项和</a:t>
            </a:r>
            <a:r>
              <a:rPr lang="en-US" altLang="zh-CN" sz="1800" dirty="0">
                <a:solidFill>
                  <a:schemeClr val="tx1">
                    <a:lumMod val="85000"/>
                    <a:lumOff val="15000"/>
                  </a:schemeClr>
                </a:solidFill>
              </a:rPr>
              <a:t>[MASK]*4</a:t>
            </a:r>
            <a:r>
              <a:rPr lang="zh-CN" altLang="en-US" sz="1800" dirty="0">
                <a:solidFill>
                  <a:schemeClr val="tx1">
                    <a:lumMod val="85000"/>
                    <a:lumOff val="15000"/>
                  </a:schemeClr>
                </a:solidFill>
              </a:rPr>
              <a:t>分别去替换句中的</a:t>
            </a:r>
            <a:r>
              <a:rPr lang="en-US" altLang="zh-CN" sz="1800" dirty="0">
                <a:solidFill>
                  <a:schemeClr val="tx1">
                    <a:lumMod val="85000"/>
                    <a:lumOff val="15000"/>
                  </a:schemeClr>
                </a:solidFill>
              </a:rPr>
              <a:t>”#idiom#”</a:t>
            </a:r>
            <a:r>
              <a:rPr lang="zh-CN" altLang="en-US" sz="1800" dirty="0">
                <a:solidFill>
                  <a:schemeClr val="tx1">
                    <a:lumMod val="85000"/>
                    <a:lumOff val="15000"/>
                  </a:schemeClr>
                </a:solidFill>
              </a:rPr>
              <a:t>，产生</a:t>
            </a:r>
            <a:r>
              <a:rPr lang="en-US" altLang="zh-CN" sz="1800" dirty="0">
                <a:solidFill>
                  <a:schemeClr val="tx1">
                    <a:lumMod val="85000"/>
                    <a:lumOff val="15000"/>
                  </a:schemeClr>
                </a:solidFill>
              </a:rPr>
              <a:t>8</a:t>
            </a:r>
            <a:r>
              <a:rPr lang="zh-CN" altLang="en-US" sz="1800" dirty="0">
                <a:solidFill>
                  <a:schemeClr val="tx1">
                    <a:lumMod val="85000"/>
                    <a:lumOff val="15000"/>
                  </a:schemeClr>
                </a:solidFill>
              </a:rPr>
              <a:t>个</a:t>
            </a:r>
            <a:r>
              <a:rPr lang="en-US" altLang="zh-CN" sz="1800" dirty="0">
                <a:solidFill>
                  <a:schemeClr val="tx1">
                    <a:lumMod val="85000"/>
                    <a:lumOff val="15000"/>
                  </a:schemeClr>
                </a:solidFill>
              </a:rPr>
              <a:t>input</a:t>
            </a:r>
          </a:p>
          <a:p>
            <a:pPr marL="628650" lvl="1" indent="-285750" algn="l">
              <a:lnSpc>
                <a:spcPct val="150000"/>
              </a:lnSpc>
              <a:buFont typeface="Arial" panose="020B0604020202020204" pitchFamily="34" charset="0"/>
              <a:buChar char="•"/>
            </a:pPr>
            <a:r>
              <a:rPr lang="zh-CN" altLang="en-US" sz="1800" dirty="0">
                <a:solidFill>
                  <a:schemeClr val="tx1">
                    <a:lumMod val="85000"/>
                    <a:lumOff val="15000"/>
                  </a:schemeClr>
                </a:solidFill>
              </a:rPr>
              <a:t>训练这</a:t>
            </a:r>
            <a:r>
              <a:rPr lang="en-US" altLang="zh-CN" sz="1800" dirty="0">
                <a:solidFill>
                  <a:schemeClr val="tx1">
                    <a:lumMod val="85000"/>
                    <a:lumOff val="15000"/>
                  </a:schemeClr>
                </a:solidFill>
              </a:rPr>
              <a:t>8</a:t>
            </a:r>
            <a:r>
              <a:rPr lang="zh-CN" altLang="en-US" sz="1800" dirty="0">
                <a:solidFill>
                  <a:schemeClr val="tx1">
                    <a:lumMod val="85000"/>
                    <a:lumOff val="15000"/>
                  </a:schemeClr>
                </a:solidFill>
              </a:rPr>
              <a:t>个</a:t>
            </a:r>
            <a:r>
              <a:rPr lang="en-US" altLang="zh-CN" sz="1800" dirty="0">
                <a:solidFill>
                  <a:schemeClr val="tx1">
                    <a:lumMod val="85000"/>
                    <a:lumOff val="15000"/>
                  </a:schemeClr>
                </a:solidFill>
              </a:rPr>
              <a:t>input</a:t>
            </a:r>
            <a:r>
              <a:rPr lang="zh-CN" altLang="en-US" sz="1800" dirty="0">
                <a:solidFill>
                  <a:schemeClr val="tx1">
                    <a:lumMod val="85000"/>
                    <a:lumOff val="15000"/>
                  </a:schemeClr>
                </a:solidFill>
              </a:rPr>
              <a:t>，计算</a:t>
            </a:r>
            <a:r>
              <a:rPr lang="en-US" altLang="zh-CN" sz="1800" dirty="0">
                <a:solidFill>
                  <a:schemeClr val="tx1">
                    <a:lumMod val="85000"/>
                    <a:lumOff val="15000"/>
                  </a:schemeClr>
                </a:solidFill>
              </a:rPr>
              <a:t>[MASK]*4</a:t>
            </a:r>
            <a:r>
              <a:rPr lang="zh-CN" altLang="en-US" sz="1800" dirty="0">
                <a:solidFill>
                  <a:schemeClr val="tx1">
                    <a:lumMod val="85000"/>
                    <a:lumOff val="15000"/>
                  </a:schemeClr>
                </a:solidFill>
              </a:rPr>
              <a:t>和七个选项的相似度。得到</a:t>
            </a:r>
            <a:r>
              <a:rPr lang="en-US" altLang="zh-CN" sz="1800" dirty="0">
                <a:solidFill>
                  <a:schemeClr val="tx1">
                    <a:lumMod val="85000"/>
                    <a:lumOff val="15000"/>
                  </a:schemeClr>
                </a:solidFill>
              </a:rPr>
              <a:t>logits</a:t>
            </a:r>
            <a:r>
              <a:rPr lang="zh-CN" altLang="en-US" sz="1800" dirty="0">
                <a:solidFill>
                  <a:schemeClr val="tx1">
                    <a:lumMod val="85000"/>
                    <a:lumOff val="15000"/>
                  </a:schemeClr>
                </a:solidFill>
              </a:rPr>
              <a:t>从而计算交叉熵损失</a:t>
            </a:r>
            <a:endParaRPr lang="en-US" altLang="zh-CN" sz="1800" dirty="0">
              <a:solidFill>
                <a:schemeClr val="tx1">
                  <a:lumMod val="85000"/>
                  <a:lumOff val="15000"/>
                </a:schemeClr>
              </a:solidFill>
            </a:endParaRPr>
          </a:p>
          <a:p>
            <a:pPr algn="l"/>
            <a:endParaRPr lang="en-US" altLang="zh-CN" sz="1700" dirty="0">
              <a:solidFill>
                <a:schemeClr val="tx1">
                  <a:lumMod val="85000"/>
                  <a:lumOff val="15000"/>
                </a:schemeClr>
              </a:solidFill>
            </a:endParaRPr>
          </a:p>
        </p:txBody>
      </p:sp>
      <p:sp>
        <p:nvSpPr>
          <p:cNvPr id="5" name="标题 4"/>
          <p:cNvSpPr>
            <a:spLocks noGrp="1"/>
          </p:cNvSpPr>
          <p:nvPr/>
        </p:nvSpPr>
        <p:spPr>
          <a:xfrm>
            <a:off x="435609" y="373699"/>
            <a:ext cx="7079615" cy="41243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altLang="zh-CN" sz="2000" b="1" dirty="0">
                <a:solidFill>
                  <a:srgbClr val="273D90"/>
                </a:solidFill>
                <a:sym typeface="+mn-ea"/>
              </a:rPr>
              <a:t>Approach</a:t>
            </a:r>
            <a:endParaRPr lang="zh-CN" altLang="en-US" sz="2000" dirty="0">
              <a:solidFill>
                <a:schemeClr val="tx1">
                  <a:lumMod val="85000"/>
                  <a:lumOff val="15000"/>
                </a:schemeClr>
              </a:solidFill>
            </a:endParaRPr>
          </a:p>
        </p:txBody>
      </p:sp>
    </p:spTree>
    <p:custDataLst>
      <p:tags r:id="rId1"/>
    </p:custDataLst>
    <p:extLst>
      <p:ext uri="{BB962C8B-B14F-4D97-AF65-F5344CB8AC3E}">
        <p14:creationId xmlns:p14="http://schemas.microsoft.com/office/powerpoint/2010/main" val="145188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8460" y="523240"/>
            <a:ext cx="6858000" cy="415925"/>
          </a:xfrm>
        </p:spPr>
        <p:txBody>
          <a:bodyPr>
            <a:normAutofit fontScale="90000"/>
          </a:bodyPr>
          <a:lstStyle/>
          <a:p>
            <a:pPr algn="l" fontAlgn="auto"/>
            <a:r>
              <a:rPr lang="en-US" altLang="zh-CN" sz="2400" b="1" dirty="0">
                <a:solidFill>
                  <a:srgbClr val="273D90"/>
                </a:solidFill>
              </a:rPr>
              <a:t>Experiments </a:t>
            </a:r>
          </a:p>
        </p:txBody>
      </p:sp>
      <p:sp>
        <p:nvSpPr>
          <p:cNvPr id="7" name="文本框 6">
            <a:extLst>
              <a:ext uri="{FF2B5EF4-FFF2-40B4-BE49-F238E27FC236}">
                <a16:creationId xmlns:a16="http://schemas.microsoft.com/office/drawing/2014/main" id="{EDF08707-A3E8-4674-8270-68E13FD244F9}"/>
              </a:ext>
            </a:extLst>
          </p:cNvPr>
          <p:cNvSpPr txBox="1"/>
          <p:nvPr/>
        </p:nvSpPr>
        <p:spPr>
          <a:xfrm>
            <a:off x="3000375" y="569833"/>
            <a:ext cx="5693569" cy="369332"/>
          </a:xfrm>
          <a:prstGeom prst="rect">
            <a:avLst/>
          </a:prstGeom>
          <a:noFill/>
        </p:spPr>
        <p:txBody>
          <a:bodyPr wrap="square" rtlCol="0">
            <a:spAutoFit/>
          </a:bodyPr>
          <a:lstStyle/>
          <a:p>
            <a:r>
              <a:rPr lang="zh-CN" altLang="en-US" dirty="0"/>
              <a:t>模型在</a:t>
            </a:r>
            <a:r>
              <a:rPr lang="en-US" altLang="zh-CN" dirty="0" err="1"/>
              <a:t>test_public</a:t>
            </a:r>
            <a:r>
              <a:rPr lang="zh-CN" altLang="en-US" dirty="0"/>
              <a:t>上的结果</a:t>
            </a:r>
          </a:p>
        </p:txBody>
      </p:sp>
      <p:pic>
        <p:nvPicPr>
          <p:cNvPr id="9" name="图片 8">
            <a:extLst>
              <a:ext uri="{FF2B5EF4-FFF2-40B4-BE49-F238E27FC236}">
                <a16:creationId xmlns:a16="http://schemas.microsoft.com/office/drawing/2014/main" id="{68A9F689-4089-458A-A4D7-7E3E207EBD70}"/>
              </a:ext>
            </a:extLst>
          </p:cNvPr>
          <p:cNvPicPr>
            <a:picLocks noChangeAspect="1"/>
          </p:cNvPicPr>
          <p:nvPr/>
        </p:nvPicPr>
        <p:blipFill>
          <a:blip r:embed="rId4"/>
          <a:stretch>
            <a:fillRect/>
          </a:stretch>
        </p:blipFill>
        <p:spPr>
          <a:xfrm>
            <a:off x="942975" y="1376601"/>
            <a:ext cx="2614045" cy="3503125"/>
          </a:xfrm>
          <a:prstGeom prst="rect">
            <a:avLst/>
          </a:prstGeom>
        </p:spPr>
      </p:pic>
      <p:pic>
        <p:nvPicPr>
          <p:cNvPr id="11" name="图片 10">
            <a:extLst>
              <a:ext uri="{FF2B5EF4-FFF2-40B4-BE49-F238E27FC236}">
                <a16:creationId xmlns:a16="http://schemas.microsoft.com/office/drawing/2014/main" id="{B38C3218-A93A-46FF-BEC8-C97CF48FCDD0}"/>
              </a:ext>
            </a:extLst>
          </p:cNvPr>
          <p:cNvPicPr>
            <a:picLocks noChangeAspect="1"/>
          </p:cNvPicPr>
          <p:nvPr/>
        </p:nvPicPr>
        <p:blipFill>
          <a:blip r:embed="rId5"/>
          <a:stretch>
            <a:fillRect/>
          </a:stretch>
        </p:blipFill>
        <p:spPr>
          <a:xfrm>
            <a:off x="5177289" y="1376601"/>
            <a:ext cx="2614046" cy="3503282"/>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8460" y="523240"/>
            <a:ext cx="6858000" cy="415925"/>
          </a:xfrm>
        </p:spPr>
        <p:txBody>
          <a:bodyPr>
            <a:normAutofit fontScale="90000"/>
          </a:bodyPr>
          <a:lstStyle/>
          <a:p>
            <a:pPr algn="l" fontAlgn="auto"/>
            <a:r>
              <a:rPr lang="en-US" altLang="zh-CN" sz="2400" b="1" dirty="0">
                <a:solidFill>
                  <a:srgbClr val="273D90"/>
                </a:solidFill>
              </a:rPr>
              <a:t>Experiments </a:t>
            </a:r>
          </a:p>
        </p:txBody>
      </p:sp>
      <p:sp>
        <p:nvSpPr>
          <p:cNvPr id="7" name="文本框 6">
            <a:extLst>
              <a:ext uri="{FF2B5EF4-FFF2-40B4-BE49-F238E27FC236}">
                <a16:creationId xmlns:a16="http://schemas.microsoft.com/office/drawing/2014/main" id="{EDF08707-A3E8-4674-8270-68E13FD244F9}"/>
              </a:ext>
            </a:extLst>
          </p:cNvPr>
          <p:cNvSpPr txBox="1"/>
          <p:nvPr/>
        </p:nvSpPr>
        <p:spPr>
          <a:xfrm>
            <a:off x="3000375" y="569833"/>
            <a:ext cx="5693569" cy="369332"/>
          </a:xfrm>
          <a:prstGeom prst="rect">
            <a:avLst/>
          </a:prstGeom>
          <a:noFill/>
        </p:spPr>
        <p:txBody>
          <a:bodyPr wrap="square" rtlCol="0">
            <a:spAutoFit/>
          </a:bodyPr>
          <a:lstStyle/>
          <a:p>
            <a:r>
              <a:rPr lang="zh-CN" altLang="en-US" dirty="0"/>
              <a:t>模型在</a:t>
            </a:r>
            <a:r>
              <a:rPr lang="en-US" altLang="zh-CN" dirty="0" err="1"/>
              <a:t>test_public</a:t>
            </a:r>
            <a:r>
              <a:rPr lang="zh-CN" altLang="en-US" dirty="0"/>
              <a:t>上的结果</a:t>
            </a:r>
          </a:p>
        </p:txBody>
      </p:sp>
      <p:pic>
        <p:nvPicPr>
          <p:cNvPr id="4" name="图片 3">
            <a:extLst>
              <a:ext uri="{FF2B5EF4-FFF2-40B4-BE49-F238E27FC236}">
                <a16:creationId xmlns:a16="http://schemas.microsoft.com/office/drawing/2014/main" id="{A2F3E275-C480-434E-A86E-74591875BA37}"/>
              </a:ext>
            </a:extLst>
          </p:cNvPr>
          <p:cNvPicPr>
            <a:picLocks noChangeAspect="1"/>
          </p:cNvPicPr>
          <p:nvPr/>
        </p:nvPicPr>
        <p:blipFill>
          <a:blip r:embed="rId4"/>
          <a:stretch>
            <a:fillRect/>
          </a:stretch>
        </p:blipFill>
        <p:spPr>
          <a:xfrm>
            <a:off x="1294551" y="1404461"/>
            <a:ext cx="2478193" cy="3503125"/>
          </a:xfrm>
          <a:prstGeom prst="rect">
            <a:avLst/>
          </a:prstGeom>
        </p:spPr>
      </p:pic>
      <p:pic>
        <p:nvPicPr>
          <p:cNvPr id="10" name="图片 9">
            <a:extLst>
              <a:ext uri="{FF2B5EF4-FFF2-40B4-BE49-F238E27FC236}">
                <a16:creationId xmlns:a16="http://schemas.microsoft.com/office/drawing/2014/main" id="{0FE1BD62-8BC6-431E-81D2-44670BFA5519}"/>
              </a:ext>
            </a:extLst>
          </p:cNvPr>
          <p:cNvPicPr>
            <a:picLocks noChangeAspect="1"/>
          </p:cNvPicPr>
          <p:nvPr/>
        </p:nvPicPr>
        <p:blipFill>
          <a:blip r:embed="rId5"/>
          <a:stretch>
            <a:fillRect/>
          </a:stretch>
        </p:blipFill>
        <p:spPr>
          <a:xfrm>
            <a:off x="5222081" y="1404461"/>
            <a:ext cx="2627368" cy="3518128"/>
          </a:xfrm>
          <a:prstGeom prst="rect">
            <a:avLst/>
          </a:prstGeom>
        </p:spPr>
      </p:pic>
    </p:spTree>
    <p:custDataLst>
      <p:tags r:id="rId1"/>
    </p:custDataLst>
    <p:extLst>
      <p:ext uri="{BB962C8B-B14F-4D97-AF65-F5344CB8AC3E}">
        <p14:creationId xmlns:p14="http://schemas.microsoft.com/office/powerpoint/2010/main" val="327211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8460" y="523240"/>
            <a:ext cx="6858000" cy="415925"/>
          </a:xfrm>
        </p:spPr>
        <p:txBody>
          <a:bodyPr>
            <a:normAutofit fontScale="90000"/>
          </a:bodyPr>
          <a:lstStyle/>
          <a:p>
            <a:pPr algn="l" fontAlgn="auto"/>
            <a:r>
              <a:rPr lang="en-US" altLang="zh-CN" sz="2400" b="1" dirty="0">
                <a:solidFill>
                  <a:srgbClr val="273D90"/>
                </a:solidFill>
              </a:rPr>
              <a:t>Experiments </a:t>
            </a:r>
          </a:p>
        </p:txBody>
      </p:sp>
      <p:sp>
        <p:nvSpPr>
          <p:cNvPr id="7" name="文本框 6">
            <a:extLst>
              <a:ext uri="{FF2B5EF4-FFF2-40B4-BE49-F238E27FC236}">
                <a16:creationId xmlns:a16="http://schemas.microsoft.com/office/drawing/2014/main" id="{EDF08707-A3E8-4674-8270-68E13FD244F9}"/>
              </a:ext>
            </a:extLst>
          </p:cNvPr>
          <p:cNvSpPr txBox="1"/>
          <p:nvPr/>
        </p:nvSpPr>
        <p:spPr>
          <a:xfrm>
            <a:off x="2657476" y="863478"/>
            <a:ext cx="2964656" cy="369332"/>
          </a:xfrm>
          <a:prstGeom prst="rect">
            <a:avLst/>
          </a:prstGeom>
          <a:noFill/>
        </p:spPr>
        <p:txBody>
          <a:bodyPr wrap="square" rtlCol="0">
            <a:spAutoFit/>
          </a:bodyPr>
          <a:lstStyle/>
          <a:p>
            <a:r>
              <a:rPr lang="zh-CN" altLang="en-US" dirty="0"/>
              <a:t>模型在</a:t>
            </a:r>
            <a:r>
              <a:rPr lang="en-US" altLang="zh-CN" dirty="0" err="1"/>
              <a:t>test_public</a:t>
            </a:r>
            <a:r>
              <a:rPr lang="zh-CN" altLang="en-US" dirty="0"/>
              <a:t>上的结果</a:t>
            </a:r>
          </a:p>
        </p:txBody>
      </p:sp>
      <p:pic>
        <p:nvPicPr>
          <p:cNvPr id="6" name="图片 5">
            <a:extLst>
              <a:ext uri="{FF2B5EF4-FFF2-40B4-BE49-F238E27FC236}">
                <a16:creationId xmlns:a16="http://schemas.microsoft.com/office/drawing/2014/main" id="{F2701E14-6E80-4AFE-B8AF-0F7B93589A45}"/>
              </a:ext>
            </a:extLst>
          </p:cNvPr>
          <p:cNvPicPr>
            <a:picLocks noChangeAspect="1"/>
          </p:cNvPicPr>
          <p:nvPr/>
        </p:nvPicPr>
        <p:blipFill>
          <a:blip r:embed="rId4"/>
          <a:stretch>
            <a:fillRect/>
          </a:stretch>
        </p:blipFill>
        <p:spPr>
          <a:xfrm>
            <a:off x="2449656" y="1573048"/>
            <a:ext cx="3672538" cy="3186277"/>
          </a:xfrm>
          <a:prstGeom prst="rect">
            <a:avLst/>
          </a:prstGeom>
        </p:spPr>
      </p:pic>
    </p:spTree>
    <p:custDataLst>
      <p:tags r:id="rId1"/>
    </p:custDataLst>
    <p:extLst>
      <p:ext uri="{BB962C8B-B14F-4D97-AF65-F5344CB8AC3E}">
        <p14:creationId xmlns:p14="http://schemas.microsoft.com/office/powerpoint/2010/main" val="314964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286420"/>
            <a:ext cx="6858000" cy="1791013"/>
          </a:xfrm>
        </p:spPr>
        <p:txBody>
          <a:bodyPr/>
          <a:lstStyle/>
          <a:p>
            <a:r>
              <a:rPr lang="en-US" altLang="zh-CN" sz="9600" dirty="0">
                <a:solidFill>
                  <a:schemeClr val="tx1"/>
                </a:solidFill>
              </a:rPr>
              <a:t>THANKS</a:t>
            </a:r>
          </a:p>
        </p:txBody>
      </p:sp>
      <p:sp>
        <p:nvSpPr>
          <p:cNvPr id="51" name="矩形 50"/>
          <p:cNvSpPr/>
          <p:nvPr/>
        </p:nvSpPr>
        <p:spPr>
          <a:xfrm>
            <a:off x="8072438" y="3764756"/>
            <a:ext cx="1070926" cy="1481614"/>
          </a:xfrm>
          <a:prstGeom prst="rect">
            <a:avLst/>
          </a:prstGeom>
          <a:blipFill dpi="0" rotWithShape="1">
            <a:blip r:embed="rId3">
              <a:alphaModFix amt="10000"/>
              <a:duotone>
                <a:schemeClr val="bg2">
                  <a:shade val="45000"/>
                  <a:satMod val="135000"/>
                </a:schemeClr>
                <a:prstClr val="white"/>
              </a:duotone>
            </a:blip>
            <a:srcRect/>
            <a:tile tx="0" ty="0" sx="60000" sy="6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Aft>
                <a:spcPts val="100"/>
              </a:spcAft>
            </a:pPr>
            <a:endParaRPr lang="zh-CN" altLang="en-US" dirty="0"/>
          </a:p>
        </p:txBody>
      </p:sp>
      <p:sp>
        <p:nvSpPr>
          <p:cNvPr id="5" name="副标题 4">
            <a:extLst>
              <a:ext uri="{FF2B5EF4-FFF2-40B4-BE49-F238E27FC236}">
                <a16:creationId xmlns:a16="http://schemas.microsoft.com/office/drawing/2014/main" id="{0685620E-AD5C-47F5-93B5-AF53F181293B}"/>
              </a:ext>
            </a:extLst>
          </p:cNvPr>
          <p:cNvSpPr>
            <a:spLocks noGrp="1"/>
          </p:cNvSpPr>
          <p:nvPr>
            <p:ph type="subTitle" idx="1"/>
          </p:nvPr>
        </p:nvSpPr>
        <p:spPr/>
        <p:txBody>
          <a:bodyPr/>
          <a:lstStyle/>
          <a:p>
            <a:endParaRPr lang="zh-CN" alt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5.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7.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8.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9.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908</Words>
  <Application>Microsoft Office PowerPoint</Application>
  <PresentationFormat>全屏显示(16:9)</PresentationFormat>
  <Paragraphs>39</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Calibri Light</vt:lpstr>
      <vt:lpstr>Consolas</vt:lpstr>
      <vt:lpstr>Office 主题</vt:lpstr>
      <vt:lpstr>Few_CLUE小样本学习比赛 技术方案</vt:lpstr>
      <vt:lpstr>Outline</vt:lpstr>
      <vt:lpstr>PowerPoint 演示文稿</vt:lpstr>
      <vt:lpstr>PowerPoint 演示文稿</vt:lpstr>
      <vt:lpstr>PowerPoint 演示文稿</vt:lpstr>
      <vt:lpstr>Experiments </vt:lpstr>
      <vt:lpstr>Experiments </vt:lpstr>
      <vt:lpstr>Experiments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baai</dc:creator>
  <cp:lastModifiedBy>chenxn2020@163.com</cp:lastModifiedBy>
  <cp:revision>159</cp:revision>
  <dcterms:created xsi:type="dcterms:W3CDTF">2020-12-11T06:43:00Z</dcterms:created>
  <dcterms:modified xsi:type="dcterms:W3CDTF">2021-06-30T13:00:14Z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