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  <p:sldMasterId id="2147483673" r:id="rId3"/>
  </p:sldMasterIdLst>
  <p:notesMasterIdLst>
    <p:notesMasterId r:id="rId11"/>
  </p:notesMasterIdLst>
  <p:handoutMasterIdLst>
    <p:handoutMasterId r:id="rId12"/>
  </p:handoutMasterIdLst>
  <p:sldIdLst>
    <p:sldId id="305" r:id="rId4"/>
    <p:sldId id="348" r:id="rId5"/>
    <p:sldId id="387" r:id="rId6"/>
    <p:sldId id="364" r:id="rId7"/>
    <p:sldId id="388" r:id="rId8"/>
    <p:sldId id="389" r:id="rId9"/>
    <p:sldId id="315" r:id="rId10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D769"/>
    <a:srgbClr val="9BD1F2"/>
    <a:srgbClr val="A9D18E"/>
    <a:srgbClr val="FFD966"/>
    <a:srgbClr val="FFFFFF"/>
    <a:srgbClr val="FFF2CC"/>
    <a:srgbClr val="ED7D31"/>
    <a:srgbClr val="F8CAAA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78947" autoAdjust="0"/>
  </p:normalViewPr>
  <p:slideViewPr>
    <p:cSldViewPr snapToGrid="0">
      <p:cViewPr varScale="1">
        <p:scale>
          <a:sx n="72" d="100"/>
          <a:sy n="72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A002C-8568-4B8E-9C8C-335A6CCE396B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12101-6983-46A7-B182-11A3EEBE1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169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A5D27-9A1C-4724-A8F2-71EF4DCA557C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79861-51C8-4382-B8B5-630D41658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985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Bef>
                <a:spcPts val="451"/>
              </a:spcBef>
            </a:pPr>
            <a:endParaRPr lang="en-US" altLang="zh-CN" dirty="0">
              <a:latin typeface="+mn-ea"/>
              <a:ea typeface="+mn-ea"/>
              <a:cs typeface="Times New Roman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79861-51C8-4382-B8B5-630D4165827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119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79861-51C8-4382-B8B5-630D416582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92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79861-51C8-4382-B8B5-630D416582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600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u="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79861-51C8-4382-B8B5-630D4165827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34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79861-51C8-4382-B8B5-630D416582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222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u="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79861-51C8-4382-B8B5-630D416582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776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79861-51C8-4382-B8B5-630D4165827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341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F6FE-93F8-4AAB-A7E2-3708C641AC73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ABED-82E7-47AF-B146-6A02F810E6D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550830-83FE-4FE8-85DE-8F01CE009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4349288-9598-42E0-951D-95E8CDB9D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97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F6FE-93F8-4AAB-A7E2-3708C641AC73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ABED-82E7-47AF-B146-6A02F810E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35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F6FE-93F8-4AAB-A7E2-3708C641AC73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ABED-82E7-47AF-B146-6A02F810E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71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F6FE-93F8-4AAB-A7E2-3708C641AC73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ABED-82E7-47AF-B146-6A02F810E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254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F6FE-93F8-4AAB-A7E2-3708C641AC73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ABED-82E7-47AF-B146-6A02F810E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74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99E7-5575-40C7-BB2A-07796B4EC21C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3A6D-9F00-4B53-88C4-F167D6541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38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F6FE-93F8-4AAB-A7E2-3708C641AC73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ABED-82E7-47AF-B146-6A02F810E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16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F6FE-93F8-4AAB-A7E2-3708C641AC73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ABED-82E7-47AF-B146-6A02F810E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4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F6FE-93F8-4AAB-A7E2-3708C641AC73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ABED-82E7-47AF-B146-6A02F810E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95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F6FE-93F8-4AAB-A7E2-3708C641AC73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ABED-82E7-47AF-B146-6A02F810E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02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F6FE-93F8-4AAB-A7E2-3708C641AC73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ABED-82E7-47AF-B146-6A02F810E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66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F6FE-93F8-4AAB-A7E2-3708C641AC73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ABED-82E7-47AF-B146-6A02F810E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06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F6FE-93F8-4AAB-A7E2-3708C641AC73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ABED-82E7-47AF-B146-6A02F810E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40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DF6FE-93F8-4AAB-A7E2-3708C641AC73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AABED-82E7-47AF-B146-6A02F810E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37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599E7-5575-40C7-BB2A-07796B4EC21C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43A6D-9F00-4B53-88C4-F167D6541AB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6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DF6FE-93F8-4AAB-A7E2-3708C641AC73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AABED-82E7-47AF-B146-6A02F810E6D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4D045B-3FFD-4254-9E6A-A3BF26F585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45"/>
            <a:ext cx="12192000" cy="684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4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13EC2F5-05D6-4EC9-9DA3-0537F284E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2606" y="874191"/>
            <a:ext cx="10346788" cy="1216480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Pattern Exploiting Training with Contrastive Learning for</a:t>
            </a:r>
            <a:br>
              <a:rPr lang="en-US" altLang="zh-CN" sz="3600" b="1" dirty="0"/>
            </a:br>
            <a:r>
              <a:rPr lang="en-US" altLang="zh-CN" sz="3600" b="1" dirty="0"/>
              <a:t>Few-shot Chinese Language Understanding Evaluation</a:t>
            </a:r>
            <a:endParaRPr lang="zh-CN" altLang="en-US" sz="3600" b="1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05B7E11E-8D9B-4026-B676-50EB7CBE6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38647"/>
            <a:ext cx="9144000" cy="586241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 Xin, Sheng Jiawei, Cui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Shiyao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Cao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Jiangxia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F08FA81-DA32-4957-965E-ABD190FE7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597" y="4974403"/>
            <a:ext cx="1905780" cy="905132"/>
          </a:xfrm>
          <a:prstGeom prst="rect">
            <a:avLst/>
          </a:prstGeom>
        </p:spPr>
      </p:pic>
      <p:sp>
        <p:nvSpPr>
          <p:cNvPr id="9" name="副标题 6">
            <a:extLst>
              <a:ext uri="{FF2B5EF4-FFF2-40B4-BE49-F238E27FC236}">
                <a16:creationId xmlns:a16="http://schemas.microsoft.com/office/drawing/2014/main" id="{5A0D7224-700E-4EE2-8B39-3302A17E010D}"/>
              </a:ext>
            </a:extLst>
          </p:cNvPr>
          <p:cNvSpPr txBox="1">
            <a:spLocks/>
          </p:cNvSpPr>
          <p:nvPr/>
        </p:nvSpPr>
        <p:spPr>
          <a:xfrm>
            <a:off x="1524000" y="3622409"/>
            <a:ext cx="9144000" cy="905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Information Engineering, Chinese Academy of Sciences, Beijing, China </a:t>
            </a:r>
          </a:p>
          <a:p>
            <a:pPr>
              <a:lnSpc>
                <a:spcPct val="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Cyber Security, University of Chinese Academy of Sciences, Beijing, China 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514C245-61EC-4530-9CBC-ED3A8D889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57" y="4974402"/>
            <a:ext cx="1613387" cy="90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2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56"/>
    </mc:Choice>
    <mc:Fallback xmlns="">
      <p:transition spd="slow" advTm="1095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689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任务定义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234441"/>
            <a:ext cx="11076709" cy="494252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1800" dirty="0" err="1"/>
              <a:t>FewCLUE</a:t>
            </a:r>
            <a:r>
              <a:rPr lang="en-US" altLang="zh-CN" sz="1800" dirty="0"/>
              <a:t>: Few-shot learning for Chinese Language Understanding Evaluation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1400" dirty="0"/>
              <a:t>结合预训练语言模型通用和强大的泛化能力基础上，探索小样本学习最佳模型和中文上的实践</a:t>
            </a:r>
            <a:endParaRPr lang="en-US" altLang="zh-CN" sz="18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zh-CN" sz="18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1800" dirty="0"/>
              <a:t>任务共包含</a:t>
            </a:r>
            <a:r>
              <a:rPr lang="en-US" altLang="zh-CN" sz="1800" dirty="0"/>
              <a:t>9</a:t>
            </a:r>
            <a:r>
              <a:rPr lang="zh-CN" altLang="en-US" sz="1800" dirty="0"/>
              <a:t>种，可以分类为：</a:t>
            </a:r>
            <a:endParaRPr lang="en-US" altLang="zh-CN" sz="18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1400" dirty="0"/>
              <a:t>Single Sentence Tasks</a:t>
            </a:r>
            <a:r>
              <a:rPr lang="zh-CN" altLang="en-US" sz="1400" dirty="0"/>
              <a:t>：</a:t>
            </a:r>
            <a:r>
              <a:rPr lang="en-US" altLang="zh-CN" sz="1400" dirty="0"/>
              <a:t>EPRSTMT:</a:t>
            </a:r>
            <a:r>
              <a:rPr lang="zh-CN" altLang="en-US" sz="1400" dirty="0"/>
              <a:t>电商评论情感分析；</a:t>
            </a:r>
            <a:r>
              <a:rPr lang="en-US" altLang="zh-CN" sz="1400" dirty="0"/>
              <a:t>CSLDCP</a:t>
            </a:r>
            <a:r>
              <a:rPr lang="zh-CN" altLang="en-US" sz="1400" dirty="0"/>
              <a:t>：科学文献学科分类；</a:t>
            </a:r>
            <a:r>
              <a:rPr lang="en-US" altLang="zh-CN" sz="1400" dirty="0"/>
              <a:t>TNEWS:</a:t>
            </a:r>
            <a:r>
              <a:rPr lang="zh-CN" altLang="en-US" sz="1400" dirty="0"/>
              <a:t>新闻分类；</a:t>
            </a:r>
            <a:r>
              <a:rPr lang="en-US" altLang="zh-CN" sz="1400" dirty="0"/>
              <a:t>IFLYTEK:APP</a:t>
            </a:r>
            <a:r>
              <a:rPr lang="zh-CN" altLang="en-US" sz="1400" dirty="0"/>
              <a:t>应用描述主题分类</a:t>
            </a:r>
            <a:endParaRPr lang="en-US" altLang="zh-CN" sz="14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1400" dirty="0"/>
              <a:t>Sentence Pair Tasks</a:t>
            </a:r>
            <a:r>
              <a:rPr lang="zh-CN" altLang="en-US" sz="1400" dirty="0"/>
              <a:t>：</a:t>
            </a:r>
            <a:r>
              <a:rPr lang="en-US" altLang="zh-CN" sz="1400" dirty="0"/>
              <a:t>OCNLI: </a:t>
            </a:r>
            <a:r>
              <a:rPr lang="zh-CN" altLang="en-US" sz="1400" dirty="0"/>
              <a:t>自然语言推理；</a:t>
            </a:r>
            <a:r>
              <a:rPr lang="en-US" altLang="zh-CN" sz="1400" dirty="0"/>
              <a:t>BUSTM: </a:t>
            </a:r>
            <a:r>
              <a:rPr lang="zh-CN" altLang="en-US" sz="1400" dirty="0"/>
              <a:t>对话短文本匹配；</a:t>
            </a:r>
            <a:endParaRPr lang="en-US" altLang="zh-CN" sz="14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1400" dirty="0"/>
              <a:t>Reading Comprehension Tasks</a:t>
            </a:r>
            <a:r>
              <a:rPr lang="zh-CN" altLang="en-US" sz="1400" dirty="0"/>
              <a:t>：</a:t>
            </a:r>
            <a:r>
              <a:rPr lang="en-US" altLang="zh-CN" sz="1400" dirty="0"/>
              <a:t>CHID:</a:t>
            </a:r>
            <a:r>
              <a:rPr lang="zh-CN" altLang="en-US" sz="1400" dirty="0"/>
              <a:t>成语阅读理解；</a:t>
            </a:r>
            <a:r>
              <a:rPr lang="en-US" altLang="zh-CN" sz="1400" dirty="0"/>
              <a:t>CSL:</a:t>
            </a:r>
            <a:r>
              <a:rPr lang="zh-CN" altLang="en-US" sz="1400" dirty="0"/>
              <a:t>摘要判断关键词判别；</a:t>
            </a:r>
            <a:r>
              <a:rPr lang="en-US" altLang="zh-CN" sz="1400" dirty="0"/>
              <a:t>CLUEWSC: </a:t>
            </a:r>
            <a:r>
              <a:rPr lang="zh-CN" altLang="en-US" sz="1400" dirty="0"/>
              <a:t>代词消歧 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10732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689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方法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C2F718-3640-41B8-9BC3-028557EB1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380" y="4186062"/>
            <a:ext cx="7425239" cy="2424835"/>
          </a:xfrm>
          <a:prstGeom prst="rect">
            <a:avLst/>
          </a:prstGeom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C4A9325-7F87-474A-BA89-6D425709F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3122"/>
            <a:ext cx="10864755" cy="2861838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dirty="0"/>
              <a:t>ADAPET</a:t>
            </a:r>
            <a:r>
              <a:rPr lang="zh-CN" altLang="en-US" sz="2000" dirty="0"/>
              <a:t>：将构造完型填空任务，预测</a:t>
            </a:r>
            <a:r>
              <a:rPr lang="en-US" altLang="zh-CN" sz="2000" dirty="0"/>
              <a:t>&lt;mask&gt;</a:t>
            </a:r>
            <a:r>
              <a:rPr lang="zh-CN" altLang="en-US" sz="2000" dirty="0"/>
              <a:t>对应的词作为任务标签</a:t>
            </a:r>
            <a:endParaRPr lang="en-US" altLang="zh-CN" sz="20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1600" dirty="0"/>
              <a:t>Decoupling Label Losses</a:t>
            </a:r>
            <a:r>
              <a:rPr lang="zh-CN" altLang="en-US" sz="1600" dirty="0"/>
              <a:t>：给定句子对，预测下游任务标签对应的词</a:t>
            </a:r>
            <a:endParaRPr lang="en-US" altLang="zh-CN" sz="20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1600" dirty="0"/>
              <a:t>Label Conditioning</a:t>
            </a:r>
            <a:r>
              <a:rPr lang="zh-CN" altLang="en-US" sz="1600" dirty="0"/>
              <a:t>：为了提高模型鲁棒性，增加</a:t>
            </a:r>
            <a:r>
              <a:rPr lang="en-US" altLang="zh-CN" sz="1600" dirty="0"/>
              <a:t>MLM</a:t>
            </a:r>
            <a:r>
              <a:rPr lang="zh-CN" altLang="en-US" sz="1600" dirty="0"/>
              <a:t>任务损失，根据标签恢复原文中的词</a:t>
            </a:r>
            <a:endParaRPr lang="en-US" altLang="zh-CN" sz="16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altLang="zh-CN" sz="16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zh-CN" alt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071FAA-3975-4ECB-92F4-AF41B3B09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6293" y="2670666"/>
            <a:ext cx="2430812" cy="9432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EA2ED7F-8834-4568-9E56-C2CE7DA47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167" y="2531782"/>
            <a:ext cx="3460319" cy="122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9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689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3121"/>
                <a:ext cx="10864755" cy="5229553"/>
              </a:xfrm>
            </p:spPr>
            <p:txBody>
              <a:bodyPr vert="horz" lIns="91440" tIns="45720" rIns="91440" bIns="45720" rtlCol="0">
                <a:noAutofit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zh-CN" altLang="en-US" sz="2000" dirty="0"/>
                  <a:t>对比学习</a:t>
                </a:r>
                <a:r>
                  <a:rPr lang="en-US" altLang="zh-CN" sz="2000" dirty="0"/>
                  <a:t>(Contrastive Learning)</a:t>
                </a:r>
                <a:r>
                  <a:rPr lang="zh-CN" altLang="en-US" sz="2000" dirty="0"/>
                  <a:t>：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zh-CN" altLang="en-US" sz="1600" dirty="0"/>
                  <a:t>假设：观察到的文本对（正样本）在语义上比随机采样的文本对（负样本）更相似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zh-CN" altLang="en-US" sz="1600" dirty="0"/>
                  <a:t>通过构建正样本和负样本，度量正负样本的距离实现自监督学习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altLang="zh-CN" sz="1600" dirty="0" err="1"/>
                  <a:t>InfoNCE</a:t>
                </a:r>
                <a:r>
                  <a:rPr lang="zh-CN" altLang="en-US" sz="1600" dirty="0"/>
                  <a:t>损失：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altLang="zh-CN" sz="20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zh-CN" altLang="en-US" sz="2000" dirty="0"/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zh-CN" altLang="en-US" sz="1600" dirty="0"/>
                  <a:t>其中，𝑥</a:t>
                </a:r>
                <a:r>
                  <a:rPr lang="en-US" altLang="zh-CN" sz="16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sz="1600" dirty="0"/>
                  <a:t>为正样本，𝑥</a:t>
                </a:r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sz="1600" dirty="0"/>
                  <a:t> 为负样本，𝑠</a:t>
                </a:r>
                <a:r>
                  <a:rPr lang="en-US" altLang="zh-CN" sz="1600" dirty="0"/>
                  <a:t>(∙)</a:t>
                </a:r>
                <a:r>
                  <a:rPr lang="zh-CN" altLang="en-US" sz="1600" dirty="0"/>
                  <a:t> 为余弦相似度</a:t>
                </a:r>
                <a:endParaRPr lang="en-US" altLang="zh-CN" sz="1600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altLang="zh-CN" sz="2000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zh-CN" altLang="en-US" sz="2000" dirty="0"/>
                  <a:t>借鉴</a:t>
                </a:r>
                <a:r>
                  <a:rPr lang="en-US" altLang="zh-CN" sz="2000" dirty="0" err="1"/>
                  <a:t>SimCSE</a:t>
                </a:r>
                <a:r>
                  <a:rPr lang="zh-CN" altLang="en-US" sz="2000" dirty="0"/>
                  <a:t>，引入对比损失，提升句子表示的鲁棒性</a:t>
                </a:r>
                <a:endParaRPr lang="en-US" altLang="zh-CN" sz="2000" dirty="0"/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zh-CN" altLang="en-US" sz="1600" dirty="0"/>
                  <a:t>将</a:t>
                </a:r>
                <a:r>
                  <a:rPr lang="en-US" altLang="zh-CN" sz="1600" dirty="0"/>
                  <a:t>BERT</a:t>
                </a:r>
                <a:r>
                  <a:rPr lang="zh-CN" altLang="en-US" sz="1600" dirty="0"/>
                  <a:t>中</a:t>
                </a:r>
                <a:r>
                  <a:rPr lang="en-US" altLang="zh-CN" sz="1600" dirty="0"/>
                  <a:t>&lt;</a:t>
                </a:r>
                <a:r>
                  <a:rPr lang="en-US" altLang="zh-CN" sz="1600" dirty="0" err="1"/>
                  <a:t>cls</a:t>
                </a:r>
                <a:r>
                  <a:rPr lang="en-US" altLang="zh-CN" sz="1600" dirty="0"/>
                  <a:t>&gt;</a:t>
                </a:r>
                <a:r>
                  <a:rPr lang="zh-CN" altLang="en-US" sz="1600" dirty="0"/>
                  <a:t>的对应输出作为句子表示</a:t>
                </a:r>
                <a:endParaRPr lang="en-US" altLang="zh-CN" sz="1600" dirty="0"/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zh-CN" altLang="en-US" sz="1600" dirty="0"/>
                  <a:t>将大小为</a:t>
                </a:r>
                <a:r>
                  <a:rPr lang="en-US" altLang="zh-CN" sz="1600" dirty="0"/>
                  <a:t>M</a:t>
                </a:r>
                <a:r>
                  <a:rPr lang="zh-CN" altLang="en-US" sz="1600" dirty="0"/>
                  <a:t>的</a:t>
                </a:r>
                <a:r>
                  <a:rPr lang="en-US" altLang="zh-CN" sz="1600" dirty="0"/>
                  <a:t>batch</a:t>
                </a:r>
                <a:r>
                  <a:rPr lang="zh-CN" altLang="en-US" sz="1600" dirty="0"/>
                  <a:t>输入两次</a:t>
                </a:r>
                <a:r>
                  <a:rPr lang="en-US" altLang="zh-CN" sz="1600" dirty="0"/>
                  <a:t>BERT</a:t>
                </a:r>
                <a:r>
                  <a:rPr lang="zh-CN" altLang="en-US" sz="1600" dirty="0"/>
                  <a:t>，利用</a:t>
                </a:r>
                <a:r>
                  <a:rPr lang="en-US" altLang="zh-CN" sz="1600" dirty="0"/>
                  <a:t>BERT</a:t>
                </a:r>
                <a:r>
                  <a:rPr lang="zh-CN" altLang="en-US" sz="1600" dirty="0"/>
                  <a:t>的</a:t>
                </a:r>
                <a:r>
                  <a:rPr lang="en-US" altLang="zh-CN" sz="1600" dirty="0"/>
                  <a:t>dropout</a:t>
                </a:r>
                <a:r>
                  <a:rPr lang="zh-CN" altLang="en-US" sz="1600" dirty="0"/>
                  <a:t>引入噪声</a:t>
                </a:r>
                <a:endParaRPr lang="en-US" altLang="zh-CN" sz="1600" dirty="0"/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zh-CN" altLang="en-US" sz="1600" dirty="0"/>
                  <a:t>正例：</a:t>
                </a:r>
                <a:r>
                  <a:rPr lang="en-US" altLang="zh-CN" sz="1600" dirty="0"/>
                  <a:t>M</a:t>
                </a:r>
                <a:r>
                  <a:rPr lang="zh-CN" altLang="en-US" sz="1600" dirty="0"/>
                  <a:t>个相同句子在两次</a:t>
                </a:r>
                <a:r>
                  <a:rPr lang="en-US" altLang="zh-CN" sz="1600" dirty="0"/>
                  <a:t>BERT</a:t>
                </a:r>
                <a:r>
                  <a:rPr lang="zh-CN" altLang="en-US" sz="1600" dirty="0"/>
                  <a:t>的输出；负例：其他句子对，共</a:t>
                </a:r>
                <a:r>
                  <a:rPr lang="en-US" altLang="zh-CN" sz="1600" dirty="0"/>
                  <a:t>M*(M-1)</a:t>
                </a:r>
                <a:r>
                  <a:rPr lang="zh-CN" altLang="en-US" sz="1600" dirty="0"/>
                  <a:t>个</a:t>
                </a:r>
                <a:endParaRPr lang="en-US" altLang="zh-CN" sz="1600" dirty="0"/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zh-CN" altLang="en-US" sz="1600" dirty="0"/>
                  <a:t>计算</a:t>
                </a:r>
                <a:r>
                  <a:rPr lang="en-US" altLang="zh-CN" sz="1600" dirty="0" err="1"/>
                  <a:t>InfoNCE</a:t>
                </a:r>
                <a:r>
                  <a:rPr lang="zh-CN" altLang="en-US" sz="1600" dirty="0"/>
                  <a:t>损失，学习句子表示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3121"/>
                <a:ext cx="10864755" cy="5229553"/>
              </a:xfrm>
              <a:blipFill>
                <a:blip r:embed="rId3"/>
                <a:stretch>
                  <a:fillRect l="-449" b="-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图片 29">
            <a:extLst>
              <a:ext uri="{FF2B5EF4-FFF2-40B4-BE49-F238E27FC236}">
                <a16:creationId xmlns:a16="http://schemas.microsoft.com/office/drawing/2014/main" id="{2DD89383-6B89-46EC-AD9B-BBD251FCC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784" y="2740221"/>
            <a:ext cx="3888432" cy="6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7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689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实验结果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851FC11B-D85D-4F84-99E9-B03B6D07C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055141"/>
              </p:ext>
            </p:extLst>
          </p:nvPr>
        </p:nvGraphicFramePr>
        <p:xfrm>
          <a:off x="502654" y="2177804"/>
          <a:ext cx="11186692" cy="1251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972">
                  <a:extLst>
                    <a:ext uri="{9D8B030D-6E8A-4147-A177-3AD203B41FA5}">
                      <a16:colId xmlns:a16="http://schemas.microsoft.com/office/drawing/2014/main" val="3566573773"/>
                    </a:ext>
                  </a:extLst>
                </a:gridCol>
                <a:gridCol w="1016972">
                  <a:extLst>
                    <a:ext uri="{9D8B030D-6E8A-4147-A177-3AD203B41FA5}">
                      <a16:colId xmlns:a16="http://schemas.microsoft.com/office/drawing/2014/main" val="72698959"/>
                    </a:ext>
                  </a:extLst>
                </a:gridCol>
                <a:gridCol w="1016972">
                  <a:extLst>
                    <a:ext uri="{9D8B030D-6E8A-4147-A177-3AD203B41FA5}">
                      <a16:colId xmlns:a16="http://schemas.microsoft.com/office/drawing/2014/main" val="381486349"/>
                    </a:ext>
                  </a:extLst>
                </a:gridCol>
                <a:gridCol w="1016972">
                  <a:extLst>
                    <a:ext uri="{9D8B030D-6E8A-4147-A177-3AD203B41FA5}">
                      <a16:colId xmlns:a16="http://schemas.microsoft.com/office/drawing/2014/main" val="3909103621"/>
                    </a:ext>
                  </a:extLst>
                </a:gridCol>
                <a:gridCol w="1016972">
                  <a:extLst>
                    <a:ext uri="{9D8B030D-6E8A-4147-A177-3AD203B41FA5}">
                      <a16:colId xmlns:a16="http://schemas.microsoft.com/office/drawing/2014/main" val="4248731879"/>
                    </a:ext>
                  </a:extLst>
                </a:gridCol>
                <a:gridCol w="1016972">
                  <a:extLst>
                    <a:ext uri="{9D8B030D-6E8A-4147-A177-3AD203B41FA5}">
                      <a16:colId xmlns:a16="http://schemas.microsoft.com/office/drawing/2014/main" val="3063430703"/>
                    </a:ext>
                  </a:extLst>
                </a:gridCol>
                <a:gridCol w="1016972">
                  <a:extLst>
                    <a:ext uri="{9D8B030D-6E8A-4147-A177-3AD203B41FA5}">
                      <a16:colId xmlns:a16="http://schemas.microsoft.com/office/drawing/2014/main" val="3253380494"/>
                    </a:ext>
                  </a:extLst>
                </a:gridCol>
                <a:gridCol w="1016972">
                  <a:extLst>
                    <a:ext uri="{9D8B030D-6E8A-4147-A177-3AD203B41FA5}">
                      <a16:colId xmlns:a16="http://schemas.microsoft.com/office/drawing/2014/main" val="3305631063"/>
                    </a:ext>
                  </a:extLst>
                </a:gridCol>
                <a:gridCol w="1016972">
                  <a:extLst>
                    <a:ext uri="{9D8B030D-6E8A-4147-A177-3AD203B41FA5}">
                      <a16:colId xmlns:a16="http://schemas.microsoft.com/office/drawing/2014/main" val="3506325047"/>
                    </a:ext>
                  </a:extLst>
                </a:gridCol>
                <a:gridCol w="1016972">
                  <a:extLst>
                    <a:ext uri="{9D8B030D-6E8A-4147-A177-3AD203B41FA5}">
                      <a16:colId xmlns:a16="http://schemas.microsoft.com/office/drawing/2014/main" val="988959199"/>
                    </a:ext>
                  </a:extLst>
                </a:gridCol>
                <a:gridCol w="1016972">
                  <a:extLst>
                    <a:ext uri="{9D8B030D-6E8A-4147-A177-3AD203B41FA5}">
                      <a16:colId xmlns:a16="http://schemas.microsoft.com/office/drawing/2014/main" val="2187170862"/>
                    </a:ext>
                  </a:extLst>
                </a:gridCol>
              </a:tblGrid>
              <a:tr h="335799">
                <a:tc>
                  <a:txBody>
                    <a:bodyPr/>
                    <a:lstStyle/>
                    <a:p>
                      <a:pPr algn="l"/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effectLst/>
                        </a:rPr>
                        <a:t>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>
                          <a:effectLst/>
                        </a:rPr>
                        <a:t>EPRSTMT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>
                          <a:effectLst/>
                        </a:rPr>
                        <a:t>CSLDCP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>
                          <a:effectLst/>
                        </a:rPr>
                        <a:t>TNEWSF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>
                          <a:effectLst/>
                        </a:rPr>
                        <a:t>IFLYTEKF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>
                          <a:effectLst/>
                        </a:rPr>
                        <a:t>OCNLIF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>
                          <a:effectLst/>
                        </a:rPr>
                        <a:t>BUSTM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>
                          <a:effectLst/>
                        </a:rPr>
                        <a:t>CHIDF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effectLst/>
                        </a:rPr>
                        <a:t>CSLF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effectLst/>
                        </a:rPr>
                        <a:t>CLUEWSCF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630528"/>
                  </a:ext>
                </a:extLst>
              </a:tr>
              <a:tr h="57959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1" dirty="0"/>
                        <a:t>卷心菜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effectLst/>
                        </a:rPr>
                        <a:t>55.164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effectLst/>
                        </a:rPr>
                        <a:t>83.64(1.77,85.7)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effectLst/>
                        </a:rPr>
                        <a:t>53.88(0.93,57.7)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effectLst/>
                        </a:rPr>
                        <a:t>69.39(5.34,74.2)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effectLst/>
                        </a:rPr>
                        <a:t>42.69(1.77,46.9)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effectLst/>
                        </a:rPr>
                        <a:t>40.42(2.83,45.5)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effectLst/>
                        </a:rPr>
                        <a:t>58.97(4.05,68.6)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effectLst/>
                        </a:rPr>
                        <a:t>55.54(1.5,56.6)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effectLst/>
                        </a:rPr>
                        <a:t>51.89(1.99,54.9)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effectLst/>
                        </a:rPr>
                        <a:t>54.21(6.36,55.9)</a:t>
                      </a:r>
                    </a:p>
                  </a:txBody>
                  <a:tcPr marL="38100" marR="38100" anchor="ctr"/>
                </a:tc>
                <a:extLst>
                  <a:ext uri="{0D108BD9-81ED-4DB2-BD59-A6C34878D82A}">
                    <a16:rowId xmlns:a16="http://schemas.microsoft.com/office/drawing/2014/main" val="3185770479"/>
                  </a:ext>
                </a:extLst>
              </a:tr>
              <a:tr h="335799">
                <a:tc>
                  <a:txBody>
                    <a:bodyPr/>
                    <a:lstStyle/>
                    <a:p>
                      <a:pPr algn="l"/>
                      <a:endParaRPr lang="zh-CN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845528"/>
                  </a:ext>
                </a:extLst>
              </a:tr>
            </a:tbl>
          </a:graphicData>
        </a:graphic>
      </p:graphicFrame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C536EE5-3645-400D-BA82-E0FE32C10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70162"/>
            <a:ext cx="10864755" cy="486566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1600" dirty="0"/>
              <a:t>B</a:t>
            </a:r>
            <a:r>
              <a:rPr lang="zh-CN" altLang="en-US" sz="1600" dirty="0"/>
              <a:t>榜中的队伍排名为： </a:t>
            </a:r>
            <a:r>
              <a:rPr lang="en-US" altLang="zh-CN" sz="1600" dirty="0"/>
              <a:t>7/13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8312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689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未来工作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123121"/>
            <a:ext cx="10864755" cy="522955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/>
              <a:t>设计更强的数据增强策略：</a:t>
            </a:r>
            <a:endParaRPr lang="en-US" altLang="zh-CN" sz="20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1600" dirty="0"/>
              <a:t>采用更好的对比学习策略，对句子表示进行无监督的约束，提升通用句子表示鲁棒性</a:t>
            </a:r>
            <a:endParaRPr lang="en-US" altLang="zh-CN" sz="16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1600" dirty="0"/>
              <a:t>采用虚拟对抗训练的方式，利用监督损失引入噪声，提升句子表示对特定类别的鲁棒性</a:t>
            </a:r>
            <a:endParaRPr lang="en-US" altLang="zh-CN" sz="16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1600" dirty="0"/>
              <a:t>利用半监督方式，使用当前模型对无标签数据标注伪标签，更好的利用无标签数据参与训练</a:t>
            </a:r>
            <a:endParaRPr lang="en-US" altLang="zh-CN" sz="16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1600" dirty="0"/>
              <a:t>对不同任务数据集，对</a:t>
            </a:r>
            <a:r>
              <a:rPr lang="en-US" altLang="zh-CN" sz="1600" dirty="0"/>
              <a:t>BERT</a:t>
            </a:r>
            <a:r>
              <a:rPr lang="zh-CN" altLang="en-US" sz="1600" dirty="0"/>
              <a:t>进行继续预训练（</a:t>
            </a:r>
            <a:r>
              <a:rPr lang="en-US" altLang="zh-CN" sz="1600" dirty="0"/>
              <a:t>MLM+NSP</a:t>
            </a:r>
            <a:r>
              <a:rPr lang="zh-CN" altLang="en-US" sz="1600" dirty="0"/>
              <a:t>任务损失），适应任务数据集分布，缩减</a:t>
            </a:r>
            <a:r>
              <a:rPr lang="en-US" altLang="zh-CN" sz="1600" dirty="0"/>
              <a:t>BERT</a:t>
            </a:r>
            <a:r>
              <a:rPr lang="zh-CN" altLang="en-US" sz="1600" dirty="0"/>
              <a:t>预训练数据分布和</a:t>
            </a:r>
            <a:r>
              <a:rPr lang="en-US" altLang="zh-CN" sz="1600" dirty="0"/>
              <a:t>BERT</a:t>
            </a:r>
            <a:r>
              <a:rPr lang="zh-CN" altLang="en-US" sz="1600" dirty="0"/>
              <a:t>微调数据分布之间的</a:t>
            </a:r>
            <a:r>
              <a:rPr lang="en-US" altLang="zh-CN" sz="1600" dirty="0"/>
              <a:t>gap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37512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00EB0-B1A8-4FCA-B48B-026AFCF70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2000"/>
            <a:ext cx="9144000" cy="2387600"/>
          </a:xfrm>
        </p:spPr>
        <p:txBody>
          <a:bodyPr>
            <a:normAutofit/>
          </a:bodyPr>
          <a:lstStyle/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600" i="1" dirty="0">
                <a:latin typeface="+mn-lt"/>
                <a:ea typeface="+mn-ea"/>
                <a:cs typeface="+mn-cs"/>
              </a:rPr>
              <a:t>Thanks!</a:t>
            </a:r>
            <a:br>
              <a:rPr lang="en-US" altLang="zh-CN" sz="3600" i="1" dirty="0">
                <a:latin typeface="+mn-lt"/>
                <a:ea typeface="+mn-ea"/>
                <a:cs typeface="+mn-cs"/>
              </a:rPr>
            </a:br>
            <a:endParaRPr lang="zh-CN" altLang="en-US" sz="3600" i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410466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11022</TotalTime>
  <Words>534</Words>
  <Application>Microsoft Office PowerPoint</Application>
  <PresentationFormat>宽屏</PresentationFormat>
  <Paragraphs>67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-apple-system</vt:lpstr>
      <vt:lpstr>宋体</vt:lpstr>
      <vt:lpstr>Arial</vt:lpstr>
      <vt:lpstr>Calibri</vt:lpstr>
      <vt:lpstr>Calibri Light</vt:lpstr>
      <vt:lpstr>Cambria Math</vt:lpstr>
      <vt:lpstr>Times New Roman</vt:lpstr>
      <vt:lpstr>自定义设计方案</vt:lpstr>
      <vt:lpstr>1_自定义设计方案</vt:lpstr>
      <vt:lpstr>2_自定义设计方案</vt:lpstr>
      <vt:lpstr>Pattern Exploiting Training with Contrastive Learning for Few-shot Chinese Language Understanding Evaluation</vt:lpstr>
      <vt:lpstr>任务定义</vt:lpstr>
      <vt:lpstr>方法</vt:lpstr>
      <vt:lpstr>方法</vt:lpstr>
      <vt:lpstr>实验结果</vt:lpstr>
      <vt:lpstr>未来工作</vt:lpstr>
      <vt:lpstr>Thanks!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[罗晨溪]</dc:creator>
  <cp:lastModifiedBy>Tsong Shin</cp:lastModifiedBy>
  <cp:revision>5936</cp:revision>
  <cp:lastPrinted>2019-02-13T07:10:31Z</cp:lastPrinted>
  <dcterms:created xsi:type="dcterms:W3CDTF">2018-01-08T02:10:24Z</dcterms:created>
  <dcterms:modified xsi:type="dcterms:W3CDTF">2021-06-30T13:34:36Z</dcterms:modified>
</cp:coreProperties>
</file>