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7" r:id="rId8"/>
    <p:sldId id="268" r:id="rId9"/>
    <p:sldId id="269" r:id="rId10"/>
    <p:sldId id="270" r:id="rId11"/>
    <p:sldId id="271" r:id="rId12"/>
    <p:sldId id="272" r:id="rId13"/>
    <p:sldId id="273" r:id="rId14"/>
    <p:sldId id="27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389217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363995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347885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3674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204674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392899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390924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424810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411109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26466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29107A-47EF-4E3D-B58E-7CA26886A19E}" type="datetimeFigureOut">
              <a:rPr lang="zh-CN" altLang="en-US" smtClean="0"/>
              <a:t>2021/6/30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6523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9107A-47EF-4E3D-B58E-7CA26886A19E}" type="datetimeFigureOut">
              <a:rPr lang="zh-CN" altLang="en-US" smtClean="0"/>
              <a:t>2021/6/30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9FBB5-5FC6-477C-BB3D-E5721D294C30}" type="slidenum">
              <a:rPr lang="zh-CN" altLang="en-US" smtClean="0"/>
              <a:t>‹#›</a:t>
            </a:fld>
            <a:endParaRPr lang="zh-CN" altLang="en-US"/>
          </a:p>
        </p:txBody>
      </p:sp>
    </p:spTree>
    <p:extLst>
      <p:ext uri="{BB962C8B-B14F-4D97-AF65-F5344CB8AC3E}">
        <p14:creationId xmlns:p14="http://schemas.microsoft.com/office/powerpoint/2010/main" val="115330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hangingPunct="0">
              <a:lnSpc>
                <a:spcPct val="150000"/>
              </a:lnSpc>
            </a:pPr>
            <a:r>
              <a:rPr lang="zh-CN" altLang="zh-CN" sz="4000" b="1" dirty="0"/>
              <a:t>基于预训练语言模型的中文小样本学习系统</a:t>
            </a:r>
          </a:p>
        </p:txBody>
      </p:sp>
    </p:spTree>
    <p:extLst>
      <p:ext uri="{BB962C8B-B14F-4D97-AF65-F5344CB8AC3E}">
        <p14:creationId xmlns:p14="http://schemas.microsoft.com/office/powerpoint/2010/main" val="428710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600" dirty="0">
                <a:solidFill>
                  <a:srgbClr val="FF0000"/>
                </a:solidFill>
                <a:latin typeface="黑体" panose="02010609060101010101" pitchFamily="49" charset="-122"/>
                <a:ea typeface="黑体" panose="02010609060101010101" pitchFamily="49" charset="-122"/>
              </a:rPr>
              <a:t>实验</a:t>
            </a:r>
          </a:p>
        </p:txBody>
      </p:sp>
      <p:sp>
        <p:nvSpPr>
          <p:cNvPr id="7" name="文本框 6"/>
          <p:cNvSpPr txBox="1"/>
          <p:nvPr/>
        </p:nvSpPr>
        <p:spPr>
          <a:xfrm>
            <a:off x="812041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实验数据与实验设置</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136478" y="1049235"/>
            <a:ext cx="11873552" cy="5632311"/>
          </a:xfrm>
          <a:prstGeom prst="rect">
            <a:avLst/>
          </a:prstGeom>
        </p:spPr>
        <p:txBody>
          <a:bodyPr wrap="square">
            <a:spAutoFit/>
          </a:bodyPr>
          <a:lstStyle/>
          <a:p>
            <a:pPr hangingPunct="0"/>
            <a:r>
              <a:rPr lang="en-US" altLang="zh-CN" sz="2400" dirty="0">
                <a:latin typeface="Times New Roman" panose="02020603050405020304" pitchFamily="18" charset="0"/>
                <a:cs typeface="Times New Roman" panose="02020603050405020304" pitchFamily="18" charset="0"/>
              </a:rPr>
              <a:t>d. IFLYTEK </a:t>
            </a:r>
            <a:r>
              <a:rPr lang="zh-CN" altLang="zh-CN" sz="2400" dirty="0">
                <a:latin typeface="Times New Roman" panose="02020603050405020304" pitchFamily="18" charset="0"/>
                <a:cs typeface="Times New Roman" panose="02020603050405020304" pitchFamily="18" charset="0"/>
              </a:rPr>
              <a:t>长文本分类数据集</a:t>
            </a:r>
          </a:p>
          <a:p>
            <a:pPr algn="just" hangingPunct="0"/>
            <a:r>
              <a:rPr lang="zh-CN" altLang="zh-CN" sz="2400" dirty="0">
                <a:latin typeface="Times New Roman" panose="02020603050405020304" pitchFamily="18" charset="0"/>
                <a:cs typeface="Times New Roman" panose="02020603050405020304" pitchFamily="18" charset="0"/>
              </a:rPr>
              <a:t>该数据集关于</a:t>
            </a:r>
            <a:r>
              <a:rPr lang="en-US" altLang="zh-CN" sz="2400" dirty="0">
                <a:latin typeface="Times New Roman" panose="02020603050405020304" pitchFamily="18" charset="0"/>
                <a:cs typeface="Times New Roman" panose="02020603050405020304" pitchFamily="18" charset="0"/>
              </a:rPr>
              <a:t>app</a:t>
            </a:r>
            <a:r>
              <a:rPr lang="zh-CN" altLang="zh-CN" sz="2400" dirty="0">
                <a:latin typeface="Times New Roman" panose="02020603050405020304" pitchFamily="18" charset="0"/>
                <a:cs typeface="Times New Roman" panose="02020603050405020304" pitchFamily="18" charset="0"/>
              </a:rPr>
              <a:t>应用描述的长文本标注数据，包含和日常生活相关的各类应用主题，共</a:t>
            </a:r>
            <a:r>
              <a:rPr lang="en-US" altLang="zh-CN" sz="2400" dirty="0">
                <a:latin typeface="Times New Roman" panose="02020603050405020304" pitchFamily="18" charset="0"/>
                <a:cs typeface="Times New Roman" panose="02020603050405020304" pitchFamily="18" charset="0"/>
              </a:rPr>
              <a:t>119</a:t>
            </a:r>
            <a:r>
              <a:rPr lang="zh-CN" altLang="zh-CN" sz="2400" dirty="0">
                <a:latin typeface="Times New Roman" panose="02020603050405020304" pitchFamily="18" charset="0"/>
                <a:cs typeface="Times New Roman" panose="02020603050405020304" pitchFamily="18" charset="0"/>
              </a:rPr>
              <a:t>个类别 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(928),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(690),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(1749), </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(2279),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(7558) </a:t>
            </a:r>
            <a:r>
              <a:rPr lang="en-US" altLang="zh-CN" sz="2400" dirty="0" err="1">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：{“label”: “110”, “</a:t>
            </a:r>
            <a:r>
              <a:rPr lang="en-US" altLang="zh-CN" sz="2400" dirty="0" err="1">
                <a:latin typeface="Times New Roman" panose="02020603050405020304" pitchFamily="18" charset="0"/>
                <a:cs typeface="Times New Roman" panose="02020603050405020304" pitchFamily="18" charset="0"/>
              </a:rPr>
              <a:t>label_des</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社区超市</a:t>
            </a:r>
            <a:r>
              <a:rPr lang="en-US" altLang="zh-CN" sz="2400" dirty="0">
                <a:latin typeface="Times New Roman" panose="02020603050405020304" pitchFamily="18" charset="0"/>
                <a:cs typeface="Times New Roman" panose="02020603050405020304" pitchFamily="18" charset="0"/>
              </a:rPr>
              <a:t>”, “sentence”: “朴朴快送超市创立于2016年，专注于打造移动端30分钟即时一站式购物平台”}</a:t>
            </a:r>
            <a:endParaRPr lang="zh-CN" altLang="zh-CN" sz="2400" dirty="0">
              <a:latin typeface="Times New Roman" panose="02020603050405020304" pitchFamily="18" charset="0"/>
              <a:cs typeface="Times New Roman" panose="02020603050405020304" pitchFamily="18" charset="0"/>
            </a:endParaRPr>
          </a:p>
          <a:p>
            <a:pPr hangingPunct="0"/>
            <a:r>
              <a:rPr lang="en-US" altLang="zh-CN" sz="2400" dirty="0">
                <a:latin typeface="Times New Roman" panose="02020603050405020304" pitchFamily="18" charset="0"/>
                <a:cs typeface="Times New Roman" panose="02020603050405020304" pitchFamily="18" charset="0"/>
              </a:rPr>
              <a:t>Sentence pair tasks</a:t>
            </a:r>
            <a:r>
              <a:rPr lang="zh-CN" altLang="zh-CN" sz="2400" dirty="0">
                <a:latin typeface="Times New Roman" panose="02020603050405020304" pitchFamily="18" charset="0"/>
                <a:cs typeface="Times New Roman" panose="02020603050405020304" pitchFamily="18" charset="0"/>
              </a:rPr>
              <a:t>：</a:t>
            </a:r>
          </a:p>
          <a:p>
            <a:pPr hangingPunct="0"/>
            <a:r>
              <a:rPr lang="en-US" altLang="zh-CN" sz="2400" dirty="0">
                <a:latin typeface="Times New Roman" panose="02020603050405020304" pitchFamily="18" charset="0"/>
                <a:cs typeface="Times New Roman" panose="02020603050405020304" pitchFamily="18" charset="0"/>
              </a:rPr>
              <a:t>e. OCNLI </a:t>
            </a:r>
            <a:r>
              <a:rPr lang="zh-CN" altLang="zh-CN" sz="2400" dirty="0">
                <a:latin typeface="Times New Roman" panose="02020603050405020304" pitchFamily="18" charset="0"/>
                <a:cs typeface="Times New Roman" panose="02020603050405020304" pitchFamily="18" charset="0"/>
              </a:rPr>
              <a:t>中文原版自然语言推理数据集</a:t>
            </a:r>
          </a:p>
          <a:p>
            <a:pPr algn="just" hangingPunct="0"/>
            <a:r>
              <a:rPr lang="en-US" altLang="zh-CN" sz="2400" dirty="0">
                <a:latin typeface="Times New Roman" panose="02020603050405020304" pitchFamily="18" charset="0"/>
                <a:cs typeface="Times New Roman" panose="02020603050405020304" pitchFamily="18" charset="0"/>
              </a:rPr>
              <a:t>OCNLI</a:t>
            </a:r>
            <a:r>
              <a:rPr lang="zh-CN" altLang="zh-CN" sz="2400" dirty="0">
                <a:latin typeface="Times New Roman" panose="02020603050405020304" pitchFamily="18" charset="0"/>
                <a:cs typeface="Times New Roman" panose="02020603050405020304" pitchFamily="18" charset="0"/>
              </a:rPr>
              <a:t>，即原生中文自然语言推理数据集，是第一个非翻译的、使用原生汉语的大型中文自然语言推理数据集。 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(2520), </a:t>
            </a:r>
            <a:r>
              <a:rPr lang="zh-CN" altLang="zh-CN" sz="2400" dirty="0">
                <a:latin typeface="Times New Roman" panose="02020603050405020304" pitchFamily="18" charset="0"/>
                <a:cs typeface="Times New Roman" panose="02020603050405020304" pitchFamily="18" charset="0"/>
              </a:rPr>
              <a:t>测试</a:t>
            </a:r>
            <a:r>
              <a:rPr lang="en-US" altLang="zh-CN" sz="2400" dirty="0">
                <a:latin typeface="Times New Roman" panose="02020603050405020304" pitchFamily="18" charset="0"/>
                <a:cs typeface="Times New Roman" panose="02020603050405020304" pitchFamily="18" charset="0"/>
              </a:rPr>
              <a:t>(3000),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(20000) </a:t>
            </a:r>
            <a:r>
              <a:rPr lang="en-US" altLang="zh-CN" sz="2400" dirty="0" err="1">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{“level”: “medium”, “sentence1”: “</a:t>
            </a:r>
            <a:r>
              <a:rPr lang="en-US" altLang="zh-CN" sz="2400" dirty="0" err="1">
                <a:latin typeface="Times New Roman" panose="02020603050405020304" pitchFamily="18" charset="0"/>
                <a:cs typeface="Times New Roman" panose="02020603050405020304" pitchFamily="18" charset="0"/>
              </a:rPr>
              <a:t>身上裹一件工厂发的棉大衣，手插在袖筒里</a:t>
            </a:r>
            <a:r>
              <a:rPr lang="en-US" altLang="zh-CN" sz="2400" dirty="0">
                <a:latin typeface="Times New Roman" panose="02020603050405020304" pitchFamily="18" charset="0"/>
                <a:cs typeface="Times New Roman" panose="02020603050405020304" pitchFamily="18" charset="0"/>
              </a:rPr>
              <a:t>”。 “sentence2”: “</a:t>
            </a:r>
            <a:r>
              <a:rPr lang="en-US" altLang="zh-CN" sz="2400" dirty="0" err="1">
                <a:latin typeface="Times New Roman" panose="02020603050405020304" pitchFamily="18" charset="0"/>
                <a:cs typeface="Times New Roman" panose="02020603050405020304" pitchFamily="18" charset="0"/>
              </a:rPr>
              <a:t>身上至少</a:t>
            </a:r>
            <a:r>
              <a:rPr lang="en-US" altLang="zh-CN" sz="2400" dirty="0">
                <a:latin typeface="Times New Roman" panose="02020603050405020304" pitchFamily="18" charset="0"/>
                <a:cs typeface="Times New Roman" panose="02020603050405020304" pitchFamily="18" charset="0"/>
              </a:rPr>
              <a:t>…”, “label”: “entailment”, “genre”: “lit”, “id”: 0}</a:t>
            </a:r>
            <a:endParaRPr lang="zh-CN" altLang="zh-CN" sz="2400" dirty="0">
              <a:latin typeface="Times New Roman" panose="02020603050405020304" pitchFamily="18" charset="0"/>
              <a:cs typeface="Times New Roman" panose="02020603050405020304" pitchFamily="18" charset="0"/>
            </a:endParaRPr>
          </a:p>
          <a:p>
            <a:pPr algn="just" hangingPunct="0"/>
            <a:r>
              <a:rPr lang="en-US" altLang="zh-CN" sz="2400" dirty="0">
                <a:latin typeface="Times New Roman" panose="02020603050405020304" pitchFamily="18" charset="0"/>
                <a:cs typeface="Times New Roman" panose="02020603050405020304" pitchFamily="18" charset="0"/>
              </a:rPr>
              <a:t>f. BUSTM </a:t>
            </a:r>
            <a:r>
              <a:rPr lang="zh-CN" altLang="zh-CN" sz="2400" dirty="0">
                <a:latin typeface="Times New Roman" panose="02020603050405020304" pitchFamily="18" charset="0"/>
                <a:cs typeface="Times New Roman" panose="02020603050405020304" pitchFamily="18" charset="0"/>
              </a:rPr>
              <a:t>小布助手对话短文本匹配数据集</a:t>
            </a:r>
            <a:endParaRPr lang="en-US" altLang="zh-CN" sz="2400" dirty="0">
              <a:latin typeface="Times New Roman" panose="02020603050405020304" pitchFamily="18" charset="0"/>
              <a:cs typeface="Times New Roman" panose="02020603050405020304" pitchFamily="18" charset="0"/>
            </a:endParaRPr>
          </a:p>
          <a:p>
            <a:pPr algn="just" hangingPunct="0"/>
            <a:r>
              <a:rPr lang="zh-CN" altLang="zh-CN" sz="2400" dirty="0">
                <a:latin typeface="Times New Roman" panose="02020603050405020304" pitchFamily="18" charset="0"/>
                <a:cs typeface="Times New Roman" panose="02020603050405020304" pitchFamily="18" charset="0"/>
              </a:rPr>
              <a:t>对话短文本语义匹配数据集，根据短文本</a:t>
            </a:r>
            <a:r>
              <a:rPr lang="en-US" altLang="zh-CN" sz="2400" dirty="0">
                <a:latin typeface="Times New Roman" panose="02020603050405020304" pitchFamily="18" charset="0"/>
                <a:cs typeface="Times New Roman" panose="02020603050405020304" pitchFamily="18" charset="0"/>
              </a:rPr>
              <a:t>query-pair</a:t>
            </a:r>
            <a:r>
              <a:rPr lang="zh-CN" altLang="zh-CN" sz="2400" dirty="0">
                <a:latin typeface="Times New Roman" panose="02020603050405020304" pitchFamily="18" charset="0"/>
                <a:cs typeface="Times New Roman" panose="02020603050405020304" pitchFamily="18" charset="0"/>
              </a:rPr>
              <a:t>，预测它们是否属于同意语义。 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(1772), </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(2000),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(4251) </a:t>
            </a:r>
            <a:r>
              <a:rPr lang="zh-CN" altLang="zh-CN" sz="2400" dirty="0">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{“id”:5, “sentence1”: “</a:t>
            </a:r>
            <a:r>
              <a:rPr lang="en-US" altLang="zh-CN" sz="2400" dirty="0" err="1">
                <a:latin typeface="Times New Roman" panose="02020603050405020304" pitchFamily="18" charset="0"/>
                <a:cs typeface="Times New Roman" panose="02020603050405020304" pitchFamily="18" charset="0"/>
              </a:rPr>
              <a:t>女孩子是不是你</a:t>
            </a:r>
            <a:r>
              <a:rPr lang="en-US" altLang="zh-CN" sz="2400" dirty="0">
                <a:latin typeface="Times New Roman" panose="02020603050405020304" pitchFamily="18" charset="0"/>
                <a:cs typeface="Times New Roman" panose="02020603050405020304" pitchFamily="18" charset="0"/>
              </a:rPr>
              <a:t>”, “sentence2”: “</a:t>
            </a:r>
            <a:r>
              <a:rPr lang="en-US" altLang="zh-CN" sz="2400" dirty="0" err="1">
                <a:latin typeface="Times New Roman" panose="02020603050405020304" pitchFamily="18" charset="0"/>
                <a:cs typeface="Times New Roman" panose="02020603050405020304" pitchFamily="18" charset="0"/>
              </a:rPr>
              <a:t>你不是女孩子吗</a:t>
            </a:r>
            <a:r>
              <a:rPr lang="en-US" altLang="zh-CN" sz="2400" dirty="0">
                <a:latin typeface="Times New Roman" panose="02020603050405020304" pitchFamily="18" charset="0"/>
                <a:cs typeface="Times New Roman" panose="02020603050405020304" pitchFamily="18" charset="0"/>
              </a:rPr>
              <a:t>”, “label”: “1”}</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86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600" dirty="0">
                <a:solidFill>
                  <a:srgbClr val="FF0000"/>
                </a:solidFill>
                <a:latin typeface="黑体" panose="02010609060101010101" pitchFamily="49" charset="-122"/>
                <a:ea typeface="黑体" panose="02010609060101010101" pitchFamily="49" charset="-122"/>
              </a:rPr>
              <a:t>实验</a:t>
            </a:r>
          </a:p>
        </p:txBody>
      </p:sp>
      <p:sp>
        <p:nvSpPr>
          <p:cNvPr id="7" name="文本框 6"/>
          <p:cNvSpPr txBox="1"/>
          <p:nvPr/>
        </p:nvSpPr>
        <p:spPr>
          <a:xfrm>
            <a:off x="812041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实验数据与实验设置</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136478" y="1049235"/>
            <a:ext cx="11873552" cy="5706177"/>
          </a:xfrm>
          <a:prstGeom prst="rect">
            <a:avLst/>
          </a:prstGeom>
        </p:spPr>
        <p:txBody>
          <a:bodyPr wrap="square">
            <a:spAutoFit/>
          </a:bodyPr>
          <a:lstStyle/>
          <a:p>
            <a:pPr algn="just" hangingPunct="0">
              <a:lnSpc>
                <a:spcPct val="95000"/>
              </a:lnSpc>
            </a:pPr>
            <a:r>
              <a:rPr lang="en-US" altLang="zh-CN" sz="2400" dirty="0">
                <a:latin typeface="Times New Roman" panose="02020603050405020304" pitchFamily="18" charset="0"/>
                <a:cs typeface="Times New Roman" panose="02020603050405020304" pitchFamily="18" charset="0"/>
              </a:rPr>
              <a:t>g. </a:t>
            </a:r>
            <a:r>
              <a:rPr lang="en-US" altLang="zh-CN" sz="2400" dirty="0" err="1">
                <a:latin typeface="Times New Roman" panose="02020603050405020304" pitchFamily="18" charset="0"/>
                <a:cs typeface="Times New Roman" panose="02020603050405020304" pitchFamily="18" charset="0"/>
              </a:rPr>
              <a:t>Chid</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成语阅读理解填空</a:t>
            </a:r>
            <a:endParaRPr lang="zh-CN" altLang="zh-CN" sz="2400" dirty="0">
              <a:latin typeface="Times New Roman" panose="02020603050405020304" pitchFamily="18" charset="0"/>
              <a:cs typeface="Times New Roman" panose="02020603050405020304" pitchFamily="18" charset="0"/>
            </a:endParaRPr>
          </a:p>
          <a:p>
            <a:pPr algn="just" hangingPunct="0">
              <a:lnSpc>
                <a:spcPct val="95000"/>
              </a:lnSpc>
            </a:pPr>
            <a:r>
              <a:rPr lang="en-US" altLang="zh-CN" sz="2400" dirty="0" err="1">
                <a:latin typeface="Times New Roman" panose="02020603050405020304" pitchFamily="18" charset="0"/>
                <a:cs typeface="Times New Roman" panose="02020603050405020304" pitchFamily="18" charset="0"/>
              </a:rPr>
              <a:t>以成语完形填空形式实现，文中多处成语被mask，候选项中包含了近义的成语</a:t>
            </a:r>
            <a:endParaRPr lang="zh-CN" altLang="zh-CN" sz="2400" dirty="0">
              <a:latin typeface="Times New Roman" panose="02020603050405020304" pitchFamily="18" charset="0"/>
              <a:cs typeface="Times New Roman" panose="02020603050405020304" pitchFamily="18" charset="0"/>
            </a:endParaRPr>
          </a:p>
          <a:p>
            <a:pPr algn="just" hangingPunct="0">
              <a:lnSpc>
                <a:spcPct val="95000"/>
              </a:lnSpc>
            </a:pPr>
            <a:r>
              <a:rPr lang="en-US" altLang="zh-CN" sz="2400" dirty="0" err="1">
                <a:latin typeface="Times New Roman" panose="02020603050405020304" pitchFamily="18" charset="0"/>
                <a:cs typeface="Times New Roman" panose="02020603050405020304" pitchFamily="18" charset="0"/>
              </a:rPr>
              <a:t>数据</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(42), </a:t>
            </a:r>
            <a:r>
              <a:rPr lang="en-US" altLang="zh-CN" sz="2400" dirty="0" err="1">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(42), </a:t>
            </a:r>
            <a:r>
              <a:rPr lang="en-US" altLang="zh-CN" sz="2400" dirty="0" err="1">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(2002), </a:t>
            </a:r>
            <a:r>
              <a:rPr lang="en-US" altLang="zh-CN" sz="2400" dirty="0" err="1">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(2000), </a:t>
            </a:r>
            <a:r>
              <a:rPr lang="en-US" altLang="zh-CN" sz="2400" dirty="0" err="1">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(7585) </a:t>
            </a:r>
            <a:r>
              <a:rPr lang="en-US" altLang="zh-CN" sz="2400" dirty="0" err="1">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{“id”:1421, “candidates” : [“</a:t>
            </a:r>
            <a:r>
              <a:rPr lang="en-US" altLang="zh-CN" sz="2400" dirty="0" err="1">
                <a:latin typeface="Times New Roman" panose="02020603050405020304" pitchFamily="18" charset="0"/>
                <a:cs typeface="Times New Roman" panose="02020603050405020304" pitchFamily="18" charset="0"/>
              </a:rPr>
              <a:t>巧言令色</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措手不及</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风流人物</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八仙过海</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平铺直叙</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草木皆兵</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言行一致</a:t>
            </a:r>
            <a:r>
              <a:rPr lang="en-US" altLang="zh-CN" sz="2400" dirty="0">
                <a:latin typeface="Times New Roman" panose="02020603050405020304" pitchFamily="18" charset="0"/>
                <a:cs typeface="Times New Roman" panose="02020603050405020304" pitchFamily="18" charset="0"/>
              </a:rPr>
              <a:t>” ], “content”: “</a:t>
            </a:r>
            <a:r>
              <a:rPr lang="en-US" altLang="zh-CN" sz="2400" dirty="0" err="1">
                <a:latin typeface="Times New Roman" panose="02020603050405020304" pitchFamily="18" charset="0"/>
                <a:cs typeface="Times New Roman" panose="02020603050405020304" pitchFamily="18" charset="0"/>
              </a:rPr>
              <a:t>当广州憾负北控</a:t>
            </a:r>
            <a:r>
              <a:rPr lang="en-US" altLang="zh-CN" sz="2400" dirty="0">
                <a:latin typeface="Times New Roman" panose="02020603050405020304" pitchFamily="18" charset="0"/>
                <a:cs typeface="Times New Roman" panose="02020603050405020304" pitchFamily="18" charset="0"/>
              </a:rPr>
              <a:t>,….”, “answer”:1}</a:t>
            </a:r>
            <a:endParaRPr lang="zh-CN" altLang="zh-CN" sz="2400" dirty="0">
              <a:latin typeface="Times New Roman" panose="02020603050405020304" pitchFamily="18" charset="0"/>
              <a:cs typeface="Times New Roman" panose="02020603050405020304" pitchFamily="18" charset="0"/>
            </a:endParaRPr>
          </a:p>
          <a:p>
            <a:pPr algn="just" hangingPunct="0">
              <a:lnSpc>
                <a:spcPct val="95000"/>
              </a:lnSpc>
            </a:pPr>
            <a:r>
              <a:rPr lang="en-US" altLang="zh-CN" sz="2400" dirty="0">
                <a:latin typeface="Times New Roman" panose="02020603050405020304" pitchFamily="18" charset="0"/>
                <a:cs typeface="Times New Roman" panose="02020603050405020304" pitchFamily="18" charset="0"/>
              </a:rPr>
              <a:t>h. CSL </a:t>
            </a:r>
            <a:r>
              <a:rPr lang="zh-CN" altLang="zh-CN" sz="2400" dirty="0">
                <a:latin typeface="Times New Roman" panose="02020603050405020304" pitchFamily="18" charset="0"/>
                <a:cs typeface="Times New Roman" panose="02020603050405020304" pitchFamily="18" charset="0"/>
              </a:rPr>
              <a:t>论文关键词识别</a:t>
            </a:r>
          </a:p>
          <a:p>
            <a:pPr algn="just" hangingPunct="0">
              <a:lnSpc>
                <a:spcPct val="95000"/>
              </a:lnSpc>
            </a:pPr>
            <a:r>
              <a:rPr lang="zh-CN" altLang="zh-CN" sz="2400" dirty="0">
                <a:latin typeface="Times New Roman" panose="02020603050405020304" pitchFamily="18" charset="0"/>
                <a:cs typeface="Times New Roman" panose="02020603050405020304" pitchFamily="18" charset="0"/>
              </a:rPr>
              <a:t>中文科技文献数据集</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csl</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取自中文摘要及其关键词</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任务目标是根据摘要判断关键词是否全部为真实关键词 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(2828), </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(3000),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(19841) </a:t>
            </a:r>
            <a:r>
              <a:rPr lang="zh-CN" altLang="zh-CN" sz="2400" dirty="0">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{“id”:1, “</a:t>
            </a:r>
            <a:r>
              <a:rPr lang="en-US" altLang="zh-CN" sz="2400" dirty="0" err="1">
                <a:latin typeface="Times New Roman" panose="02020603050405020304" pitchFamily="18" charset="0"/>
                <a:cs typeface="Times New Roman" panose="02020603050405020304" pitchFamily="18" charset="0"/>
              </a:rPr>
              <a:t>abst</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为解决传统均匀</a:t>
            </a:r>
            <a:r>
              <a:rPr lang="en-US" altLang="zh-CN" sz="2400" dirty="0">
                <a:latin typeface="Times New Roman" panose="02020603050405020304" pitchFamily="18" charset="0"/>
                <a:cs typeface="Times New Roman" panose="02020603050405020304" pitchFamily="18" charset="0"/>
              </a:rPr>
              <a:t>FFT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“keyword”:[“</a:t>
            </a:r>
            <a:r>
              <a:rPr lang="zh-CN" altLang="zh-CN" sz="2400" dirty="0">
                <a:latin typeface="Times New Roman" panose="02020603050405020304" pitchFamily="18" charset="0"/>
                <a:cs typeface="Times New Roman" panose="02020603050405020304" pitchFamily="18" charset="0"/>
              </a:rPr>
              <a:t>水声学</a:t>
            </a:r>
            <a:r>
              <a:rPr lang="en-US" altLang="zh-CN" sz="2400" dirty="0">
                <a:latin typeface="Times New Roman" panose="02020603050405020304" pitchFamily="18" charset="0"/>
                <a:cs typeface="Times New Roman" panose="02020603050405020304" pitchFamily="18" charset="0"/>
              </a:rPr>
              <a:t>”, “FFT”,…], “label”: “1”}</a:t>
            </a:r>
          </a:p>
          <a:p>
            <a:pPr hangingPunct="0">
              <a:lnSpc>
                <a:spcPct val="95000"/>
              </a:lnSpc>
            </a:pP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CLUEWSC  WSC</a:t>
            </a:r>
            <a:r>
              <a:rPr lang="zh-CN" altLang="zh-CN" sz="2400" dirty="0">
                <a:latin typeface="Times New Roman" panose="02020603050405020304" pitchFamily="18" charset="0"/>
                <a:cs typeface="Times New Roman" panose="02020603050405020304" pitchFamily="18" charset="0"/>
              </a:rPr>
              <a:t>模式挑战中文版</a:t>
            </a:r>
          </a:p>
          <a:p>
            <a:pPr hangingPunct="0">
              <a:lnSpc>
                <a:spcPct val="95000"/>
              </a:lnSpc>
            </a:pPr>
            <a:r>
              <a:rPr lang="zh-CN" altLang="zh-CN" sz="2400" dirty="0">
                <a:latin typeface="Times New Roman" panose="02020603050405020304" pitchFamily="18" charset="0"/>
                <a:cs typeface="Times New Roman" panose="02020603050405020304" pitchFamily="18" charset="0"/>
              </a:rPr>
              <a:t>代词消岐任务，判断句子中的代次指代的是哪个名词，题目以真假判别的方式出现。 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(32),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(976), </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(290),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(0) </a:t>
            </a:r>
            <a:r>
              <a:rPr lang="zh-CN" altLang="zh-CN" sz="2400" dirty="0">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{“target”: {“span2_index”:37, “span1_index”:5, “span1_text”: “床”, “span2_text”: “它”}, “idx”:261, “label”: “false”, “text”: “</a:t>
            </a:r>
            <a:r>
              <a:rPr lang="zh-CN" altLang="zh-CN" sz="2400" dirty="0">
                <a:latin typeface="Times New Roman" panose="02020603050405020304" pitchFamily="18" charset="0"/>
                <a:cs typeface="Times New Roman" panose="02020603050405020304" pitchFamily="18" charset="0"/>
              </a:rPr>
              <a:t>这时候放，</a:t>
            </a:r>
            <a:r>
              <a:rPr lang="en-US" altLang="zh-CN" sz="2400" dirty="0">
                <a:latin typeface="Times New Roman" panose="02020603050405020304" pitchFamily="18" charset="0"/>
                <a:cs typeface="Times New Roman" panose="02020603050405020304" pitchFamily="18" charset="0"/>
              </a:rPr>
              <a:t>…” “true” </a:t>
            </a:r>
            <a:r>
              <a:rPr lang="zh-CN" altLang="zh-CN" sz="2400" dirty="0">
                <a:latin typeface="Times New Roman" panose="02020603050405020304" pitchFamily="18" charset="0"/>
                <a:cs typeface="Times New Roman" panose="02020603050405020304" pitchFamily="18" charset="0"/>
              </a:rPr>
              <a:t>表示代词确实是指代</a:t>
            </a:r>
            <a:r>
              <a:rPr lang="en-US" altLang="zh-CN" sz="2400" dirty="0">
                <a:latin typeface="Times New Roman" panose="02020603050405020304" pitchFamily="18" charset="0"/>
                <a:cs typeface="Times New Roman" panose="02020603050405020304" pitchFamily="18" charset="0"/>
              </a:rPr>
              <a:t>span1_text</a:t>
            </a:r>
            <a:r>
              <a:rPr lang="zh-CN" altLang="zh-CN" sz="2400" dirty="0">
                <a:latin typeface="Times New Roman" panose="02020603050405020304" pitchFamily="18" charset="0"/>
                <a:cs typeface="Times New Roman" panose="02020603050405020304" pitchFamily="18" charset="0"/>
              </a:rPr>
              <a:t>中的名词的，</a:t>
            </a:r>
            <a:r>
              <a:rPr lang="en-US" altLang="zh-CN" sz="2400" dirty="0">
                <a:latin typeface="Times New Roman" panose="02020603050405020304" pitchFamily="18" charset="0"/>
                <a:cs typeface="Times New Roman" panose="02020603050405020304" pitchFamily="18" charset="0"/>
              </a:rPr>
              <a:t>“false” </a:t>
            </a:r>
            <a:r>
              <a:rPr lang="zh-CN" altLang="zh-CN" sz="2400" dirty="0">
                <a:latin typeface="Times New Roman" panose="02020603050405020304" pitchFamily="18" charset="0"/>
                <a:cs typeface="Times New Roman" panose="02020603050405020304" pitchFamily="18" charset="0"/>
              </a:rPr>
              <a:t>代表不是</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20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600" dirty="0">
                <a:solidFill>
                  <a:srgbClr val="FF0000"/>
                </a:solidFill>
                <a:latin typeface="黑体" panose="02010609060101010101" pitchFamily="49" charset="-122"/>
                <a:ea typeface="黑体" panose="02010609060101010101" pitchFamily="49" charset="-122"/>
              </a:rPr>
              <a:t>实验</a:t>
            </a:r>
          </a:p>
        </p:txBody>
      </p:sp>
      <p:sp>
        <p:nvSpPr>
          <p:cNvPr id="7" name="文本框 6"/>
          <p:cNvSpPr txBox="1"/>
          <p:nvPr/>
        </p:nvSpPr>
        <p:spPr>
          <a:xfrm>
            <a:off x="812041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实验数据与实验设置</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382137" y="1376781"/>
            <a:ext cx="11659737" cy="1200329"/>
          </a:xfrm>
          <a:prstGeom prst="rect">
            <a:avLst/>
          </a:prstGeom>
        </p:spPr>
        <p:txBody>
          <a:bodyPr wrap="square">
            <a:spAutoFit/>
          </a:bodyPr>
          <a:lstStyle/>
          <a:p>
            <a:pPr hangingPunct="0">
              <a:lnSpc>
                <a:spcPct val="150000"/>
              </a:lnSpc>
            </a:pPr>
            <a:r>
              <a:rPr lang="zh-CN" altLang="zh-CN" sz="2400" b="1" dirty="0">
                <a:latin typeface="Times New Roman" panose="02020603050405020304" pitchFamily="18" charset="0"/>
                <a:cs typeface="Times New Roman" panose="02020603050405020304" pitchFamily="18" charset="0"/>
              </a:rPr>
              <a:t>数据集文件结构</a:t>
            </a:r>
            <a:r>
              <a:rPr lang="en-US" altLang="zh-CN" sz="2400" dirty="0">
                <a:latin typeface="Times New Roman" panose="02020603050405020304" pitchFamily="18" charset="0"/>
                <a:cs typeface="Times New Roman" panose="02020603050405020304" pitchFamily="18" charset="0"/>
              </a:rPr>
              <a:t>: 5</a:t>
            </a:r>
            <a:r>
              <a:rPr lang="zh-CN" altLang="zh-CN" sz="2400" dirty="0">
                <a:latin typeface="Times New Roman" panose="02020603050405020304" pitchFamily="18" charset="0"/>
                <a:cs typeface="Times New Roman" panose="02020603050405020304" pitchFamily="18" charset="0"/>
              </a:rPr>
              <a:t>份训练集，对应</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份验证集，</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份公开测试集，</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份用于提交测试集，</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份无标签样本，</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份合并后的训练和验证集</a:t>
            </a:r>
          </a:p>
        </p:txBody>
      </p:sp>
    </p:spTree>
    <p:extLst>
      <p:ext uri="{BB962C8B-B14F-4D97-AF65-F5344CB8AC3E}">
        <p14:creationId xmlns:p14="http://schemas.microsoft.com/office/powerpoint/2010/main" val="332462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600" dirty="0">
                <a:solidFill>
                  <a:srgbClr val="FF0000"/>
                </a:solidFill>
                <a:latin typeface="黑体" panose="02010609060101010101" pitchFamily="49" charset="-122"/>
                <a:ea typeface="黑体" panose="02010609060101010101" pitchFamily="49" charset="-122"/>
              </a:rPr>
              <a:t>实验</a:t>
            </a:r>
          </a:p>
        </p:txBody>
      </p:sp>
      <p:sp>
        <p:nvSpPr>
          <p:cNvPr id="7" name="文本框 6"/>
          <p:cNvSpPr txBox="1"/>
          <p:nvPr/>
        </p:nvSpPr>
        <p:spPr>
          <a:xfrm>
            <a:off x="812041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实验结果与分析</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382137" y="1376781"/>
            <a:ext cx="11659737" cy="1200329"/>
          </a:xfrm>
          <a:prstGeom prst="rect">
            <a:avLst/>
          </a:prstGeom>
        </p:spPr>
        <p:txBody>
          <a:bodyPr wrap="square">
            <a:spAutoFit/>
          </a:bodyPr>
          <a:lstStyle/>
          <a:p>
            <a:pPr hangingPunct="0">
              <a:lnSpc>
                <a:spcPct val="150000"/>
              </a:lnSpc>
            </a:pPr>
            <a:r>
              <a:rPr lang="zh-CN" altLang="zh-CN" sz="2400" b="1" dirty="0">
                <a:latin typeface="Times New Roman" panose="02020603050405020304" pitchFamily="18" charset="0"/>
                <a:cs typeface="Times New Roman" panose="02020603050405020304" pitchFamily="18" charset="0"/>
              </a:rPr>
              <a:t>数据集文件结构</a:t>
            </a:r>
            <a:r>
              <a:rPr lang="en-US" altLang="zh-CN" sz="2400" dirty="0">
                <a:latin typeface="Times New Roman" panose="02020603050405020304" pitchFamily="18" charset="0"/>
                <a:cs typeface="Times New Roman" panose="02020603050405020304" pitchFamily="18" charset="0"/>
              </a:rPr>
              <a:t>: 5</a:t>
            </a:r>
            <a:r>
              <a:rPr lang="zh-CN" altLang="zh-CN" sz="2400" dirty="0">
                <a:latin typeface="Times New Roman" panose="02020603050405020304" pitchFamily="18" charset="0"/>
                <a:cs typeface="Times New Roman" panose="02020603050405020304" pitchFamily="18" charset="0"/>
              </a:rPr>
              <a:t>份训练集，对应</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份验证集，</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份公开测试集，</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份用于提交测试集，</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份无标签样本，</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份合并后的训练和验证集</a:t>
            </a:r>
          </a:p>
        </p:txBody>
      </p:sp>
      <p:sp>
        <p:nvSpPr>
          <p:cNvPr id="8" name="矩形 7"/>
          <p:cNvSpPr/>
          <p:nvPr/>
        </p:nvSpPr>
        <p:spPr>
          <a:xfrm>
            <a:off x="382137" y="3045178"/>
            <a:ext cx="11395881" cy="1138773"/>
          </a:xfrm>
          <a:prstGeom prst="rect">
            <a:avLst/>
          </a:prstGeom>
        </p:spPr>
        <p:txBody>
          <a:bodyPr wrap="square">
            <a:spAutoFit/>
          </a:bodyPr>
          <a:lstStyle/>
          <a:p>
            <a:pPr algn="ctr"/>
            <a:r>
              <a:rPr lang="zh-CN" altLang="en-US" sz="2000" b="1" dirty="0">
                <a:latin typeface="Times New Roman" panose="02020603050405020304" pitchFamily="18" charset="0"/>
                <a:cs typeface="Times New Roman" panose="02020603050405020304" pitchFamily="18" charset="0"/>
              </a:rPr>
              <a:t>表</a:t>
            </a:r>
            <a:r>
              <a:rPr lang="en-US" altLang="zh-CN" sz="2000" b="1" dirty="0">
                <a:latin typeface="Times New Roman" panose="02020603050405020304" pitchFamily="18" charset="0"/>
                <a:cs typeface="Times New Roman" panose="02020603050405020304" pitchFamily="18" charset="0"/>
              </a:rPr>
              <a:t>1 </a:t>
            </a:r>
            <a:r>
              <a:rPr lang="zh-CN" altLang="en-US" sz="2000" b="1" dirty="0">
                <a:latin typeface="Times New Roman" panose="02020603050405020304" pitchFamily="18" charset="0"/>
                <a:cs typeface="Times New Roman" panose="02020603050405020304" pitchFamily="18" charset="0"/>
              </a:rPr>
              <a:t>模型在数据集上的结果</a:t>
            </a:r>
          </a:p>
          <a:p>
            <a:r>
              <a:rPr lang="zh-CN" altLang="en-US" sz="2400" dirty="0">
                <a:latin typeface="Times New Roman" panose="02020603050405020304" pitchFamily="18" charset="0"/>
                <a:cs typeface="Times New Roman" panose="02020603050405020304" pitchFamily="18" charset="0"/>
              </a:rPr>
              <a:t>模型	</a:t>
            </a:r>
            <a:r>
              <a:rPr lang="en-US" altLang="zh-CN" sz="2400" dirty="0" err="1">
                <a:latin typeface="Times New Roman" panose="02020603050405020304" pitchFamily="18" charset="0"/>
                <a:cs typeface="Times New Roman" panose="02020603050405020304" pitchFamily="18" charset="0"/>
              </a:rPr>
              <a:t>Eprstmt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csldcp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tnews</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iflytek</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ocnli</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bustm</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chid</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csl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cluewsc</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Score	79	    43.6	     54.2          36.3	  33.8	    58.4	     32.1     51.7	49.7</a:t>
            </a:r>
          </a:p>
        </p:txBody>
      </p:sp>
    </p:spTree>
    <p:extLst>
      <p:ext uri="{BB962C8B-B14F-4D97-AF65-F5344CB8AC3E}">
        <p14:creationId xmlns:p14="http://schemas.microsoft.com/office/powerpoint/2010/main" val="9938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600" dirty="0">
                <a:solidFill>
                  <a:srgbClr val="FF0000"/>
                </a:solidFill>
                <a:latin typeface="黑体" panose="02010609060101010101" pitchFamily="49" charset="-122"/>
                <a:ea typeface="黑体" panose="02010609060101010101" pitchFamily="49" charset="-122"/>
              </a:rPr>
              <a:t>总结</a:t>
            </a:r>
          </a:p>
        </p:txBody>
      </p:sp>
      <p:sp>
        <p:nvSpPr>
          <p:cNvPr id="2" name="矩形 1"/>
          <p:cNvSpPr/>
          <p:nvPr/>
        </p:nvSpPr>
        <p:spPr>
          <a:xfrm>
            <a:off x="382137" y="1376781"/>
            <a:ext cx="11659737" cy="3346237"/>
          </a:xfrm>
          <a:prstGeom prst="rect">
            <a:avLst/>
          </a:prstGeom>
        </p:spPr>
        <p:txBody>
          <a:bodyPr wrap="square">
            <a:spAutoFit/>
          </a:bodyPr>
          <a:lstStyle/>
          <a:p>
            <a:pPr indent="457200" hangingPunct="0">
              <a:lnSpc>
                <a:spcPct val="150000"/>
              </a:lnSpc>
            </a:pPr>
            <a:r>
              <a:rPr lang="zh-CN" altLang="zh-CN" sz="2400" dirty="0">
                <a:latin typeface="Times New Roman" panose="02020603050405020304" pitchFamily="18" charset="0"/>
                <a:cs typeface="Times New Roman" panose="02020603050405020304" pitchFamily="18" charset="0"/>
              </a:rPr>
              <a:t>针对</a:t>
            </a:r>
            <a:r>
              <a:rPr lang="en-US" altLang="zh-CN" sz="2400" dirty="0">
                <a:latin typeface="Times New Roman" panose="02020603050405020304" pitchFamily="18" charset="0"/>
                <a:cs typeface="Times New Roman" panose="02020603050405020304" pitchFamily="18" charset="0"/>
              </a:rPr>
              <a:t>NLPCC2021-</a:t>
            </a:r>
            <a:r>
              <a:rPr lang="zh-CN" altLang="zh-CN" sz="2400" dirty="0">
                <a:latin typeface="Times New Roman" panose="02020603050405020304" pitchFamily="18" charset="0"/>
                <a:cs typeface="Times New Roman" panose="02020603050405020304" pitchFamily="18" charset="0"/>
              </a:rPr>
              <a:t>任务</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中文小样本学习测评</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的任务，本文提出了</a:t>
            </a:r>
            <a:r>
              <a:rPr lang="en-US" altLang="zh-CN" sz="2400" dirty="0" err="1">
                <a:latin typeface="Times New Roman" panose="02020603050405020304" pitchFamily="18" charset="0"/>
                <a:cs typeface="Times New Roman" panose="02020603050405020304" pitchFamily="18" charset="0"/>
              </a:rPr>
              <a:t>albert_large</a:t>
            </a:r>
            <a:r>
              <a:rPr lang="zh-CN" altLang="zh-CN" sz="2400" dirty="0">
                <a:latin typeface="Times New Roman" panose="02020603050405020304" pitchFamily="18" charset="0"/>
                <a:cs typeface="Times New Roman" panose="02020603050405020304" pitchFamily="18" charset="0"/>
              </a:rPr>
              <a:t>结合</a:t>
            </a:r>
            <a:r>
              <a:rPr lang="en-US" altLang="zh-CN" sz="2400" dirty="0">
                <a:latin typeface="Times New Roman" panose="02020603050405020304" pitchFamily="18" charset="0"/>
                <a:cs typeface="Times New Roman" panose="02020603050405020304" pitchFamily="18" charset="0"/>
              </a:rPr>
              <a:t>ADAPET</a:t>
            </a:r>
            <a:r>
              <a:rPr lang="zh-CN" altLang="zh-CN" sz="2400" dirty="0">
                <a:latin typeface="Times New Roman" panose="02020603050405020304" pitchFamily="18" charset="0"/>
                <a:cs typeface="Times New Roman" panose="02020603050405020304" pitchFamily="18" charset="0"/>
              </a:rPr>
              <a:t>的技术方案。该系统主要包括模型预训练和微调子模块。在预训练模块，我们使用基于</a:t>
            </a:r>
            <a:r>
              <a:rPr lang="en-US" altLang="zh-CN" sz="2400" dirty="0">
                <a:latin typeface="Times New Roman" panose="02020603050405020304" pitchFamily="18" charset="0"/>
                <a:cs typeface="Times New Roman" panose="02020603050405020304" pitchFamily="18" charset="0"/>
              </a:rPr>
              <a:t>albert-large</a:t>
            </a:r>
            <a:r>
              <a:rPr lang="zh-CN" altLang="zh-CN" sz="2400" dirty="0">
                <a:latin typeface="Times New Roman" panose="02020603050405020304" pitchFamily="18" charset="0"/>
                <a:cs typeface="Times New Roman" panose="02020603050405020304" pitchFamily="18" charset="0"/>
              </a:rPr>
              <a:t>预训练模型的方法在降低</a:t>
            </a:r>
            <a:r>
              <a:rPr lang="en-US" altLang="zh-CN" sz="2400" dirty="0">
                <a:latin typeface="Times New Roman" panose="02020603050405020304" pitchFamily="18" charset="0"/>
                <a:cs typeface="Times New Roman" panose="02020603050405020304" pitchFamily="18" charset="0"/>
              </a:rPr>
              <a:t>BERT</a:t>
            </a:r>
            <a:r>
              <a:rPr lang="zh-CN" altLang="zh-CN" sz="2400" dirty="0">
                <a:latin typeface="Times New Roman" panose="02020603050405020304" pitchFamily="18" charset="0"/>
                <a:cs typeface="Times New Roman" panose="02020603050405020304" pitchFamily="18" charset="0"/>
              </a:rPr>
              <a:t>的参数量的同时不影响其性能，从而提升了参数效率。在微调模块，我们使用</a:t>
            </a:r>
            <a:r>
              <a:rPr lang="en-US" altLang="zh-CN" sz="2400" dirty="0">
                <a:latin typeface="Times New Roman" panose="02020603050405020304" pitchFamily="18" charset="0"/>
                <a:cs typeface="Times New Roman" panose="02020603050405020304" pitchFamily="18" charset="0"/>
              </a:rPr>
              <a:t>ADAPET</a:t>
            </a:r>
            <a:r>
              <a:rPr lang="zh-CN" altLang="zh-CN" sz="2400" dirty="0">
                <a:latin typeface="Times New Roman" panose="02020603050405020304" pitchFamily="18" charset="0"/>
                <a:cs typeface="Times New Roman" panose="02020603050405020304" pitchFamily="18" charset="0"/>
              </a:rPr>
              <a:t>方法在下游任务上做微调，对比</a:t>
            </a:r>
            <a:r>
              <a:rPr lang="en-US" altLang="zh-CN" sz="2400" dirty="0">
                <a:latin typeface="Times New Roman" panose="02020603050405020304" pitchFamily="18" charset="0"/>
                <a:cs typeface="Times New Roman" panose="02020603050405020304" pitchFamily="18" charset="0"/>
              </a:rPr>
              <a:t>PET</a:t>
            </a:r>
            <a:r>
              <a:rPr lang="zh-CN" altLang="zh-CN" sz="2400" dirty="0">
                <a:latin typeface="Times New Roman" panose="02020603050405020304" pitchFamily="18" charset="0"/>
                <a:cs typeface="Times New Roman" panose="02020603050405020304" pitchFamily="18" charset="0"/>
              </a:rPr>
              <a:t>，该方法提出了两种改进方式</a:t>
            </a:r>
            <a:r>
              <a:rPr lang="en-US" altLang="zh-CN" sz="2400" dirty="0">
                <a:latin typeface="Times New Roman" panose="02020603050405020304" pitchFamily="18" charset="0"/>
                <a:cs typeface="Times New Roman" panose="02020603050405020304" pitchFamily="18" charset="0"/>
              </a:rPr>
              <a:t>: Decoupling Label losses</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 Label conditioning</a:t>
            </a:r>
            <a:r>
              <a:rPr lang="zh-CN" altLang="zh-CN" sz="2400" dirty="0">
                <a:latin typeface="Times New Roman" panose="02020603050405020304" pitchFamily="18" charset="0"/>
                <a:cs typeface="Times New Roman" panose="02020603050405020304" pitchFamily="18" charset="0"/>
              </a:rPr>
              <a:t>，提升了训练效果。最终模型的准确率得到了显著提升。</a:t>
            </a:r>
          </a:p>
        </p:txBody>
      </p:sp>
    </p:spTree>
    <p:extLst>
      <p:ext uri="{BB962C8B-B14F-4D97-AF65-F5344CB8AC3E}">
        <p14:creationId xmlns:p14="http://schemas.microsoft.com/office/powerpoint/2010/main" val="80035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2137" y="2337013"/>
            <a:ext cx="11573301" cy="2387600"/>
          </a:xfrm>
        </p:spPr>
        <p:txBody>
          <a:bodyPr>
            <a:noAutofit/>
          </a:bodyPr>
          <a:lstStyle/>
          <a:p>
            <a:pPr indent="457200" algn="just">
              <a:lnSpc>
                <a:spcPct val="150000"/>
              </a:lnSpc>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本文介绍了我们在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NLPCC2021-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任务</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中文小样本学习测评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上的技术方案。该系统主要包括模型预训练和微调子模块。在预训练模块，我们使用基于</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albert-large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预训练模型的方法，该方法降低了</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BERT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的参数量，同时不对其性能造成明显影响，从而提升了参数效率，在微调模块，我们使用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ADAPET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方法在下游任务上做微调，该方法提出了两种改进方式</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Decou-pling</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Label losses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Label conditioning,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以提升训练效果。最终模型预测的准确率得到了显著提升。</a:t>
            </a:r>
          </a:p>
        </p:txBody>
      </p:sp>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600" dirty="0">
                <a:solidFill>
                  <a:srgbClr val="FF0000"/>
                </a:solidFill>
                <a:latin typeface="黑体" panose="02010609060101010101" pitchFamily="49" charset="-122"/>
                <a:ea typeface="黑体" panose="02010609060101010101" pitchFamily="49" charset="-122"/>
              </a:rPr>
              <a:t>摘要</a:t>
            </a:r>
          </a:p>
        </p:txBody>
      </p:sp>
    </p:spTree>
    <p:extLst>
      <p:ext uri="{BB962C8B-B14F-4D97-AF65-F5344CB8AC3E}">
        <p14:creationId xmlns:p14="http://schemas.microsoft.com/office/powerpoint/2010/main" val="14649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600" dirty="0">
                <a:solidFill>
                  <a:srgbClr val="FF0000"/>
                </a:solidFill>
                <a:latin typeface="黑体" panose="02010609060101010101" pitchFamily="49" charset="-122"/>
                <a:ea typeface="黑体" panose="02010609060101010101" pitchFamily="49" charset="-122"/>
              </a:rPr>
              <a:t>引言</a:t>
            </a:r>
          </a:p>
        </p:txBody>
      </p:sp>
      <p:sp>
        <p:nvSpPr>
          <p:cNvPr id="6" name="文本框 5"/>
          <p:cNvSpPr txBox="1"/>
          <p:nvPr/>
        </p:nvSpPr>
        <p:spPr>
          <a:xfrm>
            <a:off x="122827" y="1185715"/>
            <a:ext cx="11682485" cy="5015091"/>
          </a:xfrm>
          <a:prstGeom prst="rect">
            <a:avLst/>
          </a:prstGeom>
          <a:noFill/>
        </p:spPr>
        <p:txBody>
          <a:bodyPr wrap="square" rtlCol="0">
            <a:spAutoFit/>
          </a:bodyPr>
          <a:lstStyle/>
          <a:p>
            <a:pPr indent="457200" hangingPunct="0">
              <a:lnSpc>
                <a:spcPct val="150000"/>
              </a:lnSpc>
            </a:pPr>
            <a:r>
              <a:rPr lang="zh-CN" altLang="zh-CN" sz="2400" dirty="0"/>
              <a:t>预训练语言模型通过海量文本语料上做语言模型的预训练的方式，极大地提升了</a:t>
            </a:r>
            <a:r>
              <a:rPr lang="en-US" altLang="zh-CN" sz="2400" dirty="0"/>
              <a:t>NLP</a:t>
            </a:r>
            <a:r>
              <a:rPr lang="zh-CN" altLang="zh-CN" sz="2400" dirty="0"/>
              <a:t>领域上多种任务的表现并扩散了</a:t>
            </a:r>
            <a:r>
              <a:rPr lang="en-US" altLang="zh-CN" sz="2400" dirty="0"/>
              <a:t>NLP</a:t>
            </a:r>
            <a:r>
              <a:rPr lang="zh-CN" altLang="zh-CN" sz="2400" dirty="0"/>
              <a:t>的应用。使用预训练语言模型结合成数千或上万的标注样本，在下游任务上做微调，通常可以取得在特定任务上较好的效果；但相对于机器需要的大量样本，人类可以通过极少数量的样本上的学习来学会特定的物体的识别或概念理解。</a:t>
            </a:r>
          </a:p>
          <a:p>
            <a:pPr indent="457200" hangingPunct="0">
              <a:lnSpc>
                <a:spcPct val="150000"/>
              </a:lnSpc>
            </a:pPr>
            <a:r>
              <a:rPr lang="zh-CN" altLang="zh-CN" sz="2400" dirty="0"/>
              <a:t>小样本学习</a:t>
            </a:r>
            <a:r>
              <a:rPr lang="en-US" altLang="zh-CN" sz="2400" dirty="0"/>
              <a:t>(Few-shot Learning)</a:t>
            </a:r>
            <a:r>
              <a:rPr lang="zh-CN" altLang="zh-CN" sz="2400" dirty="0"/>
              <a:t>正是解决这类在极少数据情况下的机器学习问题。结合预训练语言模型通用和强大的泛化能力基础上，探索小样本学习最佳模型和中文上的实践。本文的测评任务是</a:t>
            </a:r>
            <a:r>
              <a:rPr lang="en-US" altLang="zh-CN" sz="2400" dirty="0" err="1"/>
              <a:t>FewCLUE</a:t>
            </a:r>
            <a:r>
              <a:rPr lang="en-US" altLang="zh-CN" sz="2400" dirty="0"/>
              <a:t>(</a:t>
            </a:r>
            <a:r>
              <a:rPr lang="zh-CN" altLang="zh-CN" sz="2400" dirty="0"/>
              <a:t>中文小样本学习测评基准</a:t>
            </a:r>
            <a:r>
              <a:rPr lang="en-US" altLang="zh-CN" sz="2400" dirty="0"/>
              <a:t>)</a:t>
            </a:r>
            <a:r>
              <a:rPr lang="zh-CN" altLang="zh-CN" sz="2400" dirty="0"/>
              <a:t>，该测评主要是基于</a:t>
            </a:r>
            <a:r>
              <a:rPr lang="en-US" altLang="zh-CN" sz="2400" dirty="0"/>
              <a:t>CLUE</a:t>
            </a:r>
            <a:r>
              <a:rPr lang="zh-CN" altLang="zh-CN" sz="2400" dirty="0"/>
              <a:t>的积累和经验，并结合少样本学习的特点和近期的发展趋势设计的。</a:t>
            </a:r>
          </a:p>
        </p:txBody>
      </p:sp>
      <p:sp>
        <p:nvSpPr>
          <p:cNvPr id="7" name="文本框 6"/>
          <p:cNvSpPr txBox="1"/>
          <p:nvPr/>
        </p:nvSpPr>
        <p:spPr>
          <a:xfrm>
            <a:off x="10060674" y="391720"/>
            <a:ext cx="2442949"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背景</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536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600" dirty="0">
                <a:solidFill>
                  <a:srgbClr val="FF0000"/>
                </a:solidFill>
                <a:latin typeface="黑体" panose="02010609060101010101" pitchFamily="49" charset="-122"/>
                <a:ea typeface="黑体" panose="02010609060101010101" pitchFamily="49" charset="-122"/>
              </a:rPr>
              <a:t>引言</a:t>
            </a:r>
          </a:p>
        </p:txBody>
      </p:sp>
      <p:sp>
        <p:nvSpPr>
          <p:cNvPr id="6" name="文本框 5"/>
          <p:cNvSpPr txBox="1"/>
          <p:nvPr/>
        </p:nvSpPr>
        <p:spPr>
          <a:xfrm>
            <a:off x="122827" y="1185715"/>
            <a:ext cx="11682485" cy="1684244"/>
          </a:xfrm>
          <a:prstGeom prst="rect">
            <a:avLst/>
          </a:prstGeom>
          <a:noFill/>
        </p:spPr>
        <p:txBody>
          <a:bodyPr wrap="square" rtlCol="0">
            <a:spAutoFit/>
          </a:bodyPr>
          <a:lstStyle/>
          <a:p>
            <a:pPr indent="457200" algn="just" hangingPunct="0">
              <a:lnSpc>
                <a:spcPct val="150000"/>
              </a:lnSpc>
            </a:pPr>
            <a:r>
              <a:rPr lang="zh-CN" altLang="zh-CN" sz="2400" dirty="0">
                <a:latin typeface="Times New Roman" panose="02020603050405020304" pitchFamily="18" charset="0"/>
                <a:cs typeface="Times New Roman" panose="02020603050405020304" pitchFamily="18" charset="0"/>
              </a:rPr>
              <a:t>有九个，分别为：</a:t>
            </a:r>
            <a:r>
              <a:rPr lang="en-US" altLang="zh-CN" sz="2400" dirty="0">
                <a:latin typeface="Times New Roman" panose="02020603050405020304" pitchFamily="18" charset="0"/>
                <a:cs typeface="Times New Roman" panose="02020603050405020304" pitchFamily="18" charset="0"/>
              </a:rPr>
              <a:t>EPRSTMT(</a:t>
            </a:r>
            <a:r>
              <a:rPr lang="zh-CN" altLang="zh-CN" sz="2400" dirty="0">
                <a:latin typeface="Times New Roman" panose="02020603050405020304" pitchFamily="18" charset="0"/>
                <a:cs typeface="Times New Roman" panose="02020603050405020304" pitchFamily="18" charset="0"/>
              </a:rPr>
              <a:t>电商评论情感分析</a:t>
            </a:r>
            <a:r>
              <a:rPr lang="en-US" altLang="zh-CN" sz="2400" dirty="0">
                <a:latin typeface="Times New Roman" panose="02020603050405020304" pitchFamily="18" charset="0"/>
                <a:cs typeface="Times New Roman" panose="02020603050405020304" pitchFamily="18" charset="0"/>
              </a:rPr>
              <a:t>); CSLDCP(</a:t>
            </a:r>
            <a:r>
              <a:rPr lang="zh-CN" altLang="zh-CN" sz="2400" dirty="0">
                <a:latin typeface="Times New Roman" panose="02020603050405020304" pitchFamily="18" charset="0"/>
                <a:cs typeface="Times New Roman" panose="02020603050405020304" pitchFamily="18" charset="0"/>
              </a:rPr>
              <a:t>科学文献学科分类</a:t>
            </a:r>
            <a:r>
              <a:rPr lang="en-US" altLang="zh-CN" sz="2400" dirty="0">
                <a:latin typeface="Times New Roman" panose="02020603050405020304" pitchFamily="18" charset="0"/>
                <a:cs typeface="Times New Roman" panose="02020603050405020304" pitchFamily="18" charset="0"/>
              </a:rPr>
              <a:t>); TNEWS(</a:t>
            </a:r>
            <a:r>
              <a:rPr lang="zh-CN" altLang="zh-CN" sz="2400" dirty="0">
                <a:latin typeface="Times New Roman" panose="02020603050405020304" pitchFamily="18" charset="0"/>
                <a:cs typeface="Times New Roman" panose="02020603050405020304" pitchFamily="18" charset="0"/>
              </a:rPr>
              <a:t>新闻分类</a:t>
            </a:r>
            <a:r>
              <a:rPr lang="en-US" altLang="zh-CN" sz="2400" dirty="0">
                <a:latin typeface="Times New Roman" panose="02020603050405020304" pitchFamily="18" charset="0"/>
                <a:cs typeface="Times New Roman" panose="02020603050405020304" pitchFamily="18" charset="0"/>
              </a:rPr>
              <a:t>); IFLYTEK (APP </a:t>
            </a:r>
            <a:r>
              <a:rPr lang="zh-CN" altLang="zh-CN" sz="2400" dirty="0">
                <a:latin typeface="Times New Roman" panose="02020603050405020304" pitchFamily="18" charset="0"/>
                <a:cs typeface="Times New Roman" panose="02020603050405020304" pitchFamily="18" charset="0"/>
              </a:rPr>
              <a:t>应用主题分类</a:t>
            </a:r>
            <a:r>
              <a:rPr lang="en-US" altLang="zh-CN" sz="2400" dirty="0">
                <a:latin typeface="Times New Roman" panose="02020603050405020304" pitchFamily="18" charset="0"/>
                <a:cs typeface="Times New Roman" panose="02020603050405020304" pitchFamily="18" charset="0"/>
              </a:rPr>
              <a:t>); OCNLI (</a:t>
            </a:r>
            <a:r>
              <a:rPr lang="zh-CN" altLang="zh-CN" sz="2400" dirty="0">
                <a:latin typeface="Times New Roman" panose="02020603050405020304" pitchFamily="18" charset="0"/>
                <a:cs typeface="Times New Roman" panose="02020603050405020304" pitchFamily="18" charset="0"/>
              </a:rPr>
              <a:t>自然语言推理</a:t>
            </a:r>
            <a:r>
              <a:rPr lang="en-US" altLang="zh-CN" sz="2400" dirty="0">
                <a:latin typeface="Times New Roman" panose="02020603050405020304" pitchFamily="18" charset="0"/>
                <a:cs typeface="Times New Roman" panose="02020603050405020304" pitchFamily="18" charset="0"/>
              </a:rPr>
              <a:t>); BUSTM(</a:t>
            </a:r>
            <a:r>
              <a:rPr lang="zh-CN" altLang="zh-CN" sz="2400" dirty="0">
                <a:latin typeface="Times New Roman" panose="02020603050405020304" pitchFamily="18" charset="0"/>
                <a:cs typeface="Times New Roman" panose="02020603050405020304" pitchFamily="18" charset="0"/>
              </a:rPr>
              <a:t>对话短文本匹配</a:t>
            </a:r>
            <a:r>
              <a:rPr lang="en-US" altLang="zh-CN" sz="2400" dirty="0">
                <a:latin typeface="Times New Roman" panose="02020603050405020304" pitchFamily="18" charset="0"/>
                <a:cs typeface="Times New Roman" panose="02020603050405020304" pitchFamily="18" charset="0"/>
              </a:rPr>
              <a:t>); CHID (</a:t>
            </a:r>
            <a:r>
              <a:rPr lang="zh-CN" altLang="zh-CN" sz="2400" dirty="0">
                <a:latin typeface="Times New Roman" panose="02020603050405020304" pitchFamily="18" charset="0"/>
                <a:cs typeface="Times New Roman" panose="02020603050405020304" pitchFamily="18" charset="0"/>
              </a:rPr>
              <a:t>成语阅读理解</a:t>
            </a:r>
            <a:r>
              <a:rPr lang="en-US" altLang="zh-CN" sz="2400" dirty="0">
                <a:latin typeface="Times New Roman" panose="02020603050405020304" pitchFamily="18" charset="0"/>
                <a:cs typeface="Times New Roman" panose="02020603050405020304" pitchFamily="18" charset="0"/>
              </a:rPr>
              <a:t>); CSL (</a:t>
            </a:r>
            <a:r>
              <a:rPr lang="zh-CN" altLang="zh-CN" sz="2400" dirty="0">
                <a:latin typeface="Times New Roman" panose="02020603050405020304" pitchFamily="18" charset="0"/>
                <a:cs typeface="Times New Roman" panose="02020603050405020304" pitchFamily="18" charset="0"/>
              </a:rPr>
              <a:t>摘要关键词判别</a:t>
            </a:r>
            <a:r>
              <a:rPr lang="en-US" altLang="zh-CN" sz="2400" dirty="0">
                <a:latin typeface="Times New Roman" panose="02020603050405020304" pitchFamily="18" charset="0"/>
                <a:cs typeface="Times New Roman" panose="02020603050405020304" pitchFamily="18" charset="0"/>
              </a:rPr>
              <a:t>); CLUEWSC (</a:t>
            </a:r>
            <a:r>
              <a:rPr lang="zh-CN" altLang="zh-CN" sz="2400" dirty="0">
                <a:latin typeface="Times New Roman" panose="02020603050405020304" pitchFamily="18" charset="0"/>
                <a:cs typeface="Times New Roman" panose="02020603050405020304" pitchFamily="18" charset="0"/>
              </a:rPr>
              <a:t>代词消歧</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p>
        </p:txBody>
      </p:sp>
      <p:sp>
        <p:nvSpPr>
          <p:cNvPr id="7" name="文本框 6"/>
          <p:cNvSpPr txBox="1"/>
          <p:nvPr/>
        </p:nvSpPr>
        <p:spPr>
          <a:xfrm>
            <a:off x="10060674" y="391720"/>
            <a:ext cx="2442949"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任务</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1604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600" dirty="0">
                <a:solidFill>
                  <a:srgbClr val="FF0000"/>
                </a:solidFill>
                <a:latin typeface="黑体" panose="02010609060101010101" pitchFamily="49" charset="-122"/>
                <a:ea typeface="黑体" panose="02010609060101010101" pitchFamily="49" charset="-122"/>
              </a:rPr>
              <a:t>方案介绍</a:t>
            </a:r>
          </a:p>
        </p:txBody>
      </p:sp>
      <p:sp>
        <p:nvSpPr>
          <p:cNvPr id="6" name="文本框 5"/>
          <p:cNvSpPr txBox="1"/>
          <p:nvPr/>
        </p:nvSpPr>
        <p:spPr>
          <a:xfrm>
            <a:off x="54592" y="1185715"/>
            <a:ext cx="12069173" cy="4454233"/>
          </a:xfrm>
          <a:prstGeom prst="rect">
            <a:avLst/>
          </a:prstGeom>
          <a:noFill/>
        </p:spPr>
        <p:txBody>
          <a:bodyPr wrap="square" rtlCol="0">
            <a:spAutoFit/>
          </a:bodyPr>
          <a:lstStyle/>
          <a:p>
            <a:pPr indent="457200" algn="just" hangingPunct="0">
              <a:lnSpc>
                <a:spcPct val="150000"/>
              </a:lnSpc>
            </a:pPr>
            <a:r>
              <a:rPr lang="zh-CN" altLang="zh-CN" sz="2400" dirty="0">
                <a:latin typeface="Times New Roman" panose="02020603050405020304" pitchFamily="18" charset="0"/>
                <a:cs typeface="Times New Roman" panose="02020603050405020304" pitchFamily="18" charset="0"/>
              </a:rPr>
              <a:t>本文的预训练模型为</a:t>
            </a:r>
            <a:r>
              <a:rPr lang="en-US" altLang="zh-CN" sz="2400" dirty="0">
                <a:latin typeface="Times New Roman" panose="02020603050405020304" pitchFamily="18" charset="0"/>
                <a:cs typeface="Times New Roman" panose="02020603050405020304" pitchFamily="18" charset="0"/>
              </a:rPr>
              <a:t>Albert-large</a:t>
            </a:r>
            <a:r>
              <a:rPr lang="zh-CN" altLang="zh-CN" sz="2400" dirty="0">
                <a:latin typeface="Times New Roman" panose="02020603050405020304" pitchFamily="18" charset="0"/>
                <a:cs typeface="Times New Roman" panose="02020603050405020304" pitchFamily="18" charset="0"/>
              </a:rPr>
              <a:t>，为一种精简的</a:t>
            </a:r>
            <a:r>
              <a:rPr lang="en-US" altLang="zh-CN" sz="2400" dirty="0">
                <a:latin typeface="Times New Roman" panose="02020603050405020304" pitchFamily="18" charset="0"/>
                <a:cs typeface="Times New Roman" panose="02020603050405020304" pitchFamily="18" charset="0"/>
              </a:rPr>
              <a:t>BERT</a:t>
            </a:r>
            <a:r>
              <a:rPr lang="zh-CN" altLang="zh-CN" sz="2400" dirty="0">
                <a:latin typeface="Times New Roman" panose="02020603050405020304" pitchFamily="18" charset="0"/>
                <a:cs typeface="Times New Roman" panose="02020603050405020304" pitchFamily="18" charset="0"/>
              </a:rPr>
              <a:t>，其参数量远远少于传统的</a:t>
            </a:r>
            <a:r>
              <a:rPr lang="en-US" altLang="zh-CN" sz="2400" dirty="0">
                <a:latin typeface="Times New Roman" panose="02020603050405020304" pitchFamily="18" charset="0"/>
                <a:cs typeface="Times New Roman" panose="02020603050405020304" pitchFamily="18" charset="0"/>
              </a:rPr>
              <a:t>BERT</a:t>
            </a:r>
            <a:r>
              <a:rPr lang="zh-CN" altLang="zh-CN" sz="2400" dirty="0">
                <a:latin typeface="Times New Roman" panose="02020603050405020304" pitchFamily="18" charset="0"/>
                <a:cs typeface="Times New Roman" panose="02020603050405020304" pitchFamily="18" charset="0"/>
              </a:rPr>
              <a:t>架构。</a:t>
            </a:r>
            <a:r>
              <a:rPr lang="en-US" altLang="zh-CN" sz="2400" dirty="0">
                <a:latin typeface="Times New Roman" panose="02020603050405020304" pitchFamily="18" charset="0"/>
                <a:cs typeface="Times New Roman" panose="02020603050405020304" pitchFamily="18" charset="0"/>
              </a:rPr>
              <a:t>ALBERT</a:t>
            </a:r>
            <a:r>
              <a:rPr lang="zh-CN" altLang="zh-CN" sz="2400" dirty="0">
                <a:latin typeface="Times New Roman" panose="02020603050405020304" pitchFamily="18" charset="0"/>
                <a:cs typeface="Times New Roman" panose="02020603050405020304" pitchFamily="18" charset="0"/>
              </a:rPr>
              <a:t>通过两个参数削减技术克服了扩展预训练面临的主要障碍。</a:t>
            </a:r>
          </a:p>
          <a:p>
            <a:pPr indent="457200" algn="just">
              <a:lnSpc>
                <a:spcPct val="150000"/>
              </a:lnSpc>
            </a:pPr>
            <a:r>
              <a:rPr lang="zh-CN" altLang="zh-CN" sz="2400" dirty="0">
                <a:latin typeface="Times New Roman" panose="02020603050405020304" pitchFamily="18" charset="0"/>
                <a:cs typeface="Times New Roman" panose="02020603050405020304" pitchFamily="18" charset="0"/>
              </a:rPr>
              <a:t>第一个技术是对嵌入参数化进行因式分解，大的词汇嵌入矩阵被分解为两个小的矩阵，从而将隐藏层的大小预词汇嵌入的大小分离开来，这种分离使得隐藏层的增加更加容易，同时不增加词汇嵌入的参数量。第二种技术是跨层参数共享，这一技术可以避免参数量随着网络深度的增加而增加，两种技术都显著降低了</a:t>
            </a:r>
            <a:r>
              <a:rPr lang="en-US" altLang="zh-CN" sz="2400" dirty="0">
                <a:latin typeface="Times New Roman" panose="02020603050405020304" pitchFamily="18" charset="0"/>
                <a:cs typeface="Times New Roman" panose="02020603050405020304" pitchFamily="18" charset="0"/>
              </a:rPr>
              <a:t>BERT</a:t>
            </a:r>
            <a:r>
              <a:rPr lang="zh-CN" altLang="zh-CN" sz="2400" dirty="0">
                <a:latin typeface="Times New Roman" panose="02020603050405020304" pitchFamily="18" charset="0"/>
                <a:cs typeface="Times New Roman" panose="02020603050405020304" pitchFamily="18" charset="0"/>
              </a:rPr>
              <a:t>的参数量，同时不对其性能造成明显影响，从而提升了参数效率</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如图</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所示</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ALBERT</a:t>
            </a:r>
            <a:r>
              <a:rPr lang="zh-CN" altLang="zh-CN" sz="2400" dirty="0">
                <a:latin typeface="Times New Roman" panose="02020603050405020304" pitchFamily="18" charset="0"/>
                <a:cs typeface="Times New Roman" panose="02020603050405020304" pitchFamily="18" charset="0"/>
              </a:rPr>
              <a:t>的配置类似于</a:t>
            </a:r>
            <a:r>
              <a:rPr lang="en-US" altLang="zh-CN" sz="2400" dirty="0">
                <a:latin typeface="Times New Roman" panose="02020603050405020304" pitchFamily="18" charset="0"/>
                <a:cs typeface="Times New Roman" panose="02020603050405020304" pitchFamily="18" charset="0"/>
              </a:rPr>
              <a:t>BERT-large</a:t>
            </a:r>
            <a:r>
              <a:rPr lang="zh-CN" altLang="zh-CN" sz="2400" dirty="0">
                <a:latin typeface="Times New Roman" panose="02020603050405020304" pitchFamily="18" charset="0"/>
                <a:cs typeface="Times New Roman" panose="02020603050405020304" pitchFamily="18" charset="0"/>
              </a:rPr>
              <a:t>，但参数量仅为后者的</a:t>
            </a:r>
            <a:r>
              <a:rPr lang="en-US" altLang="zh-CN" sz="2400" dirty="0">
                <a:latin typeface="Times New Roman" panose="02020603050405020304" pitchFamily="18" charset="0"/>
                <a:cs typeface="Times New Roman" panose="02020603050405020304" pitchFamily="18" charset="0"/>
              </a:rPr>
              <a:t>1/18</a:t>
            </a:r>
            <a:r>
              <a:rPr lang="zh-CN" altLang="zh-CN" sz="2400" dirty="0">
                <a:latin typeface="Times New Roman" panose="02020603050405020304" pitchFamily="18" charset="0"/>
                <a:cs typeface="Times New Roman" panose="02020603050405020304" pitchFamily="18" charset="0"/>
              </a:rPr>
              <a:t>，训练速度却是后者的</a:t>
            </a:r>
            <a:r>
              <a:rPr lang="en-US" altLang="zh-CN" sz="2400" dirty="0">
                <a:latin typeface="Times New Roman" panose="02020603050405020304" pitchFamily="18" charset="0"/>
                <a:cs typeface="Times New Roman" panose="02020603050405020304" pitchFamily="18" charset="0"/>
              </a:rPr>
              <a:t>1.7</a:t>
            </a:r>
            <a:r>
              <a:rPr lang="zh-CN" altLang="zh-CN" sz="2400" dirty="0">
                <a:latin typeface="Times New Roman" panose="02020603050405020304" pitchFamily="18" charset="0"/>
                <a:cs typeface="Times New Roman" panose="02020603050405020304" pitchFamily="18" charset="0"/>
              </a:rPr>
              <a:t>倍。</a:t>
            </a:r>
            <a:endParaRPr lang="en-US"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075761" y="474708"/>
            <a:ext cx="3264089"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预训练模型</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2968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600" dirty="0">
                <a:solidFill>
                  <a:srgbClr val="FF0000"/>
                </a:solidFill>
                <a:latin typeface="黑体" panose="02010609060101010101" pitchFamily="49" charset="-122"/>
                <a:ea typeface="黑体" panose="02010609060101010101" pitchFamily="49" charset="-122"/>
              </a:rPr>
              <a:t>方案介绍</a:t>
            </a:r>
          </a:p>
        </p:txBody>
      </p:sp>
      <p:sp>
        <p:nvSpPr>
          <p:cNvPr id="7" name="文本框 6"/>
          <p:cNvSpPr txBox="1"/>
          <p:nvPr/>
        </p:nvSpPr>
        <p:spPr>
          <a:xfrm>
            <a:off x="9075761" y="474708"/>
            <a:ext cx="3264089"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预训练模型</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1027" name="图片 4" descr="C:\Users\ASUS\AppData\Local\Microsoft\Windows\INetCache\Content.Wor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2" y="1281250"/>
            <a:ext cx="10626510" cy="348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2387" y="4770314"/>
            <a:ext cx="10529521" cy="1661993"/>
          </a:xfrm>
          <a:prstGeom prst="rect">
            <a:avLst/>
          </a:prstGeom>
        </p:spPr>
        <p:txBody>
          <a:bodyPr wrap="square">
            <a:spAutoFit/>
          </a:bodyPr>
          <a:lstStyle/>
          <a:p>
            <a:pPr indent="266700" algn="ctr">
              <a:lnSpc>
                <a:spcPct val="150000"/>
              </a:lnSpc>
              <a:spcAft>
                <a:spcPts val="0"/>
              </a:spcAft>
            </a:pPr>
            <a:r>
              <a:rPr lang="zh-CN" altLang="zh-CN" sz="2000" b="1" dirty="0">
                <a:latin typeface="Times New Roman" panose="02020603050405020304" pitchFamily="18" charset="0"/>
                <a:cs typeface="Times New Roman" panose="02020603050405020304" pitchFamily="18" charset="0"/>
              </a:rPr>
              <a:t>图</a:t>
            </a:r>
            <a:r>
              <a:rPr lang="en-US" altLang="zh-CN" sz="2000" b="1" dirty="0">
                <a:latin typeface="Times New Roman" panose="02020603050405020304" pitchFamily="18" charset="0"/>
                <a:cs typeface="Times New Roman" panose="02020603050405020304" pitchFamily="18" charset="0"/>
              </a:rPr>
              <a:t>1BERT-Large</a:t>
            </a:r>
            <a:r>
              <a:rPr lang="zh-CN" altLang="zh-CN" sz="2000" b="1" dirty="0">
                <a:latin typeface="Times New Roman" panose="02020603050405020304" pitchFamily="18" charset="0"/>
                <a:cs typeface="Times New Roman" panose="02020603050405020304" pitchFamily="18" charset="0"/>
              </a:rPr>
              <a:t>与</a:t>
            </a:r>
            <a:r>
              <a:rPr lang="en-US" altLang="zh-CN" sz="2000" b="1" dirty="0" err="1">
                <a:latin typeface="Times New Roman" panose="02020603050405020304" pitchFamily="18" charset="0"/>
                <a:cs typeface="Times New Roman" panose="02020603050405020304" pitchFamily="18" charset="0"/>
              </a:rPr>
              <a:t>AlBERT</a:t>
            </a:r>
            <a:r>
              <a:rPr lang="en-US" altLang="zh-CN" sz="2000" b="1" dirty="0">
                <a:latin typeface="Times New Roman" panose="02020603050405020304" pitchFamily="18" charset="0"/>
                <a:cs typeface="Times New Roman" panose="02020603050405020304" pitchFamily="18" charset="0"/>
              </a:rPr>
              <a:t>-Large </a:t>
            </a:r>
            <a:r>
              <a:rPr lang="zh-CN" altLang="zh-CN" sz="2000" b="1" dirty="0">
                <a:latin typeface="Times New Roman" panose="02020603050405020304" pitchFamily="18" charset="0"/>
                <a:cs typeface="Times New Roman" panose="02020603050405020304" pitchFamily="18" charset="0"/>
              </a:rPr>
              <a:t>每一层输入嵌入与输出嵌入之间的距离与</a:t>
            </a:r>
            <a:r>
              <a:rPr lang="en-US" altLang="zh-CN" sz="2000" b="1" dirty="0">
                <a:latin typeface="Times New Roman" panose="02020603050405020304" pitchFamily="18" charset="0"/>
                <a:cs typeface="Times New Roman" panose="02020603050405020304" pitchFamily="18" charset="0"/>
              </a:rPr>
              <a:t>L2</a:t>
            </a:r>
            <a:r>
              <a:rPr lang="zh-CN" altLang="zh-CN" sz="2000" b="1" dirty="0">
                <a:latin typeface="Times New Roman" panose="02020603050405020304" pitchFamily="18" charset="0"/>
                <a:cs typeface="Times New Roman" panose="02020603050405020304" pitchFamily="18" charset="0"/>
              </a:rPr>
              <a:t>相似性</a:t>
            </a:r>
          </a:p>
          <a:p>
            <a:pPr indent="254000" algn="just">
              <a:lnSpc>
                <a:spcPct val="150000"/>
              </a:lnSpc>
              <a:spcAft>
                <a:spcPts val="0"/>
              </a:spcAft>
            </a:pPr>
            <a:r>
              <a:rPr lang="zh-CN" altLang="zh-CN" sz="2400" dirty="0">
                <a:latin typeface="Times New Roman" panose="02020603050405020304" pitchFamily="18" charset="0"/>
                <a:cs typeface="Times New Roman" panose="02020603050405020304" pitchFamily="18" charset="0"/>
              </a:rPr>
              <a:t>除了自编码建模损失外，</a:t>
            </a:r>
            <a:r>
              <a:rPr lang="en-US" altLang="zh-CN" sz="2400" dirty="0">
                <a:latin typeface="Times New Roman" panose="02020603050405020304" pitchFamily="18" charset="0"/>
                <a:cs typeface="Times New Roman" panose="02020603050405020304" pitchFamily="18" charset="0"/>
              </a:rPr>
              <a:t>BERT</a:t>
            </a:r>
            <a:r>
              <a:rPr lang="zh-CN" altLang="zh-CN" sz="2400" dirty="0">
                <a:latin typeface="Times New Roman" panose="02020603050405020304" pitchFamily="18" charset="0"/>
                <a:cs typeface="Times New Roman" panose="02020603050405020304" pitchFamily="18" charset="0"/>
              </a:rPr>
              <a:t>还用了额外的下一句预测损失，下一句预测损失会避免预测主题，而只关注句子之间的连贯性。</a:t>
            </a:r>
          </a:p>
        </p:txBody>
      </p:sp>
    </p:spTree>
    <p:extLst>
      <p:ext uri="{BB962C8B-B14F-4D97-AF65-F5344CB8AC3E}">
        <p14:creationId xmlns:p14="http://schemas.microsoft.com/office/powerpoint/2010/main" val="85396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600" dirty="0">
                <a:solidFill>
                  <a:srgbClr val="FF0000"/>
                </a:solidFill>
                <a:latin typeface="黑体" panose="02010609060101010101" pitchFamily="49" charset="-122"/>
                <a:ea typeface="黑体" panose="02010609060101010101" pitchFamily="49" charset="-122"/>
              </a:rPr>
              <a:t>方案介绍</a:t>
            </a:r>
          </a:p>
        </p:txBody>
      </p:sp>
      <p:sp>
        <p:nvSpPr>
          <p:cNvPr id="7" name="文本框 6"/>
          <p:cNvSpPr txBox="1"/>
          <p:nvPr/>
        </p:nvSpPr>
        <p:spPr>
          <a:xfrm>
            <a:off x="832513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2.2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微调模型</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-ADAPET</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232012" y="1185715"/>
            <a:ext cx="11778018" cy="1200329"/>
          </a:xfrm>
          <a:prstGeom prst="rect">
            <a:avLst/>
          </a:prstGeom>
        </p:spPr>
        <p:txBody>
          <a:bodyPr wrap="square">
            <a:spAutoFit/>
          </a:bodyPr>
          <a:lstStyle/>
          <a:p>
            <a:pPr indent="457200" hangingPunct="0">
              <a:lnSpc>
                <a:spcPct val="150000"/>
              </a:lnSpc>
            </a:pPr>
            <a:r>
              <a:rPr lang="en-US" altLang="zh-CN" sz="2400" dirty="0">
                <a:latin typeface="Times New Roman" panose="02020603050405020304" pitchFamily="18" charset="0"/>
                <a:cs typeface="Times New Roman" panose="02020603050405020304" pitchFamily="18" charset="0"/>
              </a:rPr>
              <a:t>ADAPET(A densely-supervised approach to pattern exploiting training)</a:t>
            </a:r>
            <a:r>
              <a:rPr lang="en-US" altLang="zh-CN" sz="2400" dirty="0" err="1">
                <a:latin typeface="Times New Roman" panose="02020603050405020304" pitchFamily="18" charset="0"/>
                <a:cs typeface="Times New Roman" panose="02020603050405020304" pitchFamily="18" charset="0"/>
              </a:rPr>
              <a:t>作为PET的改进方法,共提出了两种改进方式</a:t>
            </a:r>
            <a:r>
              <a:rPr lang="en-US" altLang="zh-CN" sz="2400" dirty="0">
                <a:latin typeface="Times New Roman" panose="02020603050405020304" pitchFamily="18" charset="0"/>
                <a:cs typeface="Times New Roman" panose="02020603050405020304" pitchFamily="18" charset="0"/>
              </a:rPr>
              <a:t>: Decoupling Label </a:t>
            </a:r>
            <a:r>
              <a:rPr lang="en-US" altLang="zh-CN" sz="2400" dirty="0" err="1">
                <a:latin typeface="Times New Roman" panose="02020603050405020304" pitchFamily="18" charset="0"/>
                <a:cs typeface="Times New Roman" panose="02020603050405020304" pitchFamily="18" charset="0"/>
              </a:rPr>
              <a:t>losses和</a:t>
            </a:r>
            <a:r>
              <a:rPr lang="en-US" altLang="zh-CN" sz="2400" dirty="0">
                <a:latin typeface="Times New Roman" panose="02020603050405020304" pitchFamily="18" charset="0"/>
                <a:cs typeface="Times New Roman" panose="02020603050405020304" pitchFamily="18" charset="0"/>
              </a:rPr>
              <a:t> Label conditioning, 如图2所示。</a:t>
            </a:r>
            <a:endParaRPr lang="zh-CN" altLang="zh-CN" sz="2400" dirty="0">
              <a:latin typeface="Times New Roman" panose="02020603050405020304" pitchFamily="18" charset="0"/>
              <a:cs typeface="Times New Roman" panose="02020603050405020304" pitchFamily="18" charset="0"/>
            </a:endParaRPr>
          </a:p>
        </p:txBody>
      </p:sp>
      <p:pic>
        <p:nvPicPr>
          <p:cNvPr id="2050" name="图片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202" y="2386044"/>
            <a:ext cx="9035259" cy="296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275420" y="5349922"/>
            <a:ext cx="3422795" cy="507831"/>
          </a:xfrm>
          <a:prstGeom prst="rect">
            <a:avLst/>
          </a:prstGeom>
        </p:spPr>
        <p:txBody>
          <a:bodyPr wrap="none">
            <a:spAutoFit/>
          </a:bodyPr>
          <a:lstStyle/>
          <a:p>
            <a:pPr indent="266700" algn="ctr">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图</a:t>
            </a:r>
            <a:r>
              <a:rPr lang="en-US" altLang="zh-CN" b="1" kern="100" dirty="0">
                <a:latin typeface="Times New Roman" panose="02020603050405020304" pitchFamily="18" charset="0"/>
                <a:cs typeface="Times New Roman" panose="02020603050405020304" pitchFamily="18" charset="0"/>
              </a:rPr>
              <a:t>2 ADAPET</a:t>
            </a:r>
            <a:r>
              <a:rPr lang="zh-CN" altLang="zh-CN" b="1" kern="100" dirty="0">
                <a:latin typeface="Times New Roman" panose="02020603050405020304" pitchFamily="18" charset="0"/>
                <a:cs typeface="Times New Roman" panose="02020603050405020304" pitchFamily="18" charset="0"/>
              </a:rPr>
              <a:t>的两个主要组件</a:t>
            </a: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10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600" dirty="0">
                <a:solidFill>
                  <a:srgbClr val="FF0000"/>
                </a:solidFill>
                <a:latin typeface="黑体" panose="02010609060101010101" pitchFamily="49" charset="-122"/>
                <a:ea typeface="黑体" panose="02010609060101010101" pitchFamily="49" charset="-122"/>
              </a:rPr>
              <a:t>方案介绍</a:t>
            </a:r>
          </a:p>
        </p:txBody>
      </p:sp>
      <p:sp>
        <p:nvSpPr>
          <p:cNvPr id="7" name="文本框 6"/>
          <p:cNvSpPr txBox="1"/>
          <p:nvPr/>
        </p:nvSpPr>
        <p:spPr>
          <a:xfrm>
            <a:off x="832513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2.2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微调模型</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-ADAPET</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136478" y="1185715"/>
            <a:ext cx="11873552" cy="2862322"/>
          </a:xfrm>
          <a:prstGeom prst="rect">
            <a:avLst/>
          </a:prstGeom>
        </p:spPr>
        <p:txBody>
          <a:bodyPr wrap="square">
            <a:spAutoFit/>
          </a:bodyPr>
          <a:lstStyle/>
          <a:p>
            <a:pPr indent="457200" algn="just" hangingPunct="0">
              <a:lnSpc>
                <a:spcPct val="150000"/>
              </a:lnSpc>
            </a:pPr>
            <a:r>
              <a:rPr lang="en-US" altLang="zh-CN" sz="2400" dirty="0" err="1">
                <a:latin typeface="Times New Roman" panose="02020603050405020304" pitchFamily="18" charset="0"/>
                <a:cs typeface="Times New Roman" panose="02020603050405020304" pitchFamily="18" charset="0"/>
              </a:rPr>
              <a:t>其中，Decoupling</a:t>
            </a:r>
            <a:r>
              <a:rPr lang="en-US" altLang="zh-CN" sz="2400" dirty="0">
                <a:latin typeface="Times New Roman" panose="02020603050405020304" pitchFamily="18" charset="0"/>
                <a:cs typeface="Times New Roman" panose="02020603050405020304" pitchFamily="18" charset="0"/>
              </a:rPr>
              <a:t> label losses </a:t>
            </a:r>
            <a:r>
              <a:rPr lang="en-US" altLang="zh-CN" sz="2400" dirty="0" err="1">
                <a:latin typeface="Times New Roman" panose="02020603050405020304" pitchFamily="18" charset="0"/>
                <a:cs typeface="Times New Roman" panose="02020603050405020304" pitchFamily="18" charset="0"/>
              </a:rPr>
              <a:t>在预测label的</a:t>
            </a:r>
            <a:r>
              <a:rPr lang="en-US" altLang="zh-CN" sz="2400" dirty="0">
                <a:latin typeface="Times New Roman" panose="02020603050405020304" pitchFamily="18" charset="0"/>
                <a:cs typeface="Times New Roman" panose="02020603050405020304" pitchFamily="18" charset="0"/>
              </a:rPr>
              <a:t>[MASK]时，计算了词表中所有token的概率，选取概率最大的token作为label。这样做的好处是预测label的概率的计算是考虑到词表中其他的token。Label conditioning </a:t>
            </a:r>
            <a:r>
              <a:rPr lang="en-US" altLang="zh-CN" sz="2400" dirty="0" err="1">
                <a:latin typeface="Times New Roman" panose="02020603050405020304" pitchFamily="18" charset="0"/>
                <a:cs typeface="Times New Roman" panose="02020603050405020304" pitchFamily="18" charset="0"/>
              </a:rPr>
              <a:t>为随机掩盖原句中的original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token，根据label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去预测这些original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token。即当构造的pattern中的label正确时，我们让模型去预测original</a:t>
            </a:r>
            <a:r>
              <a:rPr lang="en-US" altLang="zh-CN" sz="2400" dirty="0">
                <a:latin typeface="Times New Roman" panose="02020603050405020304" pitchFamily="18" charset="0"/>
                <a:cs typeface="Times New Roman" panose="02020603050405020304" pitchFamily="18" charset="0"/>
              </a:rPr>
              <a:t> token, </a:t>
            </a:r>
            <a:r>
              <a:rPr lang="en-US" altLang="zh-CN" sz="2400" dirty="0" err="1">
                <a:latin typeface="Times New Roman" panose="02020603050405020304" pitchFamily="18" charset="0"/>
                <a:cs typeface="Times New Roman" panose="02020603050405020304" pitchFamily="18" charset="0"/>
              </a:rPr>
              <a:t>当label不正确时</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不让模型去预测original</a:t>
            </a:r>
            <a:r>
              <a:rPr lang="en-US" altLang="zh-CN" sz="2400" dirty="0">
                <a:latin typeface="Times New Roman" panose="02020603050405020304" pitchFamily="18" charset="0"/>
                <a:cs typeface="Times New Roman" panose="02020603050405020304" pitchFamily="18" charset="0"/>
              </a:rPr>
              <a:t> token.</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69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078174"/>
            <a:ext cx="12192000" cy="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2137" y="351597"/>
            <a:ext cx="2442949" cy="646331"/>
          </a:xfrm>
          <a:prstGeom prst="rect">
            <a:avLst/>
          </a:prstGeom>
          <a:noFill/>
        </p:spPr>
        <p:txBody>
          <a:bodyPr wrap="square" rtlCol="0">
            <a:spAutoFit/>
          </a:bodyPr>
          <a:lstStyle/>
          <a:p>
            <a:r>
              <a:rPr lang="en-US" altLang="zh-CN"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600" dirty="0">
                <a:solidFill>
                  <a:srgbClr val="FF0000"/>
                </a:solidFill>
                <a:latin typeface="黑体" panose="02010609060101010101" pitchFamily="49" charset="-122"/>
                <a:ea typeface="黑体" panose="02010609060101010101" pitchFamily="49" charset="-122"/>
              </a:rPr>
              <a:t>实验</a:t>
            </a:r>
          </a:p>
        </p:txBody>
      </p:sp>
      <p:sp>
        <p:nvSpPr>
          <p:cNvPr id="7" name="文本框 6"/>
          <p:cNvSpPr txBox="1"/>
          <p:nvPr/>
        </p:nvSpPr>
        <p:spPr>
          <a:xfrm>
            <a:off x="8120415" y="474708"/>
            <a:ext cx="4014716" cy="52322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 </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实验数据与实验设置</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136478" y="1049235"/>
            <a:ext cx="11873552" cy="5632311"/>
          </a:xfrm>
          <a:prstGeom prst="rect">
            <a:avLst/>
          </a:prstGeom>
        </p:spPr>
        <p:txBody>
          <a:bodyPr wrap="square">
            <a:spAutoFit/>
          </a:bodyPr>
          <a:lstStyle/>
          <a:p>
            <a:pPr algn="just" hangingPunct="0"/>
            <a:r>
              <a:rPr lang="en-US" altLang="zh-CN" sz="2400" b="1" dirty="0">
                <a:latin typeface="Times New Roman" panose="02020603050405020304" pitchFamily="18" charset="0"/>
                <a:cs typeface="Times New Roman" panose="02020603050405020304" pitchFamily="18" charset="0"/>
              </a:rPr>
              <a:t>Classification</a:t>
            </a:r>
            <a:r>
              <a:rPr lang="zh-CN" altLang="zh-CN" sz="2400" b="1"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gn="just" hangingPunct="0"/>
            <a:r>
              <a:rPr lang="en-US" altLang="zh-CN" sz="2400" dirty="0">
                <a:latin typeface="Times New Roman" panose="02020603050405020304" pitchFamily="18" charset="0"/>
                <a:cs typeface="Times New Roman" panose="02020603050405020304" pitchFamily="18" charset="0"/>
              </a:rPr>
              <a:t>a. EPRSTMT(EPR-sentiment): </a:t>
            </a:r>
            <a:r>
              <a:rPr lang="zh-CN" altLang="zh-CN" sz="2400" dirty="0">
                <a:latin typeface="Times New Roman" panose="02020603050405020304" pitchFamily="18" charset="0"/>
                <a:cs typeface="Times New Roman" panose="02020603050405020304" pitchFamily="18" charset="0"/>
              </a:rPr>
              <a:t>电商产品评论情感分析数据集</a:t>
            </a:r>
          </a:p>
          <a:p>
            <a:pPr algn="just" hangingPunct="0"/>
            <a:r>
              <a:rPr lang="zh-CN" altLang="zh-CN" sz="2400" dirty="0">
                <a:latin typeface="Times New Roman" panose="02020603050405020304" pitchFamily="18" charset="0"/>
                <a:cs typeface="Times New Roman" panose="02020603050405020304" pitchFamily="18" charset="0"/>
              </a:rPr>
              <a:t>电商产品评论的情感分析，根据评论来确定情感的极性，正向或负向。</a:t>
            </a:r>
          </a:p>
          <a:p>
            <a:pPr algn="just" hangingPunct="0"/>
            <a:r>
              <a:rPr lang="zh-CN" altLang="zh-CN" sz="2400" dirty="0">
                <a:latin typeface="Times New Roman" panose="02020603050405020304" pitchFamily="18" charset="0"/>
                <a:cs typeface="Times New Roman" panose="02020603050405020304" pitchFamily="18" charset="0"/>
              </a:rPr>
              <a:t>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(32)</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(32)</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(610)</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(753)</a:t>
            </a:r>
            <a:r>
              <a:rPr lang="zh-CN" altLang="zh-CN" sz="2400" dirty="0">
                <a:latin typeface="Times New Roman" panose="02020603050405020304" pitchFamily="18" charset="0"/>
                <a:cs typeface="Times New Roman" panose="02020603050405020304" pitchFamily="18" charset="0"/>
              </a:rPr>
              <a:t>，无语料标签</a:t>
            </a:r>
            <a:r>
              <a:rPr lang="en-US" altLang="zh-CN" sz="2400" dirty="0">
                <a:latin typeface="Times New Roman" panose="02020603050405020304" pitchFamily="18" charset="0"/>
                <a:cs typeface="Times New Roman" panose="02020603050405020304" pitchFamily="18" charset="0"/>
              </a:rPr>
              <a:t>(19565)  </a:t>
            </a:r>
          </a:p>
          <a:p>
            <a:pPr algn="just" hangingPunct="0"/>
            <a:r>
              <a:rPr lang="en-US" altLang="zh-CN" sz="2400" dirty="0" err="1">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{“id”:23, “sentence”: “</a:t>
            </a:r>
            <a:r>
              <a:rPr lang="en-US" altLang="zh-CN" sz="2400" dirty="0" err="1">
                <a:latin typeface="Times New Roman" panose="02020603050405020304" pitchFamily="18" charset="0"/>
                <a:cs typeface="Times New Roman" panose="02020603050405020304" pitchFamily="18" charset="0"/>
              </a:rPr>
              <a:t>外包装上有点磨损，试听后感觉不错</a:t>
            </a:r>
            <a:r>
              <a:rPr lang="en-US" altLang="zh-CN" sz="2400" dirty="0">
                <a:latin typeface="Times New Roman" panose="02020603050405020304" pitchFamily="18" charset="0"/>
                <a:cs typeface="Times New Roman" panose="02020603050405020304" pitchFamily="18" charset="0"/>
              </a:rPr>
              <a:t>”, “label”: “Positive”}</a:t>
            </a:r>
          </a:p>
          <a:p>
            <a:pPr algn="just" hangingPunct="0"/>
            <a:r>
              <a:rPr lang="en-US" altLang="zh-CN" sz="2400" dirty="0">
                <a:latin typeface="Times New Roman" panose="02020603050405020304" pitchFamily="18" charset="0"/>
                <a:cs typeface="Times New Roman" panose="02020603050405020304" pitchFamily="18" charset="0"/>
              </a:rPr>
              <a:t>b. CSLDCP </a:t>
            </a:r>
            <a:r>
              <a:rPr lang="zh-CN" altLang="zh-CN" sz="2400" dirty="0">
                <a:latin typeface="Times New Roman" panose="02020603050405020304" pitchFamily="18" charset="0"/>
                <a:cs typeface="Times New Roman" panose="02020603050405020304" pitchFamily="18" charset="0"/>
              </a:rPr>
              <a:t>中文科学文献学科分类数据集</a:t>
            </a:r>
          </a:p>
          <a:p>
            <a:pPr algn="just" hangingPunct="0"/>
            <a:r>
              <a:rPr lang="zh-CN" altLang="zh-CN" sz="2400" dirty="0">
                <a:latin typeface="Times New Roman" panose="02020603050405020304" pitchFamily="18" charset="0"/>
                <a:cs typeface="Times New Roman" panose="02020603050405020304" pitchFamily="18" charset="0"/>
              </a:rPr>
              <a:t>中文科学文献学科分类数据集，包括</a:t>
            </a:r>
            <a:r>
              <a:rPr lang="en-US" altLang="zh-CN" sz="2400" dirty="0">
                <a:latin typeface="Times New Roman" panose="02020603050405020304" pitchFamily="18" charset="0"/>
                <a:cs typeface="Times New Roman" panose="02020603050405020304" pitchFamily="18" charset="0"/>
              </a:rPr>
              <a:t>67</a:t>
            </a:r>
            <a:r>
              <a:rPr lang="zh-CN" altLang="zh-CN" sz="2400" dirty="0">
                <a:latin typeface="Times New Roman" panose="02020603050405020304" pitchFamily="18" charset="0"/>
                <a:cs typeface="Times New Roman" panose="02020603050405020304" pitchFamily="18" charset="0"/>
              </a:rPr>
              <a:t>个类别的文献类别，这些类别分别属于</a:t>
            </a:r>
            <a:r>
              <a:rPr lang="en-US" altLang="zh-CN" sz="2400" dirty="0">
                <a:latin typeface="Times New Roman" panose="02020603050405020304" pitchFamily="18" charset="0"/>
                <a:cs typeface="Times New Roman" panose="02020603050405020304" pitchFamily="18" charset="0"/>
              </a:rPr>
              <a:t>13</a:t>
            </a:r>
            <a:r>
              <a:rPr lang="zh-CN" altLang="zh-CN" sz="2400" dirty="0">
                <a:latin typeface="Times New Roman" panose="02020603050405020304" pitchFamily="18" charset="0"/>
                <a:cs typeface="Times New Roman" panose="02020603050405020304" pitchFamily="18" charset="0"/>
              </a:rPr>
              <a:t>个大类，范围从社会科学到自然科学，文本为文献的中文摘要。</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algn="just" hangingPunct="0"/>
            <a:r>
              <a:rPr lang="zh-CN" altLang="zh-CN" sz="2400" dirty="0">
                <a:latin typeface="Times New Roman" panose="02020603050405020304" pitchFamily="18" charset="0"/>
                <a:cs typeface="Times New Roman" panose="02020603050405020304" pitchFamily="18" charset="0"/>
              </a:rPr>
              <a:t>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(536),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(536),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(1784), </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(2999),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(67)  </a:t>
            </a:r>
            <a:r>
              <a:rPr lang="zh-CN" altLang="zh-CN" sz="2400" dirty="0">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{“content”: “</a:t>
            </a:r>
            <a:r>
              <a:rPr lang="zh-CN" altLang="zh-CN" sz="2400" dirty="0">
                <a:latin typeface="Times New Roman" panose="02020603050405020304" pitchFamily="18" charset="0"/>
                <a:cs typeface="Times New Roman" panose="02020603050405020304" pitchFamily="18" charset="0"/>
              </a:rPr>
              <a:t>通过几年的观察和实践，初步掌握了，</a:t>
            </a:r>
            <a:r>
              <a:rPr lang="en-US" altLang="zh-CN" sz="2400" dirty="0">
                <a:latin typeface="Times New Roman" panose="02020603050405020304" pitchFamily="18" charset="0"/>
                <a:cs typeface="Times New Roman" panose="02020603050405020304" pitchFamily="18" charset="0"/>
              </a:rPr>
              <a:t>…”, “label” : “</a:t>
            </a:r>
            <a:r>
              <a:rPr lang="zh-CN" altLang="zh-CN" sz="2400" dirty="0">
                <a:latin typeface="Times New Roman" panose="02020603050405020304" pitchFamily="18" charset="0"/>
                <a:cs typeface="Times New Roman" panose="02020603050405020304" pitchFamily="18" charset="0"/>
              </a:rPr>
              <a:t>园艺学</a:t>
            </a:r>
            <a:r>
              <a:rPr lang="en-US" altLang="zh-CN" sz="2400" dirty="0">
                <a:latin typeface="Times New Roman" panose="02020603050405020304" pitchFamily="18" charset="0"/>
                <a:cs typeface="Times New Roman" panose="02020603050405020304" pitchFamily="18" charset="0"/>
              </a:rPr>
              <a:t>”, “id”:1770}</a:t>
            </a:r>
            <a:endParaRPr lang="zh-CN" altLang="zh-CN" sz="2400" dirty="0">
              <a:latin typeface="Times New Roman" panose="02020603050405020304" pitchFamily="18" charset="0"/>
              <a:cs typeface="Times New Roman" panose="02020603050405020304" pitchFamily="18" charset="0"/>
            </a:endParaRPr>
          </a:p>
          <a:p>
            <a:pPr algn="just" hangingPunct="0"/>
            <a:r>
              <a:rPr lang="en-US" altLang="zh-CN" sz="2400" dirty="0">
                <a:latin typeface="Times New Roman" panose="02020603050405020304" pitchFamily="18" charset="0"/>
                <a:cs typeface="Times New Roman" panose="02020603050405020304" pitchFamily="18" charset="0"/>
              </a:rPr>
              <a:t>c. TNEWS </a:t>
            </a:r>
            <a:r>
              <a:rPr lang="zh-CN" altLang="zh-CN" sz="2400" dirty="0">
                <a:latin typeface="Times New Roman" panose="02020603050405020304" pitchFamily="18" charset="0"/>
                <a:cs typeface="Times New Roman" panose="02020603050405020304" pitchFamily="18" charset="0"/>
              </a:rPr>
              <a:t>今日头条中文新闻</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短文本</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分类数据集</a:t>
            </a:r>
          </a:p>
          <a:p>
            <a:pPr algn="just" hangingPunct="0"/>
            <a:r>
              <a:rPr lang="zh-CN" altLang="zh-CN" sz="2400" dirty="0">
                <a:latin typeface="Times New Roman" panose="02020603050405020304" pitchFamily="18" charset="0"/>
                <a:cs typeface="Times New Roman" panose="02020603050405020304" pitchFamily="18" charset="0"/>
              </a:rPr>
              <a:t>该数据集来自今日头条的新闻板块，共提取了</a:t>
            </a:r>
            <a:r>
              <a:rPr lang="en-US" altLang="zh-CN" sz="2400" dirty="0">
                <a:latin typeface="Times New Roman" panose="02020603050405020304" pitchFamily="18" charset="0"/>
                <a:cs typeface="Times New Roman" panose="02020603050405020304" pitchFamily="18" charset="0"/>
              </a:rPr>
              <a:t>15</a:t>
            </a:r>
            <a:r>
              <a:rPr lang="zh-CN" altLang="zh-CN" sz="2400" dirty="0">
                <a:latin typeface="Times New Roman" panose="02020603050405020304" pitchFamily="18" charset="0"/>
                <a:cs typeface="Times New Roman" panose="02020603050405020304" pitchFamily="18" charset="0"/>
              </a:rPr>
              <a:t>个类别的新闻，包括旅游、教育、金融、军事等。 数据</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训练集</a:t>
            </a:r>
            <a:r>
              <a:rPr lang="en-US" altLang="zh-CN" sz="2400" dirty="0">
                <a:latin typeface="Times New Roman" panose="02020603050405020304" pitchFamily="18" charset="0"/>
                <a:cs typeface="Times New Roman" panose="02020603050405020304" pitchFamily="18" charset="0"/>
              </a:rPr>
              <a:t>(240), </a:t>
            </a:r>
            <a:r>
              <a:rPr lang="zh-CN" altLang="zh-CN" sz="2400" dirty="0">
                <a:latin typeface="Times New Roman" panose="02020603050405020304" pitchFamily="18" charset="0"/>
                <a:cs typeface="Times New Roman" panose="02020603050405020304" pitchFamily="18" charset="0"/>
              </a:rPr>
              <a:t>验证集</a:t>
            </a:r>
            <a:r>
              <a:rPr lang="en-US" altLang="zh-CN" sz="2400" dirty="0">
                <a:latin typeface="Times New Roman" panose="02020603050405020304" pitchFamily="18" charset="0"/>
                <a:cs typeface="Times New Roman" panose="02020603050405020304" pitchFamily="18" charset="0"/>
              </a:rPr>
              <a:t>(240), </a:t>
            </a:r>
            <a:r>
              <a:rPr lang="zh-CN" altLang="zh-CN" sz="2400" dirty="0">
                <a:latin typeface="Times New Roman" panose="02020603050405020304" pitchFamily="18" charset="0"/>
                <a:cs typeface="Times New Roman" panose="02020603050405020304" pitchFamily="18" charset="0"/>
              </a:rPr>
              <a:t>公开测试集</a:t>
            </a:r>
            <a:r>
              <a:rPr lang="en-US" altLang="zh-CN" sz="2400" dirty="0">
                <a:latin typeface="Times New Roman" panose="02020603050405020304" pitchFamily="18" charset="0"/>
                <a:cs typeface="Times New Roman" panose="02020603050405020304" pitchFamily="18" charset="0"/>
              </a:rPr>
              <a:t>(2010), </a:t>
            </a:r>
            <a:r>
              <a:rPr lang="zh-CN" altLang="zh-CN" sz="2400" dirty="0">
                <a:latin typeface="Times New Roman" panose="02020603050405020304" pitchFamily="18" charset="0"/>
                <a:cs typeface="Times New Roman" panose="02020603050405020304" pitchFamily="18" charset="0"/>
              </a:rPr>
              <a:t>测试集</a:t>
            </a:r>
            <a:r>
              <a:rPr lang="en-US" altLang="zh-CN" sz="2400" dirty="0">
                <a:latin typeface="Times New Roman" panose="02020603050405020304" pitchFamily="18" charset="0"/>
                <a:cs typeface="Times New Roman" panose="02020603050405020304" pitchFamily="18" charset="0"/>
              </a:rPr>
              <a:t>(1500), </a:t>
            </a:r>
            <a:r>
              <a:rPr lang="zh-CN" altLang="zh-CN" sz="2400" dirty="0">
                <a:latin typeface="Times New Roman" panose="02020603050405020304" pitchFamily="18" charset="0"/>
                <a:cs typeface="Times New Roman" panose="02020603050405020304" pitchFamily="18" charset="0"/>
              </a:rPr>
              <a:t>无标签语料</a:t>
            </a:r>
            <a:r>
              <a:rPr lang="en-US" altLang="zh-CN" sz="2400" dirty="0">
                <a:latin typeface="Times New Roman" panose="02020603050405020304" pitchFamily="18" charset="0"/>
                <a:cs typeface="Times New Roman" panose="02020603050405020304" pitchFamily="18" charset="0"/>
              </a:rPr>
              <a:t>(20000) </a:t>
            </a:r>
            <a:r>
              <a:rPr lang="zh-CN" altLang="zh-CN" sz="2400" dirty="0">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cs typeface="Times New Roman" panose="02020603050405020304" pitchFamily="18" charset="0"/>
              </a:rPr>
              <a:t>: {“label”: “102”, “</a:t>
            </a:r>
            <a:r>
              <a:rPr lang="en-US" altLang="zh-CN" sz="2400" dirty="0" err="1">
                <a:latin typeface="Times New Roman" panose="02020603050405020304" pitchFamily="18" charset="0"/>
                <a:cs typeface="Times New Roman" panose="02020603050405020304" pitchFamily="18" charset="0"/>
              </a:rPr>
              <a:t>label_des</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news_entertainment</a:t>
            </a:r>
            <a:r>
              <a:rPr lang="en-US" altLang="zh-CN" sz="2400" dirty="0">
                <a:latin typeface="Times New Roman" panose="02020603050405020304" pitchFamily="18" charset="0"/>
                <a:cs typeface="Times New Roman" panose="02020603050405020304" pitchFamily="18" charset="0"/>
              </a:rPr>
              <a:t>”, “sentence”: “</a:t>
            </a:r>
            <a:r>
              <a:rPr lang="en-US" altLang="zh-CN" sz="2400" dirty="0" err="1">
                <a:latin typeface="Times New Roman" panose="02020603050405020304" pitchFamily="18" charset="0"/>
                <a:cs typeface="Times New Roman" panose="02020603050405020304" pitchFamily="18" charset="0"/>
              </a:rPr>
              <a:t>江疏影甜甜圈自拍</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635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1910</Words>
  <Application>Microsoft Office PowerPoint</Application>
  <PresentationFormat>宽屏</PresentationFormat>
  <Paragraphs>66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宋体</vt:lpstr>
      <vt:lpstr>Arial</vt:lpstr>
      <vt:lpstr>Calibri</vt:lpstr>
      <vt:lpstr>Calibri Light</vt:lpstr>
      <vt:lpstr>Times New Roman</vt:lpstr>
      <vt:lpstr>Office 主题</vt:lpstr>
      <vt:lpstr>基于预训练语言模型的中文小样本学习系统</vt:lpstr>
      <vt:lpstr>本文介绍了我们在NLPCC2021-任务2(中文小样本学习测评)上的技术方案。该系统主要包括模型预训练和微调子模块。在预训练模块，我们使用基于albert-large预训练模型的方法，该方法降低了BERT的参数量，同时不对其性能造成明显影响，从而提升了参数效率，在微调模块，我们使用ADAPET方法在下游任务上做微调，该方法提出了两种改进方式: Decou-pling Label losses和 Label conditioning, 以提升训练效果。最终模型预测的准确率得到了显著提升。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Pointer:用统一的方式处理嵌套和非嵌套NER</dc:title>
  <dc:creator>Microsoft 帐户</dc:creator>
  <cp:lastModifiedBy>袁瑚</cp:lastModifiedBy>
  <cp:revision>38</cp:revision>
  <dcterms:created xsi:type="dcterms:W3CDTF">2021-05-20T00:35:31Z</dcterms:created>
  <dcterms:modified xsi:type="dcterms:W3CDTF">2021-06-30T11:16:10Z</dcterms:modified>
</cp:coreProperties>
</file>