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60" r:id="rId5"/>
    <p:sldId id="290" r:id="rId6"/>
    <p:sldId id="289" r:id="rId7"/>
    <p:sldId id="264" r:id="rId8"/>
    <p:sldId id="284" r:id="rId9"/>
    <p:sldId id="285" r:id="rId10"/>
    <p:sldId id="286" r:id="rId11"/>
    <p:sldId id="287" r:id="rId12"/>
    <p:sldId id="291" r:id="rId13"/>
    <p:sldId id="28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1" autoAdjust="0"/>
    <p:restoredTop sz="94660"/>
  </p:normalViewPr>
  <p:slideViewPr>
    <p:cSldViewPr snapToGrid="0">
      <p:cViewPr varScale="1">
        <p:scale>
          <a:sx n="115" d="100"/>
          <a:sy n="115" d="100"/>
        </p:scale>
        <p:origin x="61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3454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5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2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luebenchmarks.com/"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LUEbenchmark/FewCLUE/tree/main/baselines/models_pytorch/ADAPET" TargetMode="Externa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LUEbenchmark/FewCLUE" TargetMode="External"/><Relationship Id="rId7" Type="http://schemas.openxmlformats.org/officeDocument/2006/relationships/image" Target="../media/image10.jp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hyperlink" Target="https://github.com/rrmenon10/ADAPET" TargetMode="External"/><Relationship Id="rId5" Type="http://schemas.openxmlformats.org/officeDocument/2006/relationships/hyperlink" Target="https://www.cluebenchmarks.com/NLPCC.html" TargetMode="External"/><Relationship Id="rId4" Type="http://schemas.openxmlformats.org/officeDocument/2006/relationships/hyperlink" Target="https://www.cluebenchmarks.com/submit.html"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LUEbenchmark/FewCLUE" TargetMode="Externa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2009.07118.pdf" TargetMode="Externa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2103.11955.pdf" TargetMode="Externa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479434" y="2505670"/>
            <a:ext cx="7013783" cy="923330"/>
          </a:xfrm>
          <a:prstGeom prst="rect">
            <a:avLst/>
          </a:prstGeom>
          <a:noFill/>
        </p:spPr>
        <p:txBody>
          <a:bodyPr wrap="square" rtlCol="0">
            <a:spAutoFit/>
          </a:bodyPr>
          <a:lstStyle/>
          <a:p>
            <a:pPr algn="ctr"/>
            <a:r>
              <a:rPr lang="en-US" altLang="zh-CN" sz="5400" spc="1000" dirty="0">
                <a:solidFill>
                  <a:schemeClr val="tx1">
                    <a:lumMod val="85000"/>
                    <a:lumOff val="15000"/>
                  </a:schemeClr>
                </a:solidFill>
                <a:cs typeface="+mn-ea"/>
                <a:sym typeface="+mn-lt"/>
              </a:rPr>
              <a:t>ADAPET</a:t>
            </a:r>
            <a:r>
              <a:rPr lang="zh-CN" altLang="en-US" sz="5400" spc="1000" dirty="0">
                <a:solidFill>
                  <a:schemeClr val="tx1">
                    <a:lumMod val="85000"/>
                    <a:lumOff val="15000"/>
                  </a:schemeClr>
                </a:solidFill>
                <a:cs typeface="+mn-ea"/>
                <a:sym typeface="+mn-lt"/>
              </a:rPr>
              <a:t>算法分享</a:t>
            </a: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a:extLst>
              <a:ext uri="{FF2B5EF4-FFF2-40B4-BE49-F238E27FC236}">
                <a16:creationId xmlns:a16="http://schemas.microsoft.com/office/drawing/2014/main" id="{9653DEAF-0910-48E8-8375-9FC078E9D0D6}"/>
              </a:ext>
            </a:extLst>
          </p:cNvPr>
          <p:cNvGrpSpPr/>
          <p:nvPr/>
        </p:nvGrpSpPr>
        <p:grpSpPr>
          <a:xfrm>
            <a:off x="5139018" y="4773832"/>
            <a:ext cx="1694614" cy="338554"/>
            <a:chOff x="6944288" y="4806069"/>
            <a:chExt cx="1694614" cy="338554"/>
          </a:xfrm>
        </p:grpSpPr>
        <p:sp>
          <p:nvSpPr>
            <p:cNvPr id="15" name="矩形: 圆角 14">
              <a:extLst>
                <a:ext uri="{FF2B5EF4-FFF2-40B4-BE49-F238E27FC236}">
                  <a16:creationId xmlns:a16="http://schemas.microsoft.com/office/drawing/2014/main" id="{CC29E14A-0550-4BFF-99D2-A94938E4EB84}"/>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333307C3-A861-42E7-A2DA-6BAC1BCA9E3C}"/>
                </a:ext>
              </a:extLst>
            </p:cNvPr>
            <p:cNvSpPr txBox="1"/>
            <p:nvPr/>
          </p:nvSpPr>
          <p:spPr>
            <a:xfrm>
              <a:off x="6944288" y="4821457"/>
              <a:ext cx="1694614" cy="307777"/>
            </a:xfrm>
            <a:prstGeom prst="rect">
              <a:avLst/>
            </a:prstGeom>
            <a:noFill/>
          </p:spPr>
          <p:txBody>
            <a:bodyPr wrap="square" rtlCol="0">
              <a:spAutoFit/>
            </a:bodyPr>
            <a:lstStyle/>
            <a:p>
              <a:pPr algn="ctr"/>
              <a:r>
                <a:rPr lang="zh-CN" altLang="en-US" sz="1400" dirty="0">
                  <a:cs typeface="+mn-ea"/>
                  <a:sym typeface="+mn-lt"/>
                </a:rPr>
                <a:t>时间：</a:t>
              </a:r>
              <a:r>
                <a:rPr lang="en-US" altLang="zh-CN" sz="1400" dirty="0">
                  <a:cs typeface="+mn-ea"/>
                  <a:sym typeface="+mn-lt"/>
                </a:rPr>
                <a:t>2021</a:t>
              </a:r>
              <a:r>
                <a:rPr lang="zh-CN" altLang="en-US" sz="1400" dirty="0">
                  <a:cs typeface="+mn-ea"/>
                  <a:sym typeface="+mn-lt"/>
                </a:rPr>
                <a:t>年</a:t>
              </a:r>
              <a:r>
                <a:rPr lang="en-US" altLang="zh-CN" sz="1400" dirty="0">
                  <a:cs typeface="+mn-ea"/>
                  <a:sym typeface="+mn-lt"/>
                </a:rPr>
                <a:t>5</a:t>
              </a:r>
              <a:r>
                <a:rPr lang="zh-CN" altLang="en-US" sz="1400" dirty="0">
                  <a:cs typeface="+mn-ea"/>
                  <a:sym typeface="+mn-lt"/>
                </a:rPr>
                <a:t>月</a:t>
              </a:r>
            </a:p>
          </p:txBody>
        </p:sp>
      </p:grpSp>
      <p:grpSp>
        <p:nvGrpSpPr>
          <p:cNvPr id="10" name="组合 9">
            <a:extLst>
              <a:ext uri="{FF2B5EF4-FFF2-40B4-BE49-F238E27FC236}">
                <a16:creationId xmlns:a16="http://schemas.microsoft.com/office/drawing/2014/main" id="{B9E2F4BF-6822-4FD0-9AD4-9E94992E2ACC}"/>
              </a:ext>
            </a:extLst>
          </p:cNvPr>
          <p:cNvGrpSpPr/>
          <p:nvPr/>
        </p:nvGrpSpPr>
        <p:grpSpPr>
          <a:xfrm>
            <a:off x="3979577" y="3939833"/>
            <a:ext cx="4013495" cy="338554"/>
            <a:chOff x="6944288" y="4806069"/>
            <a:chExt cx="1694614" cy="338554"/>
          </a:xfrm>
        </p:grpSpPr>
        <p:sp>
          <p:nvSpPr>
            <p:cNvPr id="12" name="矩形: 圆角 11">
              <a:extLst>
                <a:ext uri="{FF2B5EF4-FFF2-40B4-BE49-F238E27FC236}">
                  <a16:creationId xmlns:a16="http://schemas.microsoft.com/office/drawing/2014/main" id="{58EA152E-153E-4A46-A078-D23C6C2F8118}"/>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AC693F33-7E66-4A18-82AF-6C6483886CCB}"/>
                </a:ext>
              </a:extLst>
            </p:cNvPr>
            <p:cNvSpPr txBox="1"/>
            <p:nvPr/>
          </p:nvSpPr>
          <p:spPr>
            <a:xfrm>
              <a:off x="6944288" y="4821457"/>
              <a:ext cx="1694614" cy="307777"/>
            </a:xfrm>
            <a:prstGeom prst="rect">
              <a:avLst/>
            </a:prstGeom>
            <a:noFill/>
          </p:spPr>
          <p:txBody>
            <a:bodyPr wrap="square" rtlCol="0">
              <a:spAutoFit/>
            </a:bodyPr>
            <a:lstStyle/>
            <a:p>
              <a:pPr algn="ctr"/>
              <a:r>
                <a:rPr lang="en-US" altLang="zh-CN" sz="1400" dirty="0">
                  <a:cs typeface="+mn-ea"/>
                  <a:sym typeface="+mn-lt"/>
                </a:rPr>
                <a:t>CLUE</a:t>
              </a:r>
              <a:r>
                <a:rPr lang="zh-CN" altLang="en-US" sz="1400" dirty="0">
                  <a:cs typeface="+mn-ea"/>
                  <a:sym typeface="+mn-lt"/>
                </a:rPr>
                <a:t>：</a:t>
              </a:r>
              <a:r>
                <a:rPr lang="en-US" altLang="zh-CN" sz="1400" dirty="0">
                  <a:cs typeface="+mn-ea"/>
                  <a:sym typeface="+mn-lt"/>
                </a:rPr>
                <a:t> </a:t>
              </a:r>
              <a:r>
                <a:rPr lang="en-US" altLang="zh-CN" sz="1400" dirty="0">
                  <a:cs typeface="+mn-ea"/>
                  <a:sym typeface="+mn-lt"/>
                  <a:hlinkClick r:id="rId3"/>
                </a:rPr>
                <a:t>https://www.cluebenchmarks.com</a:t>
              </a:r>
              <a:endParaRPr lang="zh-CN" altLang="en-US" sz="1400" dirty="0">
                <a:cs typeface="+mn-ea"/>
                <a:sym typeface="+mn-lt"/>
              </a:endParaRPr>
            </a:p>
          </p:txBody>
        </p:sp>
      </p:grpSp>
    </p:spTree>
    <p:custDataLst>
      <p:tags r:id="rId1"/>
    </p:custDataLst>
    <p:extLst>
      <p:ext uri="{BB962C8B-B14F-4D97-AF65-F5344CB8AC3E}">
        <p14:creationId xmlns:p14="http://schemas.microsoft.com/office/powerpoint/2010/main" val="3721018057"/>
      </p:ext>
    </p:extLst>
  </p:cSld>
  <p:clrMapOvr>
    <a:masterClrMapping/>
  </p:clrMapOvr>
  <p:extLst mod="1">
    <p:ext uri="{E180D4A7-C9FB-4DFB-919C-405C955672EB}">
      <p14:showEvtLst xmlns:p14="http://schemas.microsoft.com/office/powerpoint/2010/main">
        <p14:playEvt time="63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6116626" cy="523220"/>
          </a:xfrm>
          <a:prstGeom prst="rect">
            <a:avLst/>
          </a:prstGeom>
          <a:noFill/>
        </p:spPr>
        <p:txBody>
          <a:bodyPr wrap="square" rtlCol="0">
            <a:spAutoFit/>
          </a:bodyPr>
          <a:lstStyle/>
          <a:p>
            <a:r>
              <a:rPr lang="en-US" altLang="zh-CN" sz="2800" dirty="0">
                <a:cs typeface="+mn-ea"/>
                <a:sym typeface="+mn-lt"/>
              </a:rPr>
              <a:t>4 ADAPET</a:t>
            </a:r>
            <a:r>
              <a:rPr lang="zh-CN" altLang="en-US" sz="2800" dirty="0">
                <a:cs typeface="+mn-ea"/>
                <a:sym typeface="+mn-lt"/>
              </a:rPr>
              <a:t>在</a:t>
            </a:r>
            <a:r>
              <a:rPr lang="en-US" altLang="zh-CN" sz="2800" dirty="0" err="1">
                <a:cs typeface="+mn-ea"/>
                <a:sym typeface="+mn-lt"/>
              </a:rPr>
              <a:t>FewCLUE</a:t>
            </a:r>
            <a:r>
              <a:rPr lang="zh-CN" altLang="en-US" sz="2800" dirty="0">
                <a:cs typeface="+mn-ea"/>
                <a:sym typeface="+mn-lt"/>
              </a:rPr>
              <a:t>上的实验</a:t>
            </a:r>
          </a:p>
        </p:txBody>
      </p:sp>
      <p:sp>
        <p:nvSpPr>
          <p:cNvPr id="19" name="文本框 18">
            <a:extLst>
              <a:ext uri="{FF2B5EF4-FFF2-40B4-BE49-F238E27FC236}">
                <a16:creationId xmlns:a16="http://schemas.microsoft.com/office/drawing/2014/main" id="{2095427E-CED6-4C6A-810D-1175AB07CD5B}"/>
              </a:ext>
            </a:extLst>
          </p:cNvPr>
          <p:cNvSpPr txBox="1"/>
          <p:nvPr/>
        </p:nvSpPr>
        <p:spPr>
          <a:xfrm>
            <a:off x="247655" y="1027110"/>
            <a:ext cx="10184818" cy="37741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a:sym typeface="+mn-lt"/>
              </a:rPr>
              <a:t>一键运行</a:t>
            </a:r>
            <a:r>
              <a:rPr lang="en-US" altLang="zh-CN" sz="1400" dirty="0">
                <a:sym typeface="+mn-lt"/>
              </a:rPr>
              <a:t>baseline</a:t>
            </a:r>
            <a:r>
              <a:rPr lang="zh-CN" altLang="en-US" sz="1400" dirty="0">
                <a:sym typeface="+mn-lt"/>
              </a:rPr>
              <a:t>：</a:t>
            </a:r>
            <a:r>
              <a:rPr lang="en-US" altLang="zh-CN" sz="1400" dirty="0">
                <a:sym typeface="+mn-lt"/>
                <a:hlinkClick r:id="rId3"/>
              </a:rPr>
              <a:t>https://github.com/CLUEbenchmark/FewCLUE/tree/main/baselines/models_pytorch/ADAPET</a:t>
            </a:r>
            <a:endParaRPr lang="en-US" altLang="zh-CN" sz="1400" dirty="0">
              <a:sym typeface="+mn-lt"/>
            </a:endParaRPr>
          </a:p>
        </p:txBody>
      </p:sp>
      <p:pic>
        <p:nvPicPr>
          <p:cNvPr id="6" name="图片 5">
            <a:extLst>
              <a:ext uri="{FF2B5EF4-FFF2-40B4-BE49-F238E27FC236}">
                <a16:creationId xmlns:a16="http://schemas.microsoft.com/office/drawing/2014/main" id="{109FA972-8785-4D49-A50F-E9767F83434C}"/>
              </a:ext>
            </a:extLst>
          </p:cNvPr>
          <p:cNvPicPr>
            <a:picLocks noChangeAspect="1"/>
          </p:cNvPicPr>
          <p:nvPr/>
        </p:nvPicPr>
        <p:blipFill>
          <a:blip r:embed="rId4"/>
          <a:stretch>
            <a:fillRect/>
          </a:stretch>
        </p:blipFill>
        <p:spPr>
          <a:xfrm>
            <a:off x="130232" y="1404521"/>
            <a:ext cx="5791200" cy="1847850"/>
          </a:xfrm>
          <a:prstGeom prst="rect">
            <a:avLst/>
          </a:prstGeom>
        </p:spPr>
      </p:pic>
      <p:sp>
        <p:nvSpPr>
          <p:cNvPr id="8" name="文本框 7">
            <a:extLst>
              <a:ext uri="{FF2B5EF4-FFF2-40B4-BE49-F238E27FC236}">
                <a16:creationId xmlns:a16="http://schemas.microsoft.com/office/drawing/2014/main" id="{C94B4DE6-8ADA-4C8E-B9E6-B4A233E18116}"/>
              </a:ext>
            </a:extLst>
          </p:cNvPr>
          <p:cNvSpPr txBox="1"/>
          <p:nvPr/>
        </p:nvSpPr>
        <p:spPr>
          <a:xfrm>
            <a:off x="247655" y="3661988"/>
            <a:ext cx="10184818" cy="70057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a:sym typeface="+mn-lt"/>
              </a:rPr>
              <a:t>相关代码</a:t>
            </a:r>
            <a:endParaRPr lang="en-US" altLang="zh-CN" sz="1400" dirty="0">
              <a:sym typeface="+mn-lt"/>
            </a:endParaRPr>
          </a:p>
          <a:p>
            <a:pPr>
              <a:lnSpc>
                <a:spcPct val="150000"/>
              </a:lnSpc>
            </a:pPr>
            <a:r>
              <a:rPr lang="zh-CN" altLang="en-US" sz="1400" dirty="0">
                <a:sym typeface="+mn-lt"/>
              </a:rPr>
              <a:t>在每个任务对应的</a:t>
            </a:r>
            <a:r>
              <a:rPr lang="en-US" altLang="zh-CN" sz="1400" dirty="0">
                <a:sym typeface="+mn-lt"/>
              </a:rPr>
              <a:t>reader</a:t>
            </a:r>
            <a:r>
              <a:rPr lang="zh-CN" altLang="en-US" sz="1400" dirty="0">
                <a:sym typeface="+mn-lt"/>
              </a:rPr>
              <a:t>类中设计</a:t>
            </a:r>
            <a:r>
              <a:rPr lang="en-US" altLang="zh-CN" sz="1400" dirty="0">
                <a:sym typeface="+mn-lt"/>
              </a:rPr>
              <a:t>patterns</a:t>
            </a:r>
          </a:p>
        </p:txBody>
      </p:sp>
      <p:pic>
        <p:nvPicPr>
          <p:cNvPr id="9" name="图片 8">
            <a:extLst>
              <a:ext uri="{FF2B5EF4-FFF2-40B4-BE49-F238E27FC236}">
                <a16:creationId xmlns:a16="http://schemas.microsoft.com/office/drawing/2014/main" id="{8D185EA2-EB54-4B3F-885F-14123B061211}"/>
              </a:ext>
            </a:extLst>
          </p:cNvPr>
          <p:cNvPicPr>
            <a:picLocks noChangeAspect="1"/>
          </p:cNvPicPr>
          <p:nvPr/>
        </p:nvPicPr>
        <p:blipFill>
          <a:blip r:embed="rId5"/>
          <a:stretch>
            <a:fillRect/>
          </a:stretch>
        </p:blipFill>
        <p:spPr>
          <a:xfrm>
            <a:off x="247655" y="4514487"/>
            <a:ext cx="9867900" cy="1238250"/>
          </a:xfrm>
          <a:prstGeom prst="rect">
            <a:avLst/>
          </a:prstGeom>
        </p:spPr>
      </p:pic>
    </p:spTree>
    <p:custDataLst>
      <p:tags r:id="rId1"/>
    </p:custDataLst>
    <p:extLst>
      <p:ext uri="{BB962C8B-B14F-4D97-AF65-F5344CB8AC3E}">
        <p14:creationId xmlns:p14="http://schemas.microsoft.com/office/powerpoint/2010/main" val="338992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6116626" cy="523220"/>
          </a:xfrm>
          <a:prstGeom prst="rect">
            <a:avLst/>
          </a:prstGeom>
          <a:noFill/>
        </p:spPr>
        <p:txBody>
          <a:bodyPr wrap="square" rtlCol="0">
            <a:spAutoFit/>
          </a:bodyPr>
          <a:lstStyle/>
          <a:p>
            <a:r>
              <a:rPr lang="en-US" altLang="zh-CN" sz="2800" dirty="0">
                <a:cs typeface="+mn-ea"/>
                <a:sym typeface="+mn-lt"/>
              </a:rPr>
              <a:t>4 ADAPET</a:t>
            </a:r>
            <a:r>
              <a:rPr lang="zh-CN" altLang="en-US" sz="2800" dirty="0">
                <a:cs typeface="+mn-ea"/>
                <a:sym typeface="+mn-lt"/>
              </a:rPr>
              <a:t>在</a:t>
            </a:r>
            <a:r>
              <a:rPr lang="en-US" altLang="zh-CN" sz="2800" dirty="0" err="1">
                <a:cs typeface="+mn-ea"/>
                <a:sym typeface="+mn-lt"/>
              </a:rPr>
              <a:t>FewCLUE</a:t>
            </a:r>
            <a:r>
              <a:rPr lang="zh-CN" altLang="en-US" sz="2800" dirty="0">
                <a:cs typeface="+mn-ea"/>
                <a:sym typeface="+mn-lt"/>
              </a:rPr>
              <a:t>上的实验</a:t>
            </a:r>
          </a:p>
        </p:txBody>
      </p:sp>
      <p:sp>
        <p:nvSpPr>
          <p:cNvPr id="19" name="文本框 18">
            <a:extLst>
              <a:ext uri="{FF2B5EF4-FFF2-40B4-BE49-F238E27FC236}">
                <a16:creationId xmlns:a16="http://schemas.microsoft.com/office/drawing/2014/main" id="{2095427E-CED6-4C6A-810D-1175AB07CD5B}"/>
              </a:ext>
            </a:extLst>
          </p:cNvPr>
          <p:cNvSpPr txBox="1"/>
          <p:nvPr/>
        </p:nvSpPr>
        <p:spPr>
          <a:xfrm>
            <a:off x="247655" y="1027110"/>
            <a:ext cx="4695820" cy="1670073"/>
          </a:xfrm>
          <a:prstGeom prst="rect">
            <a:avLst/>
          </a:prstGeom>
          <a:noFill/>
        </p:spPr>
        <p:txBody>
          <a:bodyPr wrap="square" rtlCol="0">
            <a:spAutoFit/>
          </a:bodyPr>
          <a:lstStyle/>
          <a:p>
            <a:pPr>
              <a:lnSpc>
                <a:spcPct val="150000"/>
              </a:lnSpc>
            </a:pPr>
            <a:r>
              <a:rPr lang="zh-CN" altLang="en-US" sz="1400" dirty="0">
                <a:sym typeface="+mn-lt"/>
              </a:rPr>
              <a:t>实验设置：</a:t>
            </a:r>
            <a:endParaRPr lang="en-US" altLang="zh-CN" sz="1400" dirty="0">
              <a:sym typeface="+mn-lt"/>
            </a:endParaRPr>
          </a:p>
          <a:p>
            <a:pPr>
              <a:lnSpc>
                <a:spcPct val="150000"/>
              </a:lnSpc>
            </a:pPr>
            <a:r>
              <a:rPr lang="zh-CN" altLang="en-US" sz="1400" dirty="0">
                <a:sym typeface="+mn-lt"/>
              </a:rPr>
              <a:t>模型：</a:t>
            </a:r>
            <a:r>
              <a:rPr lang="pt-BR" altLang="zh-CN" sz="1400" dirty="0">
                <a:sym typeface="+mn-lt"/>
              </a:rPr>
              <a:t>chinese_roberta_wwm_ext_L-12_H-768_A-12</a:t>
            </a:r>
            <a:endParaRPr lang="en-US" altLang="zh-CN" sz="1400" dirty="0">
              <a:sym typeface="+mn-lt"/>
            </a:endParaRPr>
          </a:p>
          <a:p>
            <a:pPr>
              <a:lnSpc>
                <a:spcPct val="150000"/>
              </a:lnSpc>
            </a:pPr>
            <a:r>
              <a:rPr lang="zh-CN" altLang="en-US" sz="1400" dirty="0">
                <a:sym typeface="+mn-lt"/>
              </a:rPr>
              <a:t>数据集：</a:t>
            </a:r>
            <a:r>
              <a:rPr lang="en-US" altLang="zh-CN" sz="1400" dirty="0">
                <a:cs typeface="+mn-ea"/>
                <a:sym typeface="+mn-lt"/>
              </a:rPr>
              <a:t> </a:t>
            </a:r>
            <a:r>
              <a:rPr lang="en-US" altLang="zh-CN" sz="1400" dirty="0" err="1">
                <a:cs typeface="+mn-ea"/>
                <a:sym typeface="+mn-lt"/>
              </a:rPr>
              <a:t>FewCLUE</a:t>
            </a:r>
            <a:r>
              <a:rPr lang="en-US" altLang="zh-CN" sz="1400" dirty="0">
                <a:cs typeface="+mn-ea"/>
                <a:sym typeface="+mn-lt"/>
              </a:rPr>
              <a:t> </a:t>
            </a:r>
            <a:r>
              <a:rPr lang="zh-CN" altLang="en-US" sz="1400" dirty="0"/>
              <a:t>，未使用无标签数据</a:t>
            </a:r>
            <a:endParaRPr lang="en-US" altLang="zh-CN" sz="1400" dirty="0"/>
          </a:p>
          <a:p>
            <a:pPr>
              <a:lnSpc>
                <a:spcPct val="150000"/>
              </a:lnSpc>
            </a:pPr>
            <a:r>
              <a:rPr lang="en-US" altLang="zh-CN" sz="1400" dirty="0" err="1">
                <a:sym typeface="+mn-lt"/>
              </a:rPr>
              <a:t>batch_size</a:t>
            </a:r>
            <a:r>
              <a:rPr lang="en-US" altLang="zh-CN" sz="1400" dirty="0">
                <a:sym typeface="+mn-lt"/>
              </a:rPr>
              <a:t>: 16</a:t>
            </a:r>
          </a:p>
          <a:p>
            <a:pPr>
              <a:lnSpc>
                <a:spcPct val="150000"/>
              </a:lnSpc>
            </a:pPr>
            <a:r>
              <a:rPr lang="en-US" altLang="zh-CN" sz="1400" dirty="0" err="1">
                <a:sym typeface="+mn-lt"/>
              </a:rPr>
              <a:t>num_batches</a:t>
            </a:r>
            <a:r>
              <a:rPr lang="en-US" altLang="zh-CN" sz="1400" dirty="0">
                <a:sym typeface="+mn-lt"/>
              </a:rPr>
              <a:t>: 1k</a:t>
            </a:r>
          </a:p>
        </p:txBody>
      </p:sp>
      <p:pic>
        <p:nvPicPr>
          <p:cNvPr id="2" name="图片 1">
            <a:extLst>
              <a:ext uri="{FF2B5EF4-FFF2-40B4-BE49-F238E27FC236}">
                <a16:creationId xmlns:a16="http://schemas.microsoft.com/office/drawing/2014/main" id="{B5D82EDE-53D6-49CF-952A-FD82C01762D3}"/>
              </a:ext>
            </a:extLst>
          </p:cNvPr>
          <p:cNvPicPr>
            <a:picLocks noChangeAspect="1"/>
          </p:cNvPicPr>
          <p:nvPr/>
        </p:nvPicPr>
        <p:blipFill>
          <a:blip r:embed="rId3"/>
          <a:stretch>
            <a:fillRect/>
          </a:stretch>
        </p:blipFill>
        <p:spPr>
          <a:xfrm>
            <a:off x="2164514" y="2511394"/>
            <a:ext cx="8151582" cy="3974447"/>
          </a:xfrm>
          <a:prstGeom prst="rect">
            <a:avLst/>
          </a:prstGeom>
        </p:spPr>
      </p:pic>
    </p:spTree>
    <p:custDataLst>
      <p:tags r:id="rId1"/>
    </p:custDataLst>
    <p:extLst>
      <p:ext uri="{BB962C8B-B14F-4D97-AF65-F5344CB8AC3E}">
        <p14:creationId xmlns:p14="http://schemas.microsoft.com/office/powerpoint/2010/main" val="1241267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6116626" cy="523220"/>
          </a:xfrm>
          <a:prstGeom prst="rect">
            <a:avLst/>
          </a:prstGeom>
          <a:noFill/>
        </p:spPr>
        <p:txBody>
          <a:bodyPr wrap="square" rtlCol="0">
            <a:spAutoFit/>
          </a:bodyPr>
          <a:lstStyle/>
          <a:p>
            <a:r>
              <a:rPr lang="en-US" altLang="zh-CN" sz="2800" dirty="0">
                <a:cs typeface="+mn-ea"/>
                <a:sym typeface="+mn-lt"/>
              </a:rPr>
              <a:t>5 </a:t>
            </a:r>
            <a:r>
              <a:rPr lang="zh-CN" altLang="en-US" sz="2800" dirty="0">
                <a:cs typeface="+mn-ea"/>
                <a:sym typeface="+mn-lt"/>
              </a:rPr>
              <a:t>交流讨论</a:t>
            </a:r>
          </a:p>
        </p:txBody>
      </p:sp>
      <p:sp>
        <p:nvSpPr>
          <p:cNvPr id="19" name="文本框 18">
            <a:extLst>
              <a:ext uri="{FF2B5EF4-FFF2-40B4-BE49-F238E27FC236}">
                <a16:creationId xmlns:a16="http://schemas.microsoft.com/office/drawing/2014/main" id="{2095427E-CED6-4C6A-810D-1175AB07CD5B}"/>
              </a:ext>
            </a:extLst>
          </p:cNvPr>
          <p:cNvSpPr txBox="1"/>
          <p:nvPr/>
        </p:nvSpPr>
        <p:spPr>
          <a:xfrm>
            <a:off x="774700" y="1693860"/>
            <a:ext cx="6553195" cy="289310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t>Git</a:t>
            </a:r>
            <a:r>
              <a:rPr lang="zh-CN" altLang="en-US" sz="1400" dirty="0"/>
              <a:t>地址：</a:t>
            </a:r>
            <a:r>
              <a:rPr lang="en-US" altLang="zh-CN" sz="1400" dirty="0">
                <a:hlinkClick r:id="rId3"/>
              </a:rPr>
              <a:t>https://github.com/CLUEbenchmark/FewCLUE</a:t>
            </a:r>
            <a:endParaRPr lang="en-US" altLang="zh-CN" sz="1400" dirty="0"/>
          </a:p>
          <a:p>
            <a:pPr>
              <a:lnSpc>
                <a:spcPct val="150000"/>
              </a:lnSpc>
            </a:pPr>
            <a:endParaRPr lang="en-US" altLang="zh-CN" sz="1400" dirty="0"/>
          </a:p>
          <a:p>
            <a:pPr marL="285750" indent="-285750">
              <a:lnSpc>
                <a:spcPct val="150000"/>
              </a:lnSpc>
              <a:buFont typeface="Wingdings" panose="05000000000000000000" pitchFamily="2" charset="2"/>
              <a:buChar char="l"/>
            </a:pPr>
            <a:r>
              <a:rPr lang="zh-CN" altLang="en-US" sz="1400" dirty="0"/>
              <a:t>项目提交地址：</a:t>
            </a:r>
            <a:r>
              <a:rPr lang="en-US" altLang="zh-CN" sz="1400" dirty="0">
                <a:hlinkClick r:id="rId4"/>
              </a:rPr>
              <a:t>https://www.cluebenchmarks.com/submit.html</a:t>
            </a:r>
            <a:endParaRPr lang="en-US" altLang="zh-CN" sz="1400" dirty="0"/>
          </a:p>
          <a:p>
            <a:pPr>
              <a:lnSpc>
                <a:spcPct val="150000"/>
              </a:lnSpc>
            </a:pPr>
            <a:endParaRPr lang="en-US" altLang="zh-CN" sz="1400" dirty="0"/>
          </a:p>
          <a:p>
            <a:pPr marL="285750" indent="-285750">
              <a:lnSpc>
                <a:spcPct val="150000"/>
              </a:lnSpc>
              <a:buFont typeface="Wingdings" panose="05000000000000000000" pitchFamily="2" charset="2"/>
              <a:buChar char="l"/>
            </a:pPr>
            <a:r>
              <a:rPr lang="en-US" altLang="zh-CN" sz="1400" dirty="0" err="1"/>
              <a:t>FewCLue</a:t>
            </a:r>
            <a:r>
              <a:rPr lang="zh-CN" altLang="en-US" sz="1400" dirty="0"/>
              <a:t>测评注册：</a:t>
            </a:r>
            <a:r>
              <a:rPr lang="en-US" altLang="zh-CN" sz="1400" dirty="0">
                <a:hlinkClick r:id="rId5"/>
              </a:rPr>
              <a:t>https://www.cluebenchmarks.com/NLPCC.html</a:t>
            </a:r>
            <a:endParaRPr lang="en-US" altLang="zh-CN" sz="1400" dirty="0"/>
          </a:p>
          <a:p>
            <a:pPr marL="285750" indent="-285750">
              <a:lnSpc>
                <a:spcPct val="150000"/>
              </a:lnSpc>
              <a:buFont typeface="Wingdings" panose="05000000000000000000" pitchFamily="2" charset="2"/>
              <a:buChar char="l"/>
            </a:pPr>
            <a:endParaRPr lang="en-US" altLang="zh-CN" sz="1400" dirty="0"/>
          </a:p>
          <a:p>
            <a:pPr marL="285750" indent="-285750">
              <a:lnSpc>
                <a:spcPct val="150000"/>
              </a:lnSpc>
              <a:buFont typeface="Wingdings" panose="05000000000000000000" pitchFamily="2" charset="2"/>
              <a:buChar char="l"/>
            </a:pPr>
            <a:r>
              <a:rPr lang="en-US" altLang="zh-CN" sz="1400" dirty="0"/>
              <a:t>ADAPET</a:t>
            </a:r>
            <a:r>
              <a:rPr lang="zh-CN" altLang="en-US" sz="1400" dirty="0"/>
              <a:t>地址：</a:t>
            </a:r>
            <a:r>
              <a:rPr lang="en-US" altLang="zh-CN" sz="1400" dirty="0">
                <a:hlinkClick r:id="rId6"/>
              </a:rPr>
              <a:t>https://github.com/rrmenon10/ADAPET</a:t>
            </a:r>
            <a:endParaRPr lang="en-US" altLang="zh-CN" sz="1400" dirty="0"/>
          </a:p>
          <a:p>
            <a:pPr>
              <a:lnSpc>
                <a:spcPct val="150000"/>
              </a:lnSpc>
            </a:pPr>
            <a:endParaRPr lang="en-US" altLang="zh-CN" sz="1400" dirty="0"/>
          </a:p>
          <a:p>
            <a:endParaRPr lang="en-US" altLang="zh-CN" sz="1400" dirty="0"/>
          </a:p>
        </p:txBody>
      </p:sp>
      <p:pic>
        <p:nvPicPr>
          <p:cNvPr id="3" name="图片 2">
            <a:extLst>
              <a:ext uri="{FF2B5EF4-FFF2-40B4-BE49-F238E27FC236}">
                <a16:creationId xmlns:a16="http://schemas.microsoft.com/office/drawing/2014/main" id="{4CF2DE4C-20A0-4636-AB60-3F24BE8D8FE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8810" y="1442258"/>
            <a:ext cx="3111234" cy="4092333"/>
          </a:xfrm>
          <a:prstGeom prst="rect">
            <a:avLst/>
          </a:prstGeom>
        </p:spPr>
      </p:pic>
    </p:spTree>
    <p:custDataLst>
      <p:tags r:id="rId1"/>
    </p:custDataLst>
    <p:extLst>
      <p:ext uri="{BB962C8B-B14F-4D97-AF65-F5344CB8AC3E}">
        <p14:creationId xmlns:p14="http://schemas.microsoft.com/office/powerpoint/2010/main" val="3693588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114CFD-6805-4BD5-AF91-92D9E2E5E9D9}"/>
              </a:ext>
            </a:extLst>
          </p:cNvPr>
          <p:cNvSpPr txBox="1"/>
          <p:nvPr/>
        </p:nvSpPr>
        <p:spPr>
          <a:xfrm rot="5400000">
            <a:off x="-800101" y="2705724"/>
            <a:ext cx="9454243" cy="1446550"/>
          </a:xfrm>
          <a:prstGeom prst="rect">
            <a:avLst/>
          </a:prstGeom>
          <a:noFill/>
        </p:spPr>
        <p:txBody>
          <a:bodyPr wrap="square" rtlCol="0">
            <a:spAutoFit/>
          </a:bodyPr>
          <a:lstStyle/>
          <a:p>
            <a:pPr algn="ctr"/>
            <a:r>
              <a:rPr lang="en-US" altLang="zh-CN" sz="8800" spc="500" dirty="0">
                <a:solidFill>
                  <a:schemeClr val="bg1">
                    <a:lumMod val="85000"/>
                  </a:schemeClr>
                </a:solidFill>
                <a:cs typeface="+mn-ea"/>
                <a:sym typeface="+mn-lt"/>
              </a:rPr>
              <a:t>CONTENTES</a:t>
            </a:r>
            <a:endParaRPr lang="zh-CN" altLang="en-US" sz="8800" spc="500" dirty="0">
              <a:solidFill>
                <a:schemeClr val="bg1">
                  <a:lumMod val="85000"/>
                </a:schemeClr>
              </a:solidFill>
              <a:cs typeface="+mn-ea"/>
              <a:sym typeface="+mn-lt"/>
            </a:endParaRPr>
          </a:p>
        </p:txBody>
      </p:sp>
      <p:sp>
        <p:nvSpPr>
          <p:cNvPr id="2" name="矩形 1">
            <a:extLst>
              <a:ext uri="{FF2B5EF4-FFF2-40B4-BE49-F238E27FC236}">
                <a16:creationId xmlns:a16="http://schemas.microsoft.com/office/drawing/2014/main" id="{640B1407-7F82-4105-8296-BC6BDF656B5F}"/>
              </a:ext>
            </a:extLst>
          </p:cNvPr>
          <p:cNvSpPr/>
          <p:nvPr/>
        </p:nvSpPr>
        <p:spPr>
          <a:xfrm>
            <a:off x="0" y="0"/>
            <a:ext cx="3622876" cy="6858000"/>
          </a:xfrm>
          <a:prstGeom prst="rect">
            <a:avLst/>
          </a:prstGeom>
          <a:solidFill>
            <a:schemeClr val="bg1"/>
          </a:solidFill>
          <a:ln>
            <a:noFill/>
          </a:ln>
          <a:effectLst>
            <a:outerShdw blurRad="457200" dist="381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a:extLst>
              <a:ext uri="{FF2B5EF4-FFF2-40B4-BE49-F238E27FC236}">
                <a16:creationId xmlns:a16="http://schemas.microsoft.com/office/drawing/2014/main" id="{7A3EA0CB-309F-4C7D-ADCC-73C3AFF5190D}"/>
              </a:ext>
            </a:extLst>
          </p:cNvPr>
          <p:cNvSpPr txBox="1"/>
          <p:nvPr/>
        </p:nvSpPr>
        <p:spPr>
          <a:xfrm>
            <a:off x="1443138" y="1143000"/>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目</a:t>
            </a:r>
          </a:p>
        </p:txBody>
      </p:sp>
      <p:sp>
        <p:nvSpPr>
          <p:cNvPr id="4" name="文本框 3">
            <a:extLst>
              <a:ext uri="{FF2B5EF4-FFF2-40B4-BE49-F238E27FC236}">
                <a16:creationId xmlns:a16="http://schemas.microsoft.com/office/drawing/2014/main" id="{7AF398EB-A11E-46E2-B64F-C8A48B5FE517}"/>
              </a:ext>
            </a:extLst>
          </p:cNvPr>
          <p:cNvSpPr txBox="1"/>
          <p:nvPr/>
        </p:nvSpPr>
        <p:spPr>
          <a:xfrm>
            <a:off x="1443138" y="3711307"/>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录</a:t>
            </a:r>
          </a:p>
        </p:txBody>
      </p:sp>
      <p:grpSp>
        <p:nvGrpSpPr>
          <p:cNvPr id="19" name="组合 18">
            <a:extLst>
              <a:ext uri="{FF2B5EF4-FFF2-40B4-BE49-F238E27FC236}">
                <a16:creationId xmlns:a16="http://schemas.microsoft.com/office/drawing/2014/main" id="{C63F5BFE-BBE2-4794-981B-5B040DEAE5E2}"/>
              </a:ext>
            </a:extLst>
          </p:cNvPr>
          <p:cNvGrpSpPr/>
          <p:nvPr/>
        </p:nvGrpSpPr>
        <p:grpSpPr>
          <a:xfrm>
            <a:off x="5555844" y="1819579"/>
            <a:ext cx="4849259" cy="781050"/>
            <a:chOff x="5631542" y="718513"/>
            <a:chExt cx="4849259" cy="781050"/>
          </a:xfrm>
        </p:grpSpPr>
        <p:grpSp>
          <p:nvGrpSpPr>
            <p:cNvPr id="11" name="组合 10">
              <a:extLst>
                <a:ext uri="{FF2B5EF4-FFF2-40B4-BE49-F238E27FC236}">
                  <a16:creationId xmlns:a16="http://schemas.microsoft.com/office/drawing/2014/main" id="{7F8D52C9-7F85-4D30-B507-601C4D12B818}"/>
                </a:ext>
              </a:extLst>
            </p:cNvPr>
            <p:cNvGrpSpPr/>
            <p:nvPr/>
          </p:nvGrpSpPr>
          <p:grpSpPr>
            <a:xfrm>
              <a:off x="5631542" y="718513"/>
              <a:ext cx="928915" cy="781050"/>
              <a:chOff x="5631542" y="718513"/>
              <a:chExt cx="928915" cy="781050"/>
            </a:xfrm>
          </p:grpSpPr>
          <p:sp>
            <p:nvSpPr>
              <p:cNvPr id="6" name="椭圆 5">
                <a:extLst>
                  <a:ext uri="{FF2B5EF4-FFF2-40B4-BE49-F238E27FC236}">
                    <a16:creationId xmlns:a16="http://schemas.microsoft.com/office/drawing/2014/main" id="{DF03291C-2718-48B2-9941-35B3933AFFB5}"/>
                  </a:ext>
                </a:extLst>
              </p:cNvPr>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F8D06C3-217A-4BBB-B741-31E33CE3F56D}"/>
                  </a:ext>
                </a:extLst>
              </p:cNvPr>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sp>
          <p:nvSpPr>
            <p:cNvPr id="18" name="文本框 17">
              <a:extLst>
                <a:ext uri="{FF2B5EF4-FFF2-40B4-BE49-F238E27FC236}">
                  <a16:creationId xmlns:a16="http://schemas.microsoft.com/office/drawing/2014/main" id="{CEE315A5-BE1C-4099-B69E-F5AA0D37DCF1}"/>
                </a:ext>
              </a:extLst>
            </p:cNvPr>
            <p:cNvSpPr txBox="1"/>
            <p:nvPr/>
          </p:nvSpPr>
          <p:spPr>
            <a:xfrm>
              <a:off x="6634389" y="878533"/>
              <a:ext cx="3846412" cy="461665"/>
            </a:xfrm>
            <a:prstGeom prst="rect">
              <a:avLst/>
            </a:prstGeom>
            <a:noFill/>
          </p:spPr>
          <p:txBody>
            <a:bodyPr wrap="square" rtlCol="0">
              <a:spAutoFit/>
            </a:bodyPr>
            <a:lstStyle/>
            <a:p>
              <a:r>
                <a:rPr lang="en-US" altLang="zh-CN" sz="2400" spc="300" dirty="0">
                  <a:cs typeface="+mn-ea"/>
                  <a:sym typeface="+mn-lt"/>
                </a:rPr>
                <a:t>PET</a:t>
              </a:r>
              <a:r>
                <a:rPr lang="zh-CN" altLang="en-US" sz="2400" spc="300" dirty="0">
                  <a:cs typeface="+mn-ea"/>
                  <a:sym typeface="+mn-lt"/>
                </a:rPr>
                <a:t>算法回顾</a:t>
              </a:r>
            </a:p>
          </p:txBody>
        </p:sp>
      </p:grpSp>
      <p:grpSp>
        <p:nvGrpSpPr>
          <p:cNvPr id="20" name="组合 19">
            <a:extLst>
              <a:ext uri="{FF2B5EF4-FFF2-40B4-BE49-F238E27FC236}">
                <a16:creationId xmlns:a16="http://schemas.microsoft.com/office/drawing/2014/main" id="{1107E27A-327B-4CF2-9994-379882ED2F95}"/>
              </a:ext>
            </a:extLst>
          </p:cNvPr>
          <p:cNvGrpSpPr/>
          <p:nvPr/>
        </p:nvGrpSpPr>
        <p:grpSpPr>
          <a:xfrm>
            <a:off x="5555844" y="2999199"/>
            <a:ext cx="4849259" cy="781050"/>
            <a:chOff x="5631542" y="2265155"/>
            <a:chExt cx="4849259" cy="781050"/>
          </a:xfrm>
        </p:grpSpPr>
        <p:grpSp>
          <p:nvGrpSpPr>
            <p:cNvPr id="15" name="组合 14">
              <a:extLst>
                <a:ext uri="{FF2B5EF4-FFF2-40B4-BE49-F238E27FC236}">
                  <a16:creationId xmlns:a16="http://schemas.microsoft.com/office/drawing/2014/main" id="{512E557A-76FB-43A4-9A5A-7B570173C5A0}"/>
                </a:ext>
              </a:extLst>
            </p:cNvPr>
            <p:cNvGrpSpPr/>
            <p:nvPr/>
          </p:nvGrpSpPr>
          <p:grpSpPr>
            <a:xfrm>
              <a:off x="5631542" y="2265155"/>
              <a:ext cx="928915" cy="781050"/>
              <a:chOff x="5631542" y="2265155"/>
              <a:chExt cx="928915" cy="781050"/>
            </a:xfrm>
          </p:grpSpPr>
          <p:sp>
            <p:nvSpPr>
              <p:cNvPr id="7" name="椭圆 6">
                <a:extLst>
                  <a:ext uri="{FF2B5EF4-FFF2-40B4-BE49-F238E27FC236}">
                    <a16:creationId xmlns:a16="http://schemas.microsoft.com/office/drawing/2014/main" id="{38793AA1-5499-4AE1-8522-BC5C41E302EB}"/>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id="{5D236D32-F17E-4BD6-9833-EEA436543117}"/>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sp>
          <p:nvSpPr>
            <p:cNvPr id="22" name="文本框 21">
              <a:extLst>
                <a:ext uri="{FF2B5EF4-FFF2-40B4-BE49-F238E27FC236}">
                  <a16:creationId xmlns:a16="http://schemas.microsoft.com/office/drawing/2014/main" id="{FCA6002E-C2CB-4553-8CF1-D385409B61D1}"/>
                </a:ext>
              </a:extLst>
            </p:cNvPr>
            <p:cNvSpPr txBox="1"/>
            <p:nvPr/>
          </p:nvSpPr>
          <p:spPr>
            <a:xfrm>
              <a:off x="6634389" y="2424847"/>
              <a:ext cx="3846412" cy="461665"/>
            </a:xfrm>
            <a:prstGeom prst="rect">
              <a:avLst/>
            </a:prstGeom>
            <a:noFill/>
          </p:spPr>
          <p:txBody>
            <a:bodyPr wrap="square" rtlCol="0">
              <a:spAutoFit/>
            </a:bodyPr>
            <a:lstStyle/>
            <a:p>
              <a:r>
                <a:rPr lang="en-US" altLang="zh-CN" sz="2400" spc="300" dirty="0">
                  <a:cs typeface="+mn-ea"/>
                  <a:sym typeface="+mn-lt"/>
                </a:rPr>
                <a:t>ADAPET</a:t>
              </a:r>
              <a:r>
                <a:rPr lang="zh-CN" altLang="en-US" sz="2400" spc="300" dirty="0">
                  <a:cs typeface="+mn-ea"/>
                  <a:sym typeface="+mn-lt"/>
                </a:rPr>
                <a:t>算法介绍</a:t>
              </a:r>
            </a:p>
          </p:txBody>
        </p:sp>
      </p:grpSp>
      <p:grpSp>
        <p:nvGrpSpPr>
          <p:cNvPr id="21" name="组合 20">
            <a:extLst>
              <a:ext uri="{FF2B5EF4-FFF2-40B4-BE49-F238E27FC236}">
                <a16:creationId xmlns:a16="http://schemas.microsoft.com/office/drawing/2014/main" id="{592169B1-4A92-4614-8C8B-B32DDE61346C}"/>
              </a:ext>
            </a:extLst>
          </p:cNvPr>
          <p:cNvGrpSpPr/>
          <p:nvPr/>
        </p:nvGrpSpPr>
        <p:grpSpPr>
          <a:xfrm>
            <a:off x="5555844" y="4178819"/>
            <a:ext cx="6122654" cy="781050"/>
            <a:chOff x="5631542" y="3811797"/>
            <a:chExt cx="6122654" cy="781050"/>
          </a:xfrm>
        </p:grpSpPr>
        <p:grpSp>
          <p:nvGrpSpPr>
            <p:cNvPr id="16" name="组合 15">
              <a:extLst>
                <a:ext uri="{FF2B5EF4-FFF2-40B4-BE49-F238E27FC236}">
                  <a16:creationId xmlns:a16="http://schemas.microsoft.com/office/drawing/2014/main" id="{574ED5B9-BF07-450C-AFCA-624025883E14}"/>
                </a:ext>
              </a:extLst>
            </p:cNvPr>
            <p:cNvGrpSpPr/>
            <p:nvPr/>
          </p:nvGrpSpPr>
          <p:grpSpPr>
            <a:xfrm>
              <a:off x="5631542" y="3811797"/>
              <a:ext cx="928915" cy="781050"/>
              <a:chOff x="5631542" y="3811797"/>
              <a:chExt cx="928915" cy="781050"/>
            </a:xfrm>
          </p:grpSpPr>
          <p:sp>
            <p:nvSpPr>
              <p:cNvPr id="8" name="椭圆 7">
                <a:extLst>
                  <a:ext uri="{FF2B5EF4-FFF2-40B4-BE49-F238E27FC236}">
                    <a16:creationId xmlns:a16="http://schemas.microsoft.com/office/drawing/2014/main" id="{1E4D3DDE-A8DD-4CBA-9A43-7492A7821A2A}"/>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754A431A-9856-4E6F-A547-9A74580F65F0}"/>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04</a:t>
                </a:r>
                <a:endParaRPr lang="zh-CN" altLang="en-US" sz="2800" dirty="0">
                  <a:cs typeface="+mn-ea"/>
                  <a:sym typeface="+mn-lt"/>
                </a:endParaRPr>
              </a:p>
            </p:txBody>
          </p:sp>
        </p:grpSp>
        <p:sp>
          <p:nvSpPr>
            <p:cNvPr id="25" name="文本框 24">
              <a:extLst>
                <a:ext uri="{FF2B5EF4-FFF2-40B4-BE49-F238E27FC236}">
                  <a16:creationId xmlns:a16="http://schemas.microsoft.com/office/drawing/2014/main" id="{9F3502C6-7FDF-44BD-8505-81C1D207716F}"/>
                </a:ext>
              </a:extLst>
            </p:cNvPr>
            <p:cNvSpPr txBox="1"/>
            <p:nvPr/>
          </p:nvSpPr>
          <p:spPr>
            <a:xfrm>
              <a:off x="6634389" y="3971161"/>
              <a:ext cx="5119807" cy="461665"/>
            </a:xfrm>
            <a:prstGeom prst="rect">
              <a:avLst/>
            </a:prstGeom>
            <a:noFill/>
          </p:spPr>
          <p:txBody>
            <a:bodyPr wrap="square" rtlCol="0">
              <a:spAutoFit/>
            </a:bodyPr>
            <a:lstStyle/>
            <a:p>
              <a:r>
                <a:rPr lang="en-US" altLang="zh-CN" sz="2400" spc="300" dirty="0">
                  <a:cs typeface="+mn-ea"/>
                  <a:sym typeface="+mn-lt"/>
                </a:rPr>
                <a:t>ADAPET</a:t>
              </a:r>
              <a:r>
                <a:rPr lang="zh-CN" altLang="en-US" sz="2400" spc="300" dirty="0">
                  <a:cs typeface="+mn-ea"/>
                  <a:sym typeface="+mn-lt"/>
                </a:rPr>
                <a:t>在</a:t>
              </a:r>
              <a:r>
                <a:rPr lang="en-US" altLang="zh-CN" sz="2400" spc="300" dirty="0" err="1">
                  <a:cs typeface="+mn-ea"/>
                  <a:sym typeface="+mn-lt"/>
                </a:rPr>
                <a:t>FewCLUE</a:t>
              </a:r>
              <a:r>
                <a:rPr lang="zh-CN" altLang="en-US" sz="2400" spc="300" dirty="0">
                  <a:cs typeface="+mn-ea"/>
                  <a:sym typeface="+mn-lt"/>
                </a:rPr>
                <a:t>上的实验</a:t>
              </a:r>
            </a:p>
          </p:txBody>
        </p:sp>
      </p:grpSp>
      <p:grpSp>
        <p:nvGrpSpPr>
          <p:cNvPr id="23" name="组合 22">
            <a:extLst>
              <a:ext uri="{FF2B5EF4-FFF2-40B4-BE49-F238E27FC236}">
                <a16:creationId xmlns:a16="http://schemas.microsoft.com/office/drawing/2014/main" id="{EA6DAFDC-5F43-45EA-BFD2-09B4F4383805}"/>
              </a:ext>
            </a:extLst>
          </p:cNvPr>
          <p:cNvGrpSpPr/>
          <p:nvPr/>
        </p:nvGrpSpPr>
        <p:grpSpPr>
          <a:xfrm>
            <a:off x="5555844" y="5358438"/>
            <a:ext cx="4849260" cy="781050"/>
            <a:chOff x="5631541" y="5358438"/>
            <a:chExt cx="4849260" cy="781050"/>
          </a:xfrm>
        </p:grpSpPr>
        <p:grpSp>
          <p:nvGrpSpPr>
            <p:cNvPr id="17" name="组合 16">
              <a:extLst>
                <a:ext uri="{FF2B5EF4-FFF2-40B4-BE49-F238E27FC236}">
                  <a16:creationId xmlns:a16="http://schemas.microsoft.com/office/drawing/2014/main" id="{D3BC77A6-15DA-4C69-989D-43D692B04E81}"/>
                </a:ext>
              </a:extLst>
            </p:cNvPr>
            <p:cNvGrpSpPr/>
            <p:nvPr/>
          </p:nvGrpSpPr>
          <p:grpSpPr>
            <a:xfrm>
              <a:off x="5631541" y="5358438"/>
              <a:ext cx="928915" cy="781050"/>
              <a:chOff x="5631541" y="5358438"/>
              <a:chExt cx="928915" cy="781050"/>
            </a:xfrm>
          </p:grpSpPr>
          <p:sp>
            <p:nvSpPr>
              <p:cNvPr id="9" name="椭圆 8">
                <a:extLst>
                  <a:ext uri="{FF2B5EF4-FFF2-40B4-BE49-F238E27FC236}">
                    <a16:creationId xmlns:a16="http://schemas.microsoft.com/office/drawing/2014/main" id="{9C3CD58F-488E-4D1E-9A0D-DF19AF866436}"/>
                  </a:ext>
                </a:extLst>
              </p:cNvPr>
              <p:cNvSpPr/>
              <p:nvPr/>
            </p:nvSpPr>
            <p:spPr>
              <a:xfrm>
                <a:off x="5705473" y="5358438"/>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DA447D99-B916-4516-BD5F-B28767E386BB}"/>
                  </a:ext>
                </a:extLst>
              </p:cNvPr>
              <p:cNvSpPr txBox="1"/>
              <p:nvPr/>
            </p:nvSpPr>
            <p:spPr>
              <a:xfrm>
                <a:off x="5631541" y="5487353"/>
                <a:ext cx="928915" cy="523220"/>
              </a:xfrm>
              <a:prstGeom prst="rect">
                <a:avLst/>
              </a:prstGeom>
              <a:noFill/>
            </p:spPr>
            <p:txBody>
              <a:bodyPr wrap="square" rtlCol="0">
                <a:spAutoFit/>
              </a:bodyPr>
              <a:lstStyle/>
              <a:p>
                <a:pPr algn="ctr"/>
                <a:r>
                  <a:rPr lang="en-US" altLang="zh-CN" sz="2800" dirty="0">
                    <a:cs typeface="+mn-ea"/>
                    <a:sym typeface="+mn-lt"/>
                  </a:rPr>
                  <a:t>05</a:t>
                </a:r>
                <a:endParaRPr lang="zh-CN" altLang="en-US" sz="2800" dirty="0">
                  <a:cs typeface="+mn-ea"/>
                  <a:sym typeface="+mn-lt"/>
                </a:endParaRPr>
              </a:p>
            </p:txBody>
          </p:sp>
        </p:grpSp>
        <p:sp>
          <p:nvSpPr>
            <p:cNvPr id="28" name="文本框 27">
              <a:extLst>
                <a:ext uri="{FF2B5EF4-FFF2-40B4-BE49-F238E27FC236}">
                  <a16:creationId xmlns:a16="http://schemas.microsoft.com/office/drawing/2014/main" id="{41CF8660-98CE-45B1-A950-43DFFBAE8E9B}"/>
                </a:ext>
              </a:extLst>
            </p:cNvPr>
            <p:cNvSpPr txBox="1"/>
            <p:nvPr/>
          </p:nvSpPr>
          <p:spPr>
            <a:xfrm>
              <a:off x="6634389" y="5518130"/>
              <a:ext cx="3846412" cy="461665"/>
            </a:xfrm>
            <a:prstGeom prst="rect">
              <a:avLst/>
            </a:prstGeom>
            <a:noFill/>
          </p:spPr>
          <p:txBody>
            <a:bodyPr wrap="square" rtlCol="0">
              <a:spAutoFit/>
            </a:bodyPr>
            <a:lstStyle/>
            <a:p>
              <a:r>
                <a:rPr lang="zh-CN" altLang="en-US" sz="2400" spc="300" dirty="0">
                  <a:cs typeface="+mn-ea"/>
                  <a:sym typeface="+mn-lt"/>
                </a:rPr>
                <a:t>交流讨论</a:t>
              </a:r>
            </a:p>
          </p:txBody>
        </p:sp>
      </p:grpSp>
      <p:grpSp>
        <p:nvGrpSpPr>
          <p:cNvPr id="26" name="组合 25">
            <a:extLst>
              <a:ext uri="{FF2B5EF4-FFF2-40B4-BE49-F238E27FC236}">
                <a16:creationId xmlns:a16="http://schemas.microsoft.com/office/drawing/2014/main" id="{8EF27035-73F5-42B4-8D9B-8FB959C9CF9D}"/>
              </a:ext>
            </a:extLst>
          </p:cNvPr>
          <p:cNvGrpSpPr/>
          <p:nvPr/>
        </p:nvGrpSpPr>
        <p:grpSpPr>
          <a:xfrm>
            <a:off x="5555844" y="639959"/>
            <a:ext cx="6214978" cy="781050"/>
            <a:chOff x="5631542" y="718513"/>
            <a:chExt cx="6026017" cy="781050"/>
          </a:xfrm>
        </p:grpSpPr>
        <p:grpSp>
          <p:nvGrpSpPr>
            <p:cNvPr id="27" name="组合 26">
              <a:extLst>
                <a:ext uri="{FF2B5EF4-FFF2-40B4-BE49-F238E27FC236}">
                  <a16:creationId xmlns:a16="http://schemas.microsoft.com/office/drawing/2014/main" id="{AD0BD4CA-30F3-4899-9F6A-187B5707800F}"/>
                </a:ext>
              </a:extLst>
            </p:cNvPr>
            <p:cNvGrpSpPr/>
            <p:nvPr/>
          </p:nvGrpSpPr>
          <p:grpSpPr>
            <a:xfrm>
              <a:off x="5631542" y="718513"/>
              <a:ext cx="928915" cy="781050"/>
              <a:chOff x="5631542" y="718513"/>
              <a:chExt cx="928915" cy="781050"/>
            </a:xfrm>
          </p:grpSpPr>
          <p:sp>
            <p:nvSpPr>
              <p:cNvPr id="30" name="椭圆 29">
                <a:extLst>
                  <a:ext uri="{FF2B5EF4-FFF2-40B4-BE49-F238E27FC236}">
                    <a16:creationId xmlns:a16="http://schemas.microsoft.com/office/drawing/2014/main" id="{89C793B7-4455-494D-A6B7-8E52F0AC58E1}"/>
                  </a:ext>
                </a:extLst>
              </p:cNvPr>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6B811276-DDA2-4FF6-90BD-1E2AF59BA1CF}"/>
                  </a:ext>
                </a:extLst>
              </p:cNvPr>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sp>
          <p:nvSpPr>
            <p:cNvPr id="29" name="文本框 28">
              <a:extLst>
                <a:ext uri="{FF2B5EF4-FFF2-40B4-BE49-F238E27FC236}">
                  <a16:creationId xmlns:a16="http://schemas.microsoft.com/office/drawing/2014/main" id="{4D549613-0FF3-445E-A706-E88A8F68783F}"/>
                </a:ext>
              </a:extLst>
            </p:cNvPr>
            <p:cNvSpPr txBox="1"/>
            <p:nvPr/>
          </p:nvSpPr>
          <p:spPr>
            <a:xfrm>
              <a:off x="6634389" y="878533"/>
              <a:ext cx="5023170" cy="461665"/>
            </a:xfrm>
            <a:prstGeom prst="rect">
              <a:avLst/>
            </a:prstGeom>
            <a:noFill/>
          </p:spPr>
          <p:txBody>
            <a:bodyPr wrap="square" rtlCol="0">
              <a:spAutoFit/>
            </a:bodyPr>
            <a:lstStyle/>
            <a:p>
              <a:r>
                <a:rPr lang="zh-CN" altLang="en-US" sz="2400" spc="300" dirty="0">
                  <a:cs typeface="+mn-ea"/>
                  <a:sym typeface="+mn-lt"/>
                </a:rPr>
                <a:t>小样本学习及</a:t>
              </a:r>
              <a:r>
                <a:rPr lang="en-US" altLang="zh-CN" sz="2400" spc="300" dirty="0" err="1">
                  <a:cs typeface="+mn-ea"/>
                  <a:sym typeface="+mn-lt"/>
                </a:rPr>
                <a:t>FewCLUE</a:t>
              </a:r>
              <a:r>
                <a:rPr lang="zh-CN" altLang="en-US" sz="2400" spc="300" dirty="0">
                  <a:cs typeface="+mn-ea"/>
                  <a:sym typeface="+mn-lt"/>
                </a:rPr>
                <a:t>介绍</a:t>
              </a:r>
            </a:p>
          </p:txBody>
        </p:sp>
      </p:grpSp>
    </p:spTree>
    <p:custDataLst>
      <p:tags r:id="rId1"/>
    </p:custDataLst>
    <p:extLst>
      <p:ext uri="{BB962C8B-B14F-4D97-AF65-F5344CB8AC3E}">
        <p14:creationId xmlns:p14="http://schemas.microsoft.com/office/powerpoint/2010/main" val="103744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3378200" cy="523220"/>
          </a:xfrm>
          <a:prstGeom prst="rect">
            <a:avLst/>
          </a:prstGeom>
          <a:noFill/>
        </p:spPr>
        <p:txBody>
          <a:bodyPr wrap="square" rtlCol="0">
            <a:spAutoFit/>
          </a:bodyPr>
          <a:lstStyle/>
          <a:p>
            <a:r>
              <a:rPr lang="en-US" altLang="zh-CN" sz="2800" dirty="0">
                <a:cs typeface="+mn-ea"/>
                <a:sym typeface="+mn-lt"/>
              </a:rPr>
              <a:t>1 </a:t>
            </a:r>
            <a:r>
              <a:rPr lang="zh-CN" altLang="en-US" sz="2800" dirty="0">
                <a:cs typeface="+mn-ea"/>
                <a:sym typeface="+mn-lt"/>
              </a:rPr>
              <a:t>小样本学习</a:t>
            </a:r>
          </a:p>
        </p:txBody>
      </p:sp>
      <p:sp>
        <p:nvSpPr>
          <p:cNvPr id="9" name="文本框 8">
            <a:extLst>
              <a:ext uri="{FF2B5EF4-FFF2-40B4-BE49-F238E27FC236}">
                <a16:creationId xmlns:a16="http://schemas.microsoft.com/office/drawing/2014/main" id="{636B54B3-1F5D-4B78-A4E0-029A16E915AF}"/>
              </a:ext>
            </a:extLst>
          </p:cNvPr>
          <p:cNvSpPr txBox="1"/>
          <p:nvPr/>
        </p:nvSpPr>
        <p:spPr>
          <a:xfrm>
            <a:off x="608445" y="1182429"/>
            <a:ext cx="10996122" cy="199323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a:t>预训练语言模型</a:t>
            </a:r>
            <a:endParaRPr lang="en-US" altLang="zh-CN" sz="1400" dirty="0"/>
          </a:p>
          <a:p>
            <a:pPr>
              <a:lnSpc>
                <a:spcPct val="150000"/>
              </a:lnSpc>
            </a:pPr>
            <a:r>
              <a:rPr lang="zh-CN" altLang="en-US" sz="1400" dirty="0"/>
              <a:t>包括用于语言理解</a:t>
            </a:r>
            <a:r>
              <a:rPr lang="en-US" altLang="zh-CN" sz="1400" dirty="0"/>
              <a:t>(BERT</a:t>
            </a:r>
            <a:r>
              <a:rPr lang="zh-CN" altLang="en-US" sz="1400" dirty="0"/>
              <a:t>类</a:t>
            </a:r>
            <a:r>
              <a:rPr lang="en-US" altLang="zh-CN" sz="1400" dirty="0"/>
              <a:t>)</a:t>
            </a:r>
            <a:r>
              <a:rPr lang="zh-CN" altLang="en-US" sz="1400" dirty="0"/>
              <a:t>或文本生成模型（</a:t>
            </a:r>
            <a:r>
              <a:rPr lang="en-US" altLang="zh-CN" sz="1400" dirty="0"/>
              <a:t>GPT</a:t>
            </a:r>
            <a:r>
              <a:rPr lang="zh-CN" altLang="en-US" sz="1400" dirty="0"/>
              <a:t>类），通过海量文本语料上做语言模型的预训练的方式，极大提升了</a:t>
            </a:r>
            <a:r>
              <a:rPr lang="en-US" altLang="zh-CN" sz="1400" dirty="0"/>
              <a:t>NLP</a:t>
            </a:r>
            <a:r>
              <a:rPr lang="zh-CN" altLang="en-US" sz="1400" dirty="0"/>
              <a:t>领域上多种任务上的表现并扩展了</a:t>
            </a:r>
            <a:r>
              <a:rPr lang="en-US" altLang="zh-CN" sz="1400" dirty="0"/>
              <a:t>NLP</a:t>
            </a:r>
            <a:r>
              <a:rPr lang="zh-CN" altLang="en-US" sz="1400" dirty="0"/>
              <a:t>的应用。使用预训练语言模型结合成数千或上万的标注样本，在下游任务上做微调，通常可以取得在特定任务上较好的效果；但相对于机器需要的大量样本，人类可以通过极少数量的样本上的学习来学会特定的物体的识别或概念理解。</a:t>
            </a:r>
            <a:endParaRPr lang="en-US" altLang="zh-CN" sz="1400" dirty="0"/>
          </a:p>
          <a:p>
            <a:pPr>
              <a:lnSpc>
                <a:spcPct val="150000"/>
              </a:lnSpc>
            </a:pPr>
            <a:endParaRPr lang="en-US" altLang="zh-CN" sz="1400" dirty="0"/>
          </a:p>
          <a:p>
            <a:pPr marL="285750" indent="-285750">
              <a:lnSpc>
                <a:spcPct val="150000"/>
              </a:lnSpc>
              <a:buFont typeface="Wingdings" panose="05000000000000000000" pitchFamily="2" charset="2"/>
              <a:buChar char="l"/>
            </a:pPr>
            <a:r>
              <a:rPr lang="zh-CN" altLang="en-US" sz="1400" dirty="0"/>
              <a:t>预训练</a:t>
            </a:r>
            <a:r>
              <a:rPr lang="en-US" altLang="zh-CN" sz="1400" dirty="0"/>
              <a:t>-</a:t>
            </a:r>
            <a:r>
              <a:rPr lang="zh-CN" altLang="en-US" sz="1400" dirty="0"/>
              <a:t>微调范式及其问题</a:t>
            </a:r>
            <a:endParaRPr lang="en-US" altLang="zh-CN" sz="1400" dirty="0"/>
          </a:p>
        </p:txBody>
      </p:sp>
      <p:sp>
        <p:nvSpPr>
          <p:cNvPr id="5" name="文本框 4">
            <a:extLst>
              <a:ext uri="{FF2B5EF4-FFF2-40B4-BE49-F238E27FC236}">
                <a16:creationId xmlns:a16="http://schemas.microsoft.com/office/drawing/2014/main" id="{655F2A31-0027-482E-9C1C-B435F02B4415}"/>
              </a:ext>
            </a:extLst>
          </p:cNvPr>
          <p:cNvSpPr txBox="1"/>
          <p:nvPr/>
        </p:nvSpPr>
        <p:spPr>
          <a:xfrm>
            <a:off x="549102" y="5407255"/>
            <a:ext cx="10996122"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a:t>小样本学习（</a:t>
            </a:r>
            <a:r>
              <a:rPr lang="en-US" altLang="zh-CN" sz="1400" dirty="0"/>
              <a:t>Few-shot Learning</a:t>
            </a:r>
            <a:r>
              <a:rPr lang="zh-CN" altLang="en-US" sz="1400" dirty="0"/>
              <a:t>）</a:t>
            </a:r>
            <a:endParaRPr lang="en-US" altLang="zh-CN" sz="1400" dirty="0"/>
          </a:p>
          <a:p>
            <a:pPr>
              <a:lnSpc>
                <a:spcPct val="150000"/>
              </a:lnSpc>
            </a:pPr>
            <a:r>
              <a:rPr lang="zh-CN" altLang="en-US" sz="1400" dirty="0"/>
              <a:t>研究人员希望机器学习模型在学习了一定类别的大量数据后，对于新的类别，只需要少量的样本就能快速学习，这就是 </a:t>
            </a:r>
            <a:r>
              <a:rPr lang="en-US" altLang="zh-CN" sz="1400" dirty="0"/>
              <a:t>Few- shot Learning </a:t>
            </a:r>
            <a:r>
              <a:rPr lang="zh-CN" altLang="en-US" sz="1400" dirty="0"/>
              <a:t>要解决的问题。</a:t>
            </a:r>
            <a:endParaRPr lang="en-US" altLang="zh-CN" sz="1400" dirty="0"/>
          </a:p>
          <a:p>
            <a:endParaRPr lang="zh-CN" altLang="en-US" dirty="0"/>
          </a:p>
        </p:txBody>
      </p:sp>
      <p:pic>
        <p:nvPicPr>
          <p:cNvPr id="6" name="图片 5">
            <a:extLst>
              <a:ext uri="{FF2B5EF4-FFF2-40B4-BE49-F238E27FC236}">
                <a16:creationId xmlns:a16="http://schemas.microsoft.com/office/drawing/2014/main" id="{A5B2E0AC-C415-4124-89EA-DF316AF705EF}"/>
              </a:ext>
            </a:extLst>
          </p:cNvPr>
          <p:cNvPicPr>
            <a:picLocks noChangeAspect="1"/>
          </p:cNvPicPr>
          <p:nvPr/>
        </p:nvPicPr>
        <p:blipFill>
          <a:blip r:embed="rId3"/>
          <a:stretch>
            <a:fillRect/>
          </a:stretch>
        </p:blipFill>
        <p:spPr>
          <a:xfrm>
            <a:off x="549102" y="3175667"/>
            <a:ext cx="6705600" cy="1657350"/>
          </a:xfrm>
          <a:prstGeom prst="rect">
            <a:avLst/>
          </a:prstGeom>
        </p:spPr>
      </p:pic>
      <p:sp>
        <p:nvSpPr>
          <p:cNvPr id="10" name="文本框 9">
            <a:extLst>
              <a:ext uri="{FF2B5EF4-FFF2-40B4-BE49-F238E27FC236}">
                <a16:creationId xmlns:a16="http://schemas.microsoft.com/office/drawing/2014/main" id="{B5921315-D4C5-49F7-8C07-9B367067BBEE}"/>
              </a:ext>
            </a:extLst>
          </p:cNvPr>
          <p:cNvSpPr txBox="1"/>
          <p:nvPr/>
        </p:nvSpPr>
        <p:spPr>
          <a:xfrm>
            <a:off x="7254702" y="2813283"/>
            <a:ext cx="4349865" cy="2639569"/>
          </a:xfrm>
          <a:prstGeom prst="rect">
            <a:avLst/>
          </a:prstGeom>
          <a:noFill/>
        </p:spPr>
        <p:txBody>
          <a:bodyPr wrap="square" rtlCol="0">
            <a:spAutoFit/>
          </a:bodyPr>
          <a:lstStyle/>
          <a:p>
            <a:pPr>
              <a:lnSpc>
                <a:spcPct val="150000"/>
              </a:lnSpc>
            </a:pPr>
            <a:r>
              <a:rPr lang="zh-CN" altLang="en-US" sz="1400" dirty="0"/>
              <a:t>在普通的标准微调⽅法中（如左图</a:t>
            </a:r>
            <a:r>
              <a:rPr lang="en-US" altLang="zh-CN" sz="1400" dirty="0"/>
              <a:t>b</a:t>
            </a:r>
            <a:r>
              <a:rPr lang="zh-CN" altLang="en-US" sz="1400" dirty="0"/>
              <a:t>所示），新参数的数量（独⽴于原始预训练模型外的参数）可能会很⼤。</a:t>
            </a:r>
          </a:p>
          <a:p>
            <a:pPr>
              <a:lnSpc>
                <a:spcPct val="150000"/>
              </a:lnSpc>
            </a:pPr>
            <a:r>
              <a:rPr lang="zh-CN" altLang="en-US" sz="1400" dirty="0"/>
              <a:t>例如基于</a:t>
            </a:r>
            <a:r>
              <a:rPr lang="en-US" altLang="zh-CN" sz="1400" dirty="0" err="1"/>
              <a:t>RoBERTa</a:t>
            </a:r>
            <a:r>
              <a:rPr lang="en-US" altLang="zh-CN" sz="1400" dirty="0"/>
              <a:t>-large</a:t>
            </a:r>
            <a:r>
              <a:rPr lang="zh-CN" altLang="en-US" sz="1400" dirty="0"/>
              <a:t>的⼆分类任务会新引⼊</a:t>
            </a:r>
            <a:r>
              <a:rPr lang="en-US" altLang="zh-CN" sz="1400" dirty="0"/>
              <a:t>2048</a:t>
            </a:r>
            <a:r>
              <a:rPr lang="zh-CN" altLang="en-US" sz="1400" dirty="0"/>
              <a:t>个参数，会使从⼩样本（如</a:t>
            </a:r>
            <a:r>
              <a:rPr lang="en-US" altLang="zh-CN" sz="1400" dirty="0"/>
              <a:t>32</a:t>
            </a:r>
            <a:r>
              <a:rPr lang="zh-CN" altLang="en-US" sz="1400" dirty="0"/>
              <a:t>个标注数据） 中学习变得困难。</a:t>
            </a:r>
            <a:endParaRPr lang="en-US" altLang="zh-CN" sz="1400" dirty="0"/>
          </a:p>
          <a:p>
            <a:pPr>
              <a:lnSpc>
                <a:spcPct val="150000"/>
              </a:lnSpc>
            </a:pPr>
            <a:r>
              <a:rPr lang="zh-CN" altLang="en-US" sz="1400" dirty="0"/>
              <a:t>大量的标注数据获取成本高，而且标注质量可能参差不齐</a:t>
            </a:r>
          </a:p>
        </p:txBody>
      </p:sp>
    </p:spTree>
    <p:custDataLst>
      <p:tags r:id="rId1"/>
    </p:custDataLst>
    <p:extLst>
      <p:ext uri="{BB962C8B-B14F-4D97-AF65-F5344CB8AC3E}">
        <p14:creationId xmlns:p14="http://schemas.microsoft.com/office/powerpoint/2010/main" val="212996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3378200" cy="523220"/>
          </a:xfrm>
          <a:prstGeom prst="rect">
            <a:avLst/>
          </a:prstGeom>
          <a:noFill/>
        </p:spPr>
        <p:txBody>
          <a:bodyPr wrap="square" rtlCol="0">
            <a:spAutoFit/>
          </a:bodyPr>
          <a:lstStyle/>
          <a:p>
            <a:r>
              <a:rPr lang="en-US" altLang="zh-CN" sz="2800" dirty="0">
                <a:cs typeface="+mn-ea"/>
                <a:sym typeface="+mn-lt"/>
              </a:rPr>
              <a:t>1 </a:t>
            </a:r>
            <a:r>
              <a:rPr lang="en-US" altLang="zh-CN" sz="2800" spc="300" dirty="0" err="1">
                <a:cs typeface="+mn-ea"/>
                <a:sym typeface="+mn-lt"/>
              </a:rPr>
              <a:t>FewCLUE</a:t>
            </a:r>
            <a:r>
              <a:rPr lang="zh-CN" altLang="en-US" sz="2800" spc="300" dirty="0">
                <a:cs typeface="+mn-ea"/>
                <a:sym typeface="+mn-lt"/>
              </a:rPr>
              <a:t>介绍</a:t>
            </a:r>
            <a:endParaRPr lang="zh-CN" altLang="en-US" sz="2800" dirty="0">
              <a:cs typeface="+mn-ea"/>
              <a:sym typeface="+mn-lt"/>
            </a:endParaRPr>
          </a:p>
        </p:txBody>
      </p:sp>
      <p:sp>
        <p:nvSpPr>
          <p:cNvPr id="9" name="文本框 8">
            <a:extLst>
              <a:ext uri="{FF2B5EF4-FFF2-40B4-BE49-F238E27FC236}">
                <a16:creationId xmlns:a16="http://schemas.microsoft.com/office/drawing/2014/main" id="{636B54B3-1F5D-4B78-A4E0-029A16E915AF}"/>
              </a:ext>
            </a:extLst>
          </p:cNvPr>
          <p:cNvSpPr txBox="1"/>
          <p:nvPr/>
        </p:nvSpPr>
        <p:spPr>
          <a:xfrm>
            <a:off x="608445" y="1182429"/>
            <a:ext cx="10996122" cy="102374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err="1"/>
              <a:t>FewCLUE</a:t>
            </a:r>
            <a:r>
              <a:rPr lang="zh-CN" altLang="en-US" sz="1400" dirty="0"/>
              <a:t>：</a:t>
            </a:r>
            <a:r>
              <a:rPr lang="en-US" altLang="zh-CN" sz="1400" dirty="0">
                <a:hlinkClick r:id="rId3"/>
              </a:rPr>
              <a:t>https://github.com/CLUEbenchmark/FewCLUE</a:t>
            </a:r>
            <a:endParaRPr lang="en-US" altLang="zh-CN" sz="1400" dirty="0"/>
          </a:p>
          <a:p>
            <a:pPr>
              <a:lnSpc>
                <a:spcPct val="150000"/>
              </a:lnSpc>
            </a:pPr>
            <a:r>
              <a:rPr lang="zh-CN" altLang="en-US" sz="1400" dirty="0"/>
              <a:t>中文小样本学习测评基准，基于</a:t>
            </a:r>
            <a:r>
              <a:rPr lang="en-US" altLang="zh-CN" sz="1400" dirty="0"/>
              <a:t>CLUE</a:t>
            </a:r>
            <a:r>
              <a:rPr lang="zh-CN" altLang="en-US" sz="1400" dirty="0"/>
              <a:t>的积累和经验，并结合少样本学习的特点和近期的发展趋势，精心设计了该测评，希望可以促进中文领域上少样本学习领域更多的研究、应用和发展。</a:t>
            </a:r>
            <a:endParaRPr lang="en-US" altLang="zh-CN" sz="1400" dirty="0"/>
          </a:p>
        </p:txBody>
      </p:sp>
      <p:sp>
        <p:nvSpPr>
          <p:cNvPr id="7" name="文本框 6">
            <a:extLst>
              <a:ext uri="{FF2B5EF4-FFF2-40B4-BE49-F238E27FC236}">
                <a16:creationId xmlns:a16="http://schemas.microsoft.com/office/drawing/2014/main" id="{0A892253-1483-4332-9BD6-E4E637DAC78D}"/>
              </a:ext>
            </a:extLst>
          </p:cNvPr>
          <p:cNvSpPr txBox="1"/>
          <p:nvPr/>
        </p:nvSpPr>
        <p:spPr>
          <a:xfrm>
            <a:off x="608445" y="2206171"/>
            <a:ext cx="10996122" cy="37741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a:t>任务描述和统计</a:t>
            </a:r>
            <a:r>
              <a:rPr lang="en-US" altLang="zh-CN" sz="1400" dirty="0"/>
              <a:t>(</a:t>
            </a:r>
            <a:r>
              <a:rPr lang="zh-CN" altLang="en-US" sz="1400" dirty="0"/>
              <a:t>九个任务</a:t>
            </a:r>
            <a:r>
              <a:rPr lang="en-US" altLang="zh-CN" sz="1400" dirty="0"/>
              <a:t>)</a:t>
            </a:r>
          </a:p>
        </p:txBody>
      </p:sp>
      <p:sp>
        <p:nvSpPr>
          <p:cNvPr id="11" name="文本框 10">
            <a:extLst>
              <a:ext uri="{FF2B5EF4-FFF2-40B4-BE49-F238E27FC236}">
                <a16:creationId xmlns:a16="http://schemas.microsoft.com/office/drawing/2014/main" id="{6F00ED4C-BC2B-4A4E-B4AB-D7E8924F69C8}"/>
              </a:ext>
            </a:extLst>
          </p:cNvPr>
          <p:cNvSpPr txBox="1"/>
          <p:nvPr/>
        </p:nvSpPr>
        <p:spPr>
          <a:xfrm>
            <a:off x="8412480" y="3032759"/>
            <a:ext cx="3445192" cy="2962734"/>
          </a:xfrm>
          <a:prstGeom prst="rect">
            <a:avLst/>
          </a:prstGeom>
          <a:noFill/>
        </p:spPr>
        <p:txBody>
          <a:bodyPr wrap="square" rtlCol="0">
            <a:spAutoFit/>
          </a:bodyPr>
          <a:lstStyle/>
          <a:p>
            <a:pPr>
              <a:lnSpc>
                <a:spcPct val="150000"/>
              </a:lnSpc>
            </a:pPr>
            <a:r>
              <a:rPr lang="en-US" altLang="zh-CN" sz="1400" dirty="0"/>
              <a:t>EPRSTMT:</a:t>
            </a:r>
            <a:r>
              <a:rPr lang="zh-CN" altLang="en-US" sz="1400" dirty="0"/>
              <a:t>电商评论情感分析；</a:t>
            </a:r>
            <a:endParaRPr lang="en-US" altLang="zh-CN" sz="1400" dirty="0"/>
          </a:p>
          <a:p>
            <a:pPr>
              <a:lnSpc>
                <a:spcPct val="150000"/>
              </a:lnSpc>
            </a:pPr>
            <a:r>
              <a:rPr lang="en-US" altLang="zh-CN" sz="1400" dirty="0"/>
              <a:t>CSLDCP</a:t>
            </a:r>
            <a:r>
              <a:rPr lang="zh-CN" altLang="en-US" sz="1400" dirty="0"/>
              <a:t>：科学文献学科分类；</a:t>
            </a:r>
            <a:endParaRPr lang="en-US" altLang="zh-CN" sz="1400" dirty="0"/>
          </a:p>
          <a:p>
            <a:pPr>
              <a:lnSpc>
                <a:spcPct val="150000"/>
              </a:lnSpc>
            </a:pPr>
            <a:r>
              <a:rPr lang="en-US" altLang="zh-CN" sz="1400" dirty="0"/>
              <a:t>TNEWS:</a:t>
            </a:r>
            <a:r>
              <a:rPr lang="zh-CN" altLang="en-US" sz="1400" dirty="0"/>
              <a:t>新闻分类；</a:t>
            </a:r>
            <a:endParaRPr lang="en-US" altLang="zh-CN" sz="1400" dirty="0"/>
          </a:p>
          <a:p>
            <a:pPr>
              <a:lnSpc>
                <a:spcPct val="150000"/>
              </a:lnSpc>
            </a:pPr>
            <a:r>
              <a:rPr lang="en-US" altLang="zh-CN" sz="1400" dirty="0"/>
              <a:t>IFLYTEK:APP</a:t>
            </a:r>
            <a:r>
              <a:rPr lang="zh-CN" altLang="en-US" sz="1400" dirty="0"/>
              <a:t>应用描述主题分类；</a:t>
            </a:r>
          </a:p>
          <a:p>
            <a:pPr>
              <a:lnSpc>
                <a:spcPct val="150000"/>
              </a:lnSpc>
            </a:pPr>
            <a:r>
              <a:rPr lang="en-US" altLang="zh-CN" sz="1400" dirty="0"/>
              <a:t>OCNLI: </a:t>
            </a:r>
            <a:r>
              <a:rPr lang="zh-CN" altLang="en-US" sz="1400" dirty="0"/>
              <a:t>自然语言推理；</a:t>
            </a:r>
            <a:endParaRPr lang="en-US" altLang="zh-CN" sz="1400" dirty="0"/>
          </a:p>
          <a:p>
            <a:pPr>
              <a:lnSpc>
                <a:spcPct val="150000"/>
              </a:lnSpc>
            </a:pPr>
            <a:r>
              <a:rPr lang="en-US" altLang="zh-CN" sz="1400" dirty="0"/>
              <a:t>BUSTM: </a:t>
            </a:r>
            <a:r>
              <a:rPr lang="zh-CN" altLang="en-US" sz="1400" dirty="0"/>
              <a:t>对话短文本匹配；</a:t>
            </a:r>
            <a:endParaRPr lang="en-US" altLang="zh-CN" sz="1400" dirty="0"/>
          </a:p>
          <a:p>
            <a:pPr>
              <a:lnSpc>
                <a:spcPct val="150000"/>
              </a:lnSpc>
            </a:pPr>
            <a:r>
              <a:rPr lang="en-US" altLang="zh-CN" sz="1400" dirty="0"/>
              <a:t>CHID:</a:t>
            </a:r>
            <a:r>
              <a:rPr lang="zh-CN" altLang="en-US" sz="1400" dirty="0"/>
              <a:t>成语阅读理解；</a:t>
            </a:r>
            <a:endParaRPr lang="en-US" altLang="zh-CN" sz="1400" dirty="0"/>
          </a:p>
          <a:p>
            <a:pPr>
              <a:lnSpc>
                <a:spcPct val="150000"/>
              </a:lnSpc>
            </a:pPr>
            <a:r>
              <a:rPr lang="en-US" altLang="zh-CN" sz="1400" dirty="0"/>
              <a:t>CSL:</a:t>
            </a:r>
            <a:r>
              <a:rPr lang="zh-CN" altLang="en-US" sz="1400" dirty="0"/>
              <a:t>摘要判断关键词判别；</a:t>
            </a:r>
            <a:endParaRPr lang="en-US" altLang="zh-CN" sz="1400" dirty="0"/>
          </a:p>
          <a:p>
            <a:pPr>
              <a:lnSpc>
                <a:spcPct val="150000"/>
              </a:lnSpc>
            </a:pPr>
            <a:r>
              <a:rPr lang="en-US" altLang="zh-CN" sz="1400" dirty="0"/>
              <a:t>CLUEWSC: </a:t>
            </a:r>
            <a:r>
              <a:rPr lang="zh-CN" altLang="en-US" sz="1400" dirty="0"/>
              <a:t>代词消歧</a:t>
            </a:r>
            <a:endParaRPr lang="en-US" altLang="zh-CN" sz="1400" dirty="0"/>
          </a:p>
        </p:txBody>
      </p:sp>
      <p:pic>
        <p:nvPicPr>
          <p:cNvPr id="12" name="图片 11">
            <a:extLst>
              <a:ext uri="{FF2B5EF4-FFF2-40B4-BE49-F238E27FC236}">
                <a16:creationId xmlns:a16="http://schemas.microsoft.com/office/drawing/2014/main" id="{CFE390EC-0895-4A56-8AAF-CCE07F673C77}"/>
              </a:ext>
            </a:extLst>
          </p:cNvPr>
          <p:cNvPicPr>
            <a:picLocks noChangeAspect="1"/>
          </p:cNvPicPr>
          <p:nvPr/>
        </p:nvPicPr>
        <p:blipFill>
          <a:blip r:embed="rId4"/>
          <a:stretch>
            <a:fillRect/>
          </a:stretch>
        </p:blipFill>
        <p:spPr>
          <a:xfrm>
            <a:off x="370198" y="2682146"/>
            <a:ext cx="8042282" cy="3939367"/>
          </a:xfrm>
          <a:prstGeom prst="rect">
            <a:avLst/>
          </a:prstGeom>
        </p:spPr>
      </p:pic>
    </p:spTree>
    <p:custDataLst>
      <p:tags r:id="rId1"/>
    </p:custDataLst>
    <p:extLst>
      <p:ext uri="{BB962C8B-B14F-4D97-AF65-F5344CB8AC3E}">
        <p14:creationId xmlns:p14="http://schemas.microsoft.com/office/powerpoint/2010/main" val="9621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3378200" cy="523220"/>
          </a:xfrm>
          <a:prstGeom prst="rect">
            <a:avLst/>
          </a:prstGeom>
          <a:noFill/>
        </p:spPr>
        <p:txBody>
          <a:bodyPr wrap="square" rtlCol="0">
            <a:spAutoFit/>
          </a:bodyPr>
          <a:lstStyle/>
          <a:p>
            <a:r>
              <a:rPr lang="en-US" altLang="zh-CN" sz="2800" dirty="0">
                <a:cs typeface="+mn-ea"/>
                <a:sym typeface="+mn-lt"/>
              </a:rPr>
              <a:t>2 PET</a:t>
            </a:r>
            <a:r>
              <a:rPr lang="zh-CN" altLang="en-US" sz="2800" dirty="0">
                <a:cs typeface="+mn-ea"/>
                <a:sym typeface="+mn-lt"/>
              </a:rPr>
              <a:t>算法</a:t>
            </a:r>
          </a:p>
        </p:txBody>
      </p:sp>
      <p:sp>
        <p:nvSpPr>
          <p:cNvPr id="8" name="文本框 7">
            <a:extLst>
              <a:ext uri="{FF2B5EF4-FFF2-40B4-BE49-F238E27FC236}">
                <a16:creationId xmlns:a16="http://schemas.microsoft.com/office/drawing/2014/main" id="{61D68AC2-6217-4618-9FF2-2840E7AAD8C2}"/>
              </a:ext>
            </a:extLst>
          </p:cNvPr>
          <p:cNvSpPr txBox="1"/>
          <p:nvPr/>
        </p:nvSpPr>
        <p:spPr>
          <a:xfrm>
            <a:off x="774700" y="1199151"/>
            <a:ext cx="5321300"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1400" dirty="0">
                <a:hlinkClick r:id="rId3"/>
              </a:rPr>
              <a:t>It’s Not Just Size That </a:t>
            </a:r>
            <a:r>
              <a:rPr lang="en-US" altLang="zh-CN" sz="1400" dirty="0" err="1">
                <a:hlinkClick r:id="rId3"/>
              </a:rPr>
              <a:t>Matters:Small</a:t>
            </a:r>
            <a:r>
              <a:rPr lang="en-US" altLang="zh-CN" sz="1400" dirty="0">
                <a:hlinkClick r:id="rId3"/>
              </a:rPr>
              <a:t> Language Models Are Also Few-Shot Learners</a:t>
            </a:r>
            <a:endParaRPr lang="zh-CN" altLang="en-US" sz="1400" spc="400" dirty="0">
              <a:cs typeface="+mn-ea"/>
              <a:sym typeface="+mn-lt"/>
            </a:endParaRPr>
          </a:p>
        </p:txBody>
      </p:sp>
      <p:sp>
        <p:nvSpPr>
          <p:cNvPr id="9" name="文本框 8">
            <a:extLst>
              <a:ext uri="{FF2B5EF4-FFF2-40B4-BE49-F238E27FC236}">
                <a16:creationId xmlns:a16="http://schemas.microsoft.com/office/drawing/2014/main" id="{636B54B3-1F5D-4B78-A4E0-029A16E915AF}"/>
              </a:ext>
            </a:extLst>
          </p:cNvPr>
          <p:cNvSpPr txBox="1"/>
          <p:nvPr/>
        </p:nvSpPr>
        <p:spPr>
          <a:xfrm>
            <a:off x="774700" y="2612218"/>
            <a:ext cx="4670136" cy="1670073"/>
          </a:xfrm>
          <a:prstGeom prst="rect">
            <a:avLst/>
          </a:prstGeom>
          <a:noFill/>
        </p:spPr>
        <p:txBody>
          <a:bodyPr wrap="square" rtlCol="0">
            <a:spAutoFit/>
          </a:bodyPr>
          <a:lstStyle/>
          <a:p>
            <a:pPr>
              <a:lnSpc>
                <a:spcPct val="150000"/>
              </a:lnSpc>
            </a:pPr>
            <a:r>
              <a:rPr lang="zh-CN" altLang="en-US" sz="1400" dirty="0"/>
              <a:t>利用模板将任务转化为完形填空然后</a:t>
            </a:r>
            <a:r>
              <a:rPr lang="en-US" altLang="zh-CN" sz="1400" dirty="0"/>
              <a:t>finetune MLM </a:t>
            </a:r>
            <a:r>
              <a:rPr lang="zh-CN" altLang="en-US" sz="1400" dirty="0"/>
              <a:t>模板被定义为</a:t>
            </a:r>
            <a:r>
              <a:rPr lang="en-US" altLang="zh-CN" sz="1400" dirty="0"/>
              <a:t>PVP(pattern-verbalizer pairs) </a:t>
            </a:r>
          </a:p>
          <a:p>
            <a:pPr>
              <a:lnSpc>
                <a:spcPct val="150000"/>
              </a:lnSpc>
            </a:pPr>
            <a:endParaRPr lang="en-US" altLang="zh-CN" sz="1400" dirty="0"/>
          </a:p>
          <a:p>
            <a:pPr>
              <a:lnSpc>
                <a:spcPct val="150000"/>
              </a:lnSpc>
            </a:pPr>
            <a:r>
              <a:rPr lang="en-US" altLang="zh-CN" sz="1400" dirty="0"/>
              <a:t>• a pattern P: </a:t>
            </a:r>
            <a:r>
              <a:rPr lang="zh-CN" altLang="en-US" sz="1400" dirty="0"/>
              <a:t>原始输入到完形填空式问题的映射 </a:t>
            </a:r>
            <a:endParaRPr lang="en-US" altLang="zh-CN" sz="1400" dirty="0"/>
          </a:p>
          <a:p>
            <a:pPr>
              <a:lnSpc>
                <a:spcPct val="150000"/>
              </a:lnSpc>
            </a:pPr>
            <a:r>
              <a:rPr lang="en-US" altLang="zh-CN" sz="1400" dirty="0"/>
              <a:t>• a verbalizer v: </a:t>
            </a:r>
            <a:r>
              <a:rPr lang="zh-CN" altLang="en-US" sz="1400" dirty="0"/>
              <a:t>原始输出到完形填空是答案的映射</a:t>
            </a:r>
            <a:endParaRPr lang="zh-CN" altLang="en-US" sz="1400" spc="400" dirty="0">
              <a:cs typeface="+mn-ea"/>
              <a:sym typeface="+mn-lt"/>
            </a:endParaRPr>
          </a:p>
        </p:txBody>
      </p:sp>
      <p:sp>
        <p:nvSpPr>
          <p:cNvPr id="19" name="文本框 18">
            <a:extLst>
              <a:ext uri="{FF2B5EF4-FFF2-40B4-BE49-F238E27FC236}">
                <a16:creationId xmlns:a16="http://schemas.microsoft.com/office/drawing/2014/main" id="{2095427E-CED6-4C6A-810D-1175AB07CD5B}"/>
              </a:ext>
            </a:extLst>
          </p:cNvPr>
          <p:cNvSpPr txBox="1"/>
          <p:nvPr/>
        </p:nvSpPr>
        <p:spPr>
          <a:xfrm>
            <a:off x="774700" y="2121128"/>
            <a:ext cx="4038600" cy="307777"/>
          </a:xfrm>
          <a:prstGeom prst="rect">
            <a:avLst/>
          </a:prstGeom>
          <a:noFill/>
        </p:spPr>
        <p:txBody>
          <a:bodyPr wrap="square" rtlCol="0">
            <a:spAutoFit/>
          </a:bodyPr>
          <a:lstStyle/>
          <a:p>
            <a:pPr marL="285750" indent="-285750">
              <a:buFont typeface="Wingdings" panose="05000000000000000000" pitchFamily="2" charset="2"/>
              <a:buChar char="l"/>
            </a:pPr>
            <a:r>
              <a:rPr lang="en-US" altLang="zh-CN" sz="1400" dirty="0"/>
              <a:t>PET — Pattern-Exploiting Training</a:t>
            </a:r>
            <a:endParaRPr lang="zh-CN" altLang="en-US" sz="1400" spc="400" dirty="0">
              <a:cs typeface="+mn-ea"/>
              <a:sym typeface="+mn-lt"/>
            </a:endParaRPr>
          </a:p>
        </p:txBody>
      </p:sp>
      <p:pic>
        <p:nvPicPr>
          <p:cNvPr id="2" name="图片 1">
            <a:extLst>
              <a:ext uri="{FF2B5EF4-FFF2-40B4-BE49-F238E27FC236}">
                <a16:creationId xmlns:a16="http://schemas.microsoft.com/office/drawing/2014/main" id="{3FF14BDD-538B-44D7-B2A3-BA0DD6A6E782}"/>
              </a:ext>
            </a:extLst>
          </p:cNvPr>
          <p:cNvPicPr>
            <a:picLocks noChangeAspect="1"/>
          </p:cNvPicPr>
          <p:nvPr/>
        </p:nvPicPr>
        <p:blipFill>
          <a:blip r:embed="rId4"/>
          <a:stretch>
            <a:fillRect/>
          </a:stretch>
        </p:blipFill>
        <p:spPr>
          <a:xfrm>
            <a:off x="6173179" y="1328157"/>
            <a:ext cx="5430377" cy="4201686"/>
          </a:xfrm>
          <a:prstGeom prst="rect">
            <a:avLst/>
          </a:prstGeom>
        </p:spPr>
      </p:pic>
    </p:spTree>
    <p:custDataLst>
      <p:tags r:id="rId1"/>
    </p:custDataLst>
    <p:extLst>
      <p:ext uri="{BB962C8B-B14F-4D97-AF65-F5344CB8AC3E}">
        <p14:creationId xmlns:p14="http://schemas.microsoft.com/office/powerpoint/2010/main" val="380594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81941E-5074-4249-BE80-078114F7BE73}"/>
              </a:ext>
            </a:extLst>
          </p:cNvPr>
          <p:cNvSpPr/>
          <p:nvPr/>
        </p:nvSpPr>
        <p:spPr>
          <a:xfrm>
            <a:off x="0" y="6540500"/>
            <a:ext cx="12192000" cy="317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D7E437B7-1F34-4A99-87A9-3C76BCA4C9CA}"/>
              </a:ext>
            </a:extLst>
          </p:cNvPr>
          <p:cNvSpPr txBox="1"/>
          <p:nvPr/>
        </p:nvSpPr>
        <p:spPr>
          <a:xfrm>
            <a:off x="-1117600" y="241299"/>
            <a:ext cx="3276600" cy="3770263"/>
          </a:xfrm>
          <a:prstGeom prst="rect">
            <a:avLst/>
          </a:prstGeom>
          <a:noFill/>
        </p:spPr>
        <p:txBody>
          <a:bodyPr wrap="square" rtlCol="0">
            <a:spAutoFit/>
          </a:bodyPr>
          <a:lstStyle/>
          <a:p>
            <a:r>
              <a:rPr lang="zh-CN" altLang="en-US" sz="23900" dirty="0">
                <a:solidFill>
                  <a:schemeClr val="bg1"/>
                </a:solidFill>
                <a:effectLst>
                  <a:outerShdw blurRad="63500" sx="102000" sy="102000" algn="ctr" rotWithShape="0">
                    <a:prstClr val="black">
                      <a:alpha val="40000"/>
                    </a:prstClr>
                  </a:outerShdw>
                </a:effectLst>
                <a:cs typeface="+mn-ea"/>
                <a:sym typeface="+mn-lt"/>
              </a:rPr>
              <a:t>“</a:t>
            </a:r>
          </a:p>
        </p:txBody>
      </p:sp>
      <p:sp>
        <p:nvSpPr>
          <p:cNvPr id="5" name="文本框 4">
            <a:extLst>
              <a:ext uri="{FF2B5EF4-FFF2-40B4-BE49-F238E27FC236}">
                <a16:creationId xmlns:a16="http://schemas.microsoft.com/office/drawing/2014/main" id="{DABD111C-692A-41DE-8767-CA69E96099E0}"/>
              </a:ext>
            </a:extLst>
          </p:cNvPr>
          <p:cNvSpPr txBox="1"/>
          <p:nvPr/>
        </p:nvSpPr>
        <p:spPr>
          <a:xfrm>
            <a:off x="1968587" y="818721"/>
            <a:ext cx="3378200" cy="523220"/>
          </a:xfrm>
          <a:prstGeom prst="rect">
            <a:avLst/>
          </a:prstGeom>
          <a:noFill/>
        </p:spPr>
        <p:txBody>
          <a:bodyPr wrap="square" rtlCol="0">
            <a:spAutoFit/>
          </a:bodyPr>
          <a:lstStyle/>
          <a:p>
            <a:r>
              <a:rPr lang="en-US" altLang="zh-CN" sz="2800" dirty="0">
                <a:cs typeface="+mn-ea"/>
                <a:sym typeface="+mn-lt"/>
              </a:rPr>
              <a:t>PET</a:t>
            </a:r>
            <a:r>
              <a:rPr lang="zh-CN" altLang="en-US" sz="2800" dirty="0">
                <a:cs typeface="+mn-ea"/>
                <a:sym typeface="+mn-lt"/>
              </a:rPr>
              <a:t>中文示例</a:t>
            </a:r>
          </a:p>
        </p:txBody>
      </p:sp>
      <p:sp>
        <p:nvSpPr>
          <p:cNvPr id="7" name="文本框 6">
            <a:extLst>
              <a:ext uri="{FF2B5EF4-FFF2-40B4-BE49-F238E27FC236}">
                <a16:creationId xmlns:a16="http://schemas.microsoft.com/office/drawing/2014/main" id="{6495817B-BE26-4C4D-8EA6-29EEC23D249F}"/>
              </a:ext>
            </a:extLst>
          </p:cNvPr>
          <p:cNvSpPr txBox="1"/>
          <p:nvPr/>
        </p:nvSpPr>
        <p:spPr>
          <a:xfrm>
            <a:off x="1883921" y="1497323"/>
            <a:ext cx="9715328" cy="1993238"/>
          </a:xfrm>
          <a:prstGeom prst="rect">
            <a:avLst/>
          </a:prstGeom>
          <a:noFill/>
        </p:spPr>
        <p:txBody>
          <a:bodyPr wrap="square" rtlCol="0">
            <a:spAutoFit/>
          </a:bodyPr>
          <a:lstStyle/>
          <a:p>
            <a:pPr>
              <a:lnSpc>
                <a:spcPct val="150000"/>
              </a:lnSpc>
            </a:pPr>
            <a:r>
              <a:rPr lang="zh-CN" altLang="en-US" sz="1400" dirty="0"/>
              <a:t>● 单句分类 目标：预测“这趟北京之旅我感觉很不错”是正面评价还是负面评价 </a:t>
            </a:r>
            <a:endParaRPr lang="en-US" altLang="zh-CN" sz="1400" dirty="0"/>
          </a:p>
          <a:p>
            <a:pPr>
              <a:lnSpc>
                <a:spcPct val="150000"/>
              </a:lnSpc>
            </a:pPr>
            <a:r>
              <a:rPr lang="en-US" altLang="zh-CN" sz="1400" dirty="0"/>
              <a:t>PVP:</a:t>
            </a:r>
          </a:p>
          <a:p>
            <a:pPr>
              <a:lnSpc>
                <a:spcPct val="150000"/>
              </a:lnSpc>
            </a:pPr>
            <a:r>
              <a:rPr lang="en-US" altLang="zh-CN" sz="1400" dirty="0"/>
              <a:t>	 P: </a:t>
            </a:r>
          </a:p>
          <a:p>
            <a:pPr>
              <a:lnSpc>
                <a:spcPct val="150000"/>
              </a:lnSpc>
            </a:pPr>
            <a:r>
              <a:rPr lang="en-US" altLang="zh-CN" sz="1400" dirty="0"/>
              <a:t>	“____</a:t>
            </a:r>
            <a:r>
              <a:rPr lang="zh-CN" altLang="en-US" sz="1400" dirty="0"/>
              <a:t>满意。这趟北京之旅我感觉很不错。” </a:t>
            </a:r>
            <a:r>
              <a:rPr lang="en-US" altLang="zh-CN" sz="1400" dirty="0"/>
              <a:t>	or “</a:t>
            </a:r>
            <a:r>
              <a:rPr lang="zh-CN" altLang="en-US" sz="1400" dirty="0"/>
              <a:t>这趟北京之旅我感觉很不错。</a:t>
            </a:r>
            <a:r>
              <a:rPr lang="en-US" altLang="zh-CN" sz="1400" dirty="0"/>
              <a:t>____</a:t>
            </a:r>
            <a:r>
              <a:rPr lang="zh-CN" altLang="en-US" sz="1400" dirty="0"/>
              <a:t>满意。”</a:t>
            </a:r>
            <a:endParaRPr lang="en-US" altLang="zh-CN" sz="1400" dirty="0"/>
          </a:p>
          <a:p>
            <a:pPr>
              <a:lnSpc>
                <a:spcPct val="150000"/>
              </a:lnSpc>
            </a:pPr>
            <a:endParaRPr lang="en-US" altLang="zh-CN" sz="1400" dirty="0"/>
          </a:p>
          <a:p>
            <a:pPr>
              <a:lnSpc>
                <a:spcPct val="150000"/>
              </a:lnSpc>
            </a:pPr>
            <a:r>
              <a:rPr lang="en-US" altLang="zh-CN" sz="1400" dirty="0"/>
              <a:t>	</a:t>
            </a:r>
            <a:r>
              <a:rPr lang="zh-CN" altLang="en-US" sz="1400" dirty="0"/>
              <a:t> </a:t>
            </a:r>
            <a:r>
              <a:rPr lang="en-US" altLang="zh-CN" sz="1400" dirty="0"/>
              <a:t>V: </a:t>
            </a:r>
            <a:r>
              <a:rPr lang="zh-CN" altLang="en-US" sz="1400" dirty="0"/>
              <a:t>正面 → “很”，负面 → “不</a:t>
            </a:r>
            <a:endParaRPr lang="zh-CN" altLang="en-US" sz="1400" spc="400" dirty="0">
              <a:cs typeface="+mn-ea"/>
              <a:sym typeface="+mn-lt"/>
            </a:endParaRPr>
          </a:p>
        </p:txBody>
      </p:sp>
      <p:sp>
        <p:nvSpPr>
          <p:cNvPr id="8" name="文本框 7">
            <a:extLst>
              <a:ext uri="{FF2B5EF4-FFF2-40B4-BE49-F238E27FC236}">
                <a16:creationId xmlns:a16="http://schemas.microsoft.com/office/drawing/2014/main" id="{3291FEB2-D5ED-48CE-9550-6563A46E28F9}"/>
              </a:ext>
            </a:extLst>
          </p:cNvPr>
          <p:cNvSpPr txBox="1"/>
          <p:nvPr/>
        </p:nvSpPr>
        <p:spPr>
          <a:xfrm>
            <a:off x="1883921" y="3635838"/>
            <a:ext cx="8555479" cy="1023742"/>
          </a:xfrm>
          <a:prstGeom prst="rect">
            <a:avLst/>
          </a:prstGeom>
          <a:noFill/>
        </p:spPr>
        <p:txBody>
          <a:bodyPr wrap="square" rtlCol="0">
            <a:spAutoFit/>
          </a:bodyPr>
          <a:lstStyle/>
          <a:p>
            <a:pPr>
              <a:lnSpc>
                <a:spcPct val="150000"/>
              </a:lnSpc>
            </a:pPr>
            <a:r>
              <a:rPr lang="zh-CN" altLang="en-US" sz="1400" dirty="0"/>
              <a:t>● </a:t>
            </a:r>
            <a:r>
              <a:rPr lang="zh-CN" altLang="en-US" sz="1400" dirty="0">
                <a:sym typeface="+mn-lt"/>
              </a:rPr>
              <a:t>如何确定标签？</a:t>
            </a:r>
            <a:endParaRPr lang="en-US" altLang="zh-CN" sz="1400" dirty="0">
              <a:sym typeface="+mn-lt"/>
            </a:endParaRPr>
          </a:p>
          <a:p>
            <a:pPr>
              <a:lnSpc>
                <a:spcPct val="150000"/>
              </a:lnSpc>
            </a:pPr>
            <a:r>
              <a:rPr lang="zh-CN" altLang="en-US" sz="1400" dirty="0">
                <a:sym typeface="+mn-lt"/>
              </a:rPr>
              <a:t>针对所有的候选词，进行</a:t>
            </a:r>
            <a:r>
              <a:rPr lang="en-US" altLang="zh-CN" sz="1400" dirty="0" err="1">
                <a:sym typeface="+mn-lt"/>
              </a:rPr>
              <a:t>softmax</a:t>
            </a:r>
            <a:r>
              <a:rPr lang="zh-CN" altLang="en-US" sz="1400" dirty="0">
                <a:sym typeface="+mn-lt"/>
              </a:rPr>
              <a:t>，选取概率更大者做为标签。</a:t>
            </a:r>
            <a:endParaRPr lang="en-US" altLang="zh-CN" sz="1400" dirty="0">
              <a:sym typeface="+mn-lt"/>
            </a:endParaRPr>
          </a:p>
          <a:p>
            <a:pPr>
              <a:lnSpc>
                <a:spcPct val="150000"/>
              </a:lnSpc>
            </a:pPr>
            <a:r>
              <a:rPr lang="zh-CN" altLang="en-US" sz="1400" dirty="0">
                <a:sym typeface="+mn-lt"/>
              </a:rPr>
              <a:t>在上例中，对候选词：“很”和“不”，进行</a:t>
            </a:r>
            <a:r>
              <a:rPr lang="en-US" altLang="zh-CN" sz="1400" dirty="0" err="1">
                <a:sym typeface="+mn-lt"/>
              </a:rPr>
              <a:t>softmax</a:t>
            </a:r>
            <a:r>
              <a:rPr lang="zh-CN" altLang="en-US" sz="1400" dirty="0">
                <a:sym typeface="+mn-lt"/>
              </a:rPr>
              <a:t>，</a:t>
            </a:r>
            <a:r>
              <a:rPr lang="en-US" altLang="zh-CN" sz="1400" dirty="0">
                <a:sym typeface="+mn-lt"/>
              </a:rPr>
              <a:t>P</a:t>
            </a:r>
            <a:r>
              <a:rPr lang="zh-CN" altLang="en-US" sz="1400" baseline="-25000" dirty="0">
                <a:sym typeface="+mn-lt"/>
              </a:rPr>
              <a:t>很</a:t>
            </a:r>
            <a:r>
              <a:rPr lang="en-US" altLang="zh-CN" sz="1400" dirty="0">
                <a:sym typeface="+mn-lt"/>
              </a:rPr>
              <a:t>+P</a:t>
            </a:r>
            <a:r>
              <a:rPr lang="zh-CN" altLang="en-US" sz="1400" baseline="-25000" dirty="0">
                <a:sym typeface="+mn-lt"/>
              </a:rPr>
              <a:t>不</a:t>
            </a:r>
            <a:r>
              <a:rPr lang="en-US" altLang="zh-CN" sz="1400" dirty="0">
                <a:sym typeface="+mn-lt"/>
              </a:rPr>
              <a:t>=1</a:t>
            </a:r>
            <a:r>
              <a:rPr lang="zh-CN" altLang="en-US" sz="1400" dirty="0">
                <a:sym typeface="+mn-lt"/>
              </a:rPr>
              <a:t>。如果</a:t>
            </a:r>
            <a:r>
              <a:rPr lang="en-US" altLang="zh-CN" sz="1400" dirty="0">
                <a:sym typeface="+mn-lt"/>
              </a:rPr>
              <a:t>P</a:t>
            </a:r>
            <a:r>
              <a:rPr lang="zh-CN" altLang="en-US" sz="1400" baseline="-25000" dirty="0">
                <a:sym typeface="+mn-lt"/>
              </a:rPr>
              <a:t>很</a:t>
            </a:r>
            <a:r>
              <a:rPr lang="en-US" altLang="zh-CN" sz="1400" dirty="0">
                <a:sym typeface="+mn-lt"/>
              </a:rPr>
              <a:t>&gt;P</a:t>
            </a:r>
            <a:r>
              <a:rPr lang="zh-CN" altLang="en-US" sz="1400" baseline="-25000" dirty="0">
                <a:sym typeface="+mn-lt"/>
              </a:rPr>
              <a:t>不</a:t>
            </a:r>
            <a:r>
              <a:rPr lang="zh-CN" altLang="en-US" sz="1400" dirty="0">
                <a:sym typeface="+mn-lt"/>
              </a:rPr>
              <a:t>，那么标签为：很。</a:t>
            </a:r>
            <a:endParaRPr lang="en-US" altLang="zh-CN" sz="1400" dirty="0">
              <a:sym typeface="+mn-lt"/>
            </a:endParaRPr>
          </a:p>
        </p:txBody>
      </p:sp>
      <p:sp>
        <p:nvSpPr>
          <p:cNvPr id="14" name="文本框 13">
            <a:extLst>
              <a:ext uri="{FF2B5EF4-FFF2-40B4-BE49-F238E27FC236}">
                <a16:creationId xmlns:a16="http://schemas.microsoft.com/office/drawing/2014/main" id="{B0820762-4AA2-4609-B640-4E5B90B5D0D2}"/>
              </a:ext>
            </a:extLst>
          </p:cNvPr>
          <p:cNvSpPr txBox="1"/>
          <p:nvPr/>
        </p:nvSpPr>
        <p:spPr>
          <a:xfrm>
            <a:off x="1883920" y="4804857"/>
            <a:ext cx="8555479" cy="377411"/>
          </a:xfrm>
          <a:prstGeom prst="rect">
            <a:avLst/>
          </a:prstGeom>
          <a:noFill/>
        </p:spPr>
        <p:txBody>
          <a:bodyPr wrap="square" rtlCol="0">
            <a:spAutoFit/>
          </a:bodyPr>
          <a:lstStyle/>
          <a:p>
            <a:pPr>
              <a:lnSpc>
                <a:spcPct val="150000"/>
              </a:lnSpc>
            </a:pPr>
            <a:r>
              <a:rPr lang="zh-CN" altLang="en-US" sz="1400" dirty="0"/>
              <a:t>● 有没有什么改进的地方</a:t>
            </a:r>
            <a:r>
              <a:rPr lang="zh-CN" altLang="en-US" sz="1400" dirty="0">
                <a:sym typeface="+mn-lt"/>
              </a:rPr>
              <a:t>？</a:t>
            </a:r>
            <a:endParaRPr lang="en-US" altLang="zh-CN" sz="1400" dirty="0">
              <a:sym typeface="+mn-lt"/>
            </a:endParaRPr>
          </a:p>
        </p:txBody>
      </p:sp>
      <p:sp>
        <p:nvSpPr>
          <p:cNvPr id="15" name="文本框 14">
            <a:extLst>
              <a:ext uri="{FF2B5EF4-FFF2-40B4-BE49-F238E27FC236}">
                <a16:creationId xmlns:a16="http://schemas.microsoft.com/office/drawing/2014/main" id="{DB605DE1-B480-40FD-93A8-8A6BEFFA1D87}"/>
              </a:ext>
            </a:extLst>
          </p:cNvPr>
          <p:cNvSpPr txBox="1"/>
          <p:nvPr/>
        </p:nvSpPr>
        <p:spPr>
          <a:xfrm>
            <a:off x="1883920" y="5182268"/>
            <a:ext cx="8555479" cy="1023742"/>
          </a:xfrm>
          <a:prstGeom prst="rect">
            <a:avLst/>
          </a:prstGeom>
          <a:noFill/>
        </p:spPr>
        <p:txBody>
          <a:bodyPr wrap="square" rtlCol="0">
            <a:spAutoFit/>
          </a:bodyPr>
          <a:lstStyle/>
          <a:p>
            <a:pPr>
              <a:lnSpc>
                <a:spcPct val="150000"/>
              </a:lnSpc>
            </a:pPr>
            <a:r>
              <a:rPr lang="zh-CN" altLang="en-US" sz="1400" dirty="0">
                <a:sym typeface="+mn-lt"/>
              </a:rPr>
              <a:t>因为训练样本数量的关系，模型在训练过程中所学习到的监督信号很少。</a:t>
            </a:r>
            <a:endParaRPr lang="en-US" altLang="zh-CN" sz="1400" dirty="0">
              <a:sym typeface="+mn-lt"/>
            </a:endParaRPr>
          </a:p>
          <a:p>
            <a:pPr>
              <a:lnSpc>
                <a:spcPct val="150000"/>
              </a:lnSpc>
            </a:pPr>
            <a:r>
              <a:rPr lang="en-US" altLang="zh-CN" sz="1400" dirty="0">
                <a:sym typeface="+mn-lt"/>
              </a:rPr>
              <a:t>PET</a:t>
            </a:r>
            <a:r>
              <a:rPr lang="zh-CN" altLang="en-US" sz="1400" dirty="0">
                <a:sym typeface="+mn-lt"/>
              </a:rPr>
              <a:t>在训练过程中还加入了无标签数据。</a:t>
            </a:r>
            <a:endParaRPr lang="en-US" altLang="zh-CN" sz="1400" dirty="0">
              <a:sym typeface="+mn-lt"/>
            </a:endParaRPr>
          </a:p>
          <a:p>
            <a:pPr>
              <a:lnSpc>
                <a:spcPct val="150000"/>
              </a:lnSpc>
            </a:pPr>
            <a:r>
              <a:rPr lang="zh-CN" altLang="en-US" sz="1400" dirty="0">
                <a:sym typeface="+mn-lt"/>
              </a:rPr>
              <a:t>训练的效果十分依赖</a:t>
            </a:r>
            <a:r>
              <a:rPr lang="en-US" altLang="zh-CN" sz="1400" dirty="0">
                <a:sym typeface="+mn-lt"/>
              </a:rPr>
              <a:t>pattern</a:t>
            </a:r>
            <a:r>
              <a:rPr lang="zh-CN" altLang="en-US" sz="1400" dirty="0">
                <a:sym typeface="+mn-lt"/>
              </a:rPr>
              <a:t>的选择。</a:t>
            </a:r>
            <a:endParaRPr lang="en-US" altLang="zh-CN" sz="1400" dirty="0">
              <a:sym typeface="+mn-lt"/>
            </a:endParaRPr>
          </a:p>
        </p:txBody>
      </p:sp>
    </p:spTree>
    <p:custDataLst>
      <p:tags r:id="rId1"/>
    </p:custDataLst>
    <p:extLst>
      <p:ext uri="{BB962C8B-B14F-4D97-AF65-F5344CB8AC3E}">
        <p14:creationId xmlns:p14="http://schemas.microsoft.com/office/powerpoint/2010/main" val="1662264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3378200" cy="523220"/>
          </a:xfrm>
          <a:prstGeom prst="rect">
            <a:avLst/>
          </a:prstGeom>
          <a:noFill/>
        </p:spPr>
        <p:txBody>
          <a:bodyPr wrap="square" rtlCol="0">
            <a:spAutoFit/>
          </a:bodyPr>
          <a:lstStyle/>
          <a:p>
            <a:r>
              <a:rPr lang="en-US" altLang="zh-CN" sz="2800" dirty="0">
                <a:cs typeface="+mn-ea"/>
                <a:sym typeface="+mn-lt"/>
              </a:rPr>
              <a:t>3 ADAPET</a:t>
            </a:r>
            <a:r>
              <a:rPr lang="zh-CN" altLang="en-US" sz="2800" dirty="0">
                <a:cs typeface="+mn-ea"/>
                <a:sym typeface="+mn-lt"/>
              </a:rPr>
              <a:t>算法</a:t>
            </a:r>
          </a:p>
        </p:txBody>
      </p:sp>
      <p:sp>
        <p:nvSpPr>
          <p:cNvPr id="8" name="文本框 7">
            <a:extLst>
              <a:ext uri="{FF2B5EF4-FFF2-40B4-BE49-F238E27FC236}">
                <a16:creationId xmlns:a16="http://schemas.microsoft.com/office/drawing/2014/main" id="{61D68AC2-6217-4618-9FF2-2840E7AAD8C2}"/>
              </a:ext>
            </a:extLst>
          </p:cNvPr>
          <p:cNvSpPr txBox="1"/>
          <p:nvPr/>
        </p:nvSpPr>
        <p:spPr>
          <a:xfrm>
            <a:off x="774700" y="1199151"/>
            <a:ext cx="5321300" cy="307777"/>
          </a:xfrm>
          <a:prstGeom prst="rect">
            <a:avLst/>
          </a:prstGeom>
          <a:noFill/>
        </p:spPr>
        <p:txBody>
          <a:bodyPr wrap="square" rtlCol="0">
            <a:spAutoFit/>
          </a:bodyPr>
          <a:lstStyle/>
          <a:p>
            <a:pPr marL="285750" indent="-285750">
              <a:buFont typeface="Wingdings" panose="05000000000000000000" pitchFamily="2" charset="2"/>
              <a:buChar char="l"/>
            </a:pPr>
            <a:r>
              <a:rPr lang="en-US" altLang="zh-CN" sz="1400" dirty="0">
                <a:hlinkClick r:id="rId3"/>
              </a:rPr>
              <a:t>Improving and Simplifying Pattern Exploiting Training</a:t>
            </a:r>
            <a:endParaRPr lang="zh-CN" altLang="en-US" sz="1400" spc="400" dirty="0">
              <a:cs typeface="+mn-ea"/>
              <a:sym typeface="+mn-lt"/>
            </a:endParaRPr>
          </a:p>
        </p:txBody>
      </p:sp>
      <p:sp>
        <p:nvSpPr>
          <p:cNvPr id="19" name="文本框 18">
            <a:extLst>
              <a:ext uri="{FF2B5EF4-FFF2-40B4-BE49-F238E27FC236}">
                <a16:creationId xmlns:a16="http://schemas.microsoft.com/office/drawing/2014/main" id="{2095427E-CED6-4C6A-810D-1175AB07CD5B}"/>
              </a:ext>
            </a:extLst>
          </p:cNvPr>
          <p:cNvSpPr txBox="1"/>
          <p:nvPr/>
        </p:nvSpPr>
        <p:spPr>
          <a:xfrm>
            <a:off x="774700" y="1980747"/>
            <a:ext cx="5321300" cy="70057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t>ADAPET — A Densely-supervised Approach to Pattern Exploiting Training</a:t>
            </a:r>
            <a:endParaRPr lang="zh-CN" altLang="en-US" sz="1400" spc="400" dirty="0">
              <a:cs typeface="+mn-ea"/>
              <a:sym typeface="+mn-lt"/>
            </a:endParaRPr>
          </a:p>
        </p:txBody>
      </p:sp>
      <p:sp>
        <p:nvSpPr>
          <p:cNvPr id="10" name="文本框 9">
            <a:extLst>
              <a:ext uri="{FF2B5EF4-FFF2-40B4-BE49-F238E27FC236}">
                <a16:creationId xmlns:a16="http://schemas.microsoft.com/office/drawing/2014/main" id="{FF2FAD6F-7126-43DB-A786-F1CF1F171CBF}"/>
              </a:ext>
            </a:extLst>
          </p:cNvPr>
          <p:cNvSpPr txBox="1"/>
          <p:nvPr/>
        </p:nvSpPr>
        <p:spPr>
          <a:xfrm>
            <a:off x="6165850" y="1506928"/>
            <a:ext cx="5321300" cy="1023742"/>
          </a:xfrm>
          <a:prstGeom prst="rect">
            <a:avLst/>
          </a:prstGeom>
          <a:noFill/>
        </p:spPr>
        <p:txBody>
          <a:bodyPr wrap="square" rtlCol="0">
            <a:spAutoFit/>
          </a:bodyPr>
          <a:lstStyle/>
          <a:p>
            <a:pPr>
              <a:lnSpc>
                <a:spcPct val="150000"/>
              </a:lnSpc>
            </a:pPr>
            <a:r>
              <a:rPr lang="zh-CN" altLang="en-US" sz="1400" dirty="0">
                <a:sym typeface="+mn-lt"/>
              </a:rPr>
              <a:t>文章提出了两种改进方法，为少样本学习提供更多的有监督信号。</a:t>
            </a:r>
            <a:endParaRPr lang="en-US" altLang="zh-CN" sz="1400" dirty="0">
              <a:sym typeface="+mn-lt"/>
            </a:endParaRPr>
          </a:p>
          <a:p>
            <a:pPr marL="285750" indent="-285750">
              <a:lnSpc>
                <a:spcPct val="150000"/>
              </a:lnSpc>
              <a:buFont typeface="Wingdings" panose="05000000000000000000" pitchFamily="2" charset="2"/>
              <a:buChar char="l"/>
            </a:pPr>
            <a:r>
              <a:rPr lang="en-US" altLang="zh-CN" sz="1400" dirty="0">
                <a:sym typeface="+mn-lt"/>
              </a:rPr>
              <a:t>Decoupling Label Losses</a:t>
            </a:r>
          </a:p>
          <a:p>
            <a:pPr marL="285750" indent="-285750">
              <a:lnSpc>
                <a:spcPct val="150000"/>
              </a:lnSpc>
              <a:buFont typeface="Wingdings" panose="05000000000000000000" pitchFamily="2" charset="2"/>
              <a:buChar char="l"/>
            </a:pPr>
            <a:r>
              <a:rPr lang="en-US" altLang="zh-CN" sz="1400" dirty="0">
                <a:sym typeface="+mn-lt"/>
              </a:rPr>
              <a:t>Label Conditioning</a:t>
            </a:r>
            <a:endParaRPr lang="zh-CN" altLang="en-US" sz="1400" dirty="0">
              <a:sym typeface="+mn-lt"/>
            </a:endParaRPr>
          </a:p>
        </p:txBody>
      </p:sp>
      <p:pic>
        <p:nvPicPr>
          <p:cNvPr id="13" name="图片 12">
            <a:extLst>
              <a:ext uri="{FF2B5EF4-FFF2-40B4-BE49-F238E27FC236}">
                <a16:creationId xmlns:a16="http://schemas.microsoft.com/office/drawing/2014/main" id="{166CFE28-BBBF-4CDB-858A-1286424C14FD}"/>
              </a:ext>
            </a:extLst>
          </p:cNvPr>
          <p:cNvPicPr>
            <a:picLocks noChangeAspect="1"/>
          </p:cNvPicPr>
          <p:nvPr/>
        </p:nvPicPr>
        <p:blipFill>
          <a:blip r:embed="rId4"/>
          <a:stretch>
            <a:fillRect/>
          </a:stretch>
        </p:blipFill>
        <p:spPr>
          <a:xfrm>
            <a:off x="1757362" y="3022575"/>
            <a:ext cx="9001125" cy="2952750"/>
          </a:xfrm>
          <a:prstGeom prst="rect">
            <a:avLst/>
          </a:prstGeom>
        </p:spPr>
      </p:pic>
    </p:spTree>
    <p:custDataLst>
      <p:tags r:id="rId1"/>
    </p:custDataLst>
    <p:extLst>
      <p:ext uri="{BB962C8B-B14F-4D97-AF65-F5344CB8AC3E}">
        <p14:creationId xmlns:p14="http://schemas.microsoft.com/office/powerpoint/2010/main" val="1417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3378200" cy="523220"/>
          </a:xfrm>
          <a:prstGeom prst="rect">
            <a:avLst/>
          </a:prstGeom>
          <a:noFill/>
        </p:spPr>
        <p:txBody>
          <a:bodyPr wrap="square" rtlCol="0">
            <a:spAutoFit/>
          </a:bodyPr>
          <a:lstStyle/>
          <a:p>
            <a:r>
              <a:rPr lang="en-US" altLang="zh-CN" sz="2800" dirty="0">
                <a:cs typeface="+mn-ea"/>
                <a:sym typeface="+mn-lt"/>
              </a:rPr>
              <a:t>3 ADAPET</a:t>
            </a:r>
            <a:r>
              <a:rPr lang="zh-CN" altLang="en-US" sz="2800" dirty="0">
                <a:cs typeface="+mn-ea"/>
                <a:sym typeface="+mn-lt"/>
              </a:rPr>
              <a:t>算法</a:t>
            </a:r>
          </a:p>
        </p:txBody>
      </p:sp>
      <p:sp>
        <p:nvSpPr>
          <p:cNvPr id="19" name="文本框 18">
            <a:extLst>
              <a:ext uri="{FF2B5EF4-FFF2-40B4-BE49-F238E27FC236}">
                <a16:creationId xmlns:a16="http://schemas.microsoft.com/office/drawing/2014/main" id="{2095427E-CED6-4C6A-810D-1175AB07CD5B}"/>
              </a:ext>
            </a:extLst>
          </p:cNvPr>
          <p:cNvSpPr txBox="1"/>
          <p:nvPr/>
        </p:nvSpPr>
        <p:spPr>
          <a:xfrm>
            <a:off x="704850" y="1142815"/>
            <a:ext cx="5321300" cy="37741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sym typeface="+mn-lt"/>
              </a:rPr>
              <a:t>Decoupling Label Losses</a:t>
            </a:r>
          </a:p>
        </p:txBody>
      </p:sp>
      <p:sp>
        <p:nvSpPr>
          <p:cNvPr id="10" name="文本框 9">
            <a:extLst>
              <a:ext uri="{FF2B5EF4-FFF2-40B4-BE49-F238E27FC236}">
                <a16:creationId xmlns:a16="http://schemas.microsoft.com/office/drawing/2014/main" id="{FF2FAD6F-7126-43DB-A786-F1CF1F171CBF}"/>
              </a:ext>
            </a:extLst>
          </p:cNvPr>
          <p:cNvSpPr txBox="1"/>
          <p:nvPr/>
        </p:nvSpPr>
        <p:spPr>
          <a:xfrm>
            <a:off x="6480179" y="1133104"/>
            <a:ext cx="5321300" cy="37741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sym typeface="+mn-lt"/>
              </a:rPr>
              <a:t>Label Conditioning</a:t>
            </a:r>
            <a:endParaRPr lang="zh-CN" altLang="en-US" sz="1400" dirty="0">
              <a:sym typeface="+mn-lt"/>
            </a:endParaRPr>
          </a:p>
        </p:txBody>
      </p:sp>
      <p:cxnSp>
        <p:nvCxnSpPr>
          <p:cNvPr id="3" name="直接连接符 2">
            <a:extLst>
              <a:ext uri="{FF2B5EF4-FFF2-40B4-BE49-F238E27FC236}">
                <a16:creationId xmlns:a16="http://schemas.microsoft.com/office/drawing/2014/main" id="{399C1EF5-8151-43A7-AB24-E591FFC77212}"/>
              </a:ext>
            </a:extLst>
          </p:cNvPr>
          <p:cNvCxnSpPr/>
          <p:nvPr/>
        </p:nvCxnSpPr>
        <p:spPr>
          <a:xfrm>
            <a:off x="6096000" y="714375"/>
            <a:ext cx="0" cy="525780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
        <p:nvSpPr>
          <p:cNvPr id="5" name="矩形 4">
            <a:extLst>
              <a:ext uri="{FF2B5EF4-FFF2-40B4-BE49-F238E27FC236}">
                <a16:creationId xmlns:a16="http://schemas.microsoft.com/office/drawing/2014/main" id="{BD064C46-FE5B-4BF8-B710-5BCF22A2EC64}"/>
              </a:ext>
            </a:extLst>
          </p:cNvPr>
          <p:cNvSpPr/>
          <p:nvPr/>
        </p:nvSpPr>
        <p:spPr>
          <a:xfrm>
            <a:off x="774700" y="1523101"/>
            <a:ext cx="5076821" cy="5306389"/>
          </a:xfrm>
          <a:prstGeom prst="rect">
            <a:avLst/>
          </a:prstGeom>
        </p:spPr>
        <p:txBody>
          <a:bodyPr wrap="square">
            <a:spAutoFit/>
          </a:bodyPr>
          <a:lstStyle/>
          <a:p>
            <a:pPr>
              <a:lnSpc>
                <a:spcPct val="150000"/>
              </a:lnSpc>
            </a:pPr>
            <a:r>
              <a:rPr lang="zh-CN" altLang="en-US" sz="1400" dirty="0"/>
              <a:t>例：</a:t>
            </a:r>
            <a:endParaRPr lang="en-US" altLang="zh-CN" sz="1400" dirty="0"/>
          </a:p>
          <a:p>
            <a:pPr>
              <a:lnSpc>
                <a:spcPct val="150000"/>
              </a:lnSpc>
            </a:pPr>
            <a:r>
              <a:rPr lang="zh-CN" altLang="en-US" sz="1400" dirty="0"/>
              <a:t>单句分类 目标：预测“这趟北京之旅我感觉很不错”是正面评价还是负面评价</a:t>
            </a:r>
            <a:endParaRPr lang="en-US" altLang="zh-CN" sz="1400" dirty="0"/>
          </a:p>
          <a:p>
            <a:pPr>
              <a:lnSpc>
                <a:spcPct val="150000"/>
              </a:lnSpc>
            </a:pPr>
            <a:r>
              <a:rPr lang="en-US" altLang="zh-CN" sz="1400" dirty="0"/>
              <a:t>Pattern</a:t>
            </a:r>
            <a:r>
              <a:rPr lang="zh-CN" altLang="en-US" sz="1400" dirty="0"/>
              <a:t>：这趟北京之旅我感觉很不错。</a:t>
            </a:r>
            <a:r>
              <a:rPr lang="en-US" altLang="zh-CN" sz="1400" dirty="0"/>
              <a:t>____</a:t>
            </a:r>
            <a:r>
              <a:rPr lang="zh-CN" altLang="en-US" sz="1400" dirty="0"/>
              <a:t>满意。</a:t>
            </a:r>
            <a:endParaRPr lang="en-US" altLang="zh-CN" sz="1400" dirty="0"/>
          </a:p>
          <a:p>
            <a:pPr>
              <a:lnSpc>
                <a:spcPct val="150000"/>
              </a:lnSpc>
            </a:pPr>
            <a:r>
              <a:rPr lang="zh-CN" altLang="en-US" sz="1400" dirty="0"/>
              <a:t>候选词：“很”、“不”</a:t>
            </a:r>
            <a:endParaRPr lang="en-US" altLang="zh-CN" sz="1400" dirty="0"/>
          </a:p>
          <a:p>
            <a:pPr>
              <a:lnSpc>
                <a:spcPct val="150000"/>
              </a:lnSpc>
            </a:pPr>
            <a:endParaRPr lang="en-US" altLang="zh-CN" sz="1400" dirty="0"/>
          </a:p>
          <a:p>
            <a:pPr>
              <a:lnSpc>
                <a:spcPct val="150000"/>
              </a:lnSpc>
            </a:pPr>
            <a:r>
              <a:rPr lang="zh-CN" altLang="en-US" sz="1400" dirty="0"/>
              <a:t>模型在词表所有的</a:t>
            </a:r>
            <a:r>
              <a:rPr lang="en-US" altLang="zh-CN" sz="1400" dirty="0"/>
              <a:t>token</a:t>
            </a:r>
            <a:r>
              <a:rPr lang="zh-CN" altLang="en-US" sz="1400" dirty="0"/>
              <a:t>上进行</a:t>
            </a:r>
            <a:r>
              <a:rPr lang="en-US" altLang="zh-CN" sz="1400" dirty="0" err="1"/>
              <a:t>softmax</a:t>
            </a:r>
            <a:r>
              <a:rPr lang="zh-CN" altLang="en-US" sz="1400" dirty="0"/>
              <a:t>，选取候选词中概率最大的</a:t>
            </a:r>
            <a:r>
              <a:rPr lang="en-US" altLang="zh-CN" sz="1400" dirty="0"/>
              <a:t>token</a:t>
            </a:r>
            <a:r>
              <a:rPr lang="zh-CN" altLang="en-US" sz="1400" dirty="0"/>
              <a:t>做为预测</a:t>
            </a:r>
            <a:r>
              <a:rPr lang="en-US" altLang="zh-CN" sz="1400" dirty="0"/>
              <a:t>label</a:t>
            </a:r>
            <a:r>
              <a:rPr lang="zh-CN" altLang="en-US" sz="1400" dirty="0"/>
              <a:t>。</a:t>
            </a:r>
            <a:endParaRPr lang="en-US" altLang="zh-CN" sz="1400" dirty="0"/>
          </a:p>
          <a:p>
            <a:pPr>
              <a:lnSpc>
                <a:spcPct val="150000"/>
              </a:lnSpc>
            </a:pPr>
            <a:endParaRPr lang="en-US" altLang="zh-CN" sz="1400" dirty="0"/>
          </a:p>
          <a:p>
            <a:pPr>
              <a:lnSpc>
                <a:spcPct val="150000"/>
              </a:lnSpc>
            </a:pPr>
            <a:r>
              <a:rPr lang="zh-CN" altLang="en-US" sz="1400" dirty="0"/>
              <a:t>论文中的解释：每一个</a:t>
            </a:r>
            <a:r>
              <a:rPr lang="en-US" altLang="zh-CN" sz="1400" dirty="0"/>
              <a:t>token</a:t>
            </a:r>
            <a:r>
              <a:rPr lang="zh-CN" altLang="en-US" sz="1400" dirty="0"/>
              <a:t>的概率都会受到</a:t>
            </a:r>
            <a:r>
              <a:rPr lang="en-US" altLang="zh-CN" sz="1400" dirty="0"/>
              <a:t>vocab</a:t>
            </a:r>
            <a:r>
              <a:rPr lang="zh-CN" altLang="en-US" sz="1400" dirty="0"/>
              <a:t>中其它</a:t>
            </a:r>
            <a:r>
              <a:rPr lang="en-US" altLang="zh-CN" sz="1400" dirty="0"/>
              <a:t>token</a:t>
            </a:r>
            <a:r>
              <a:rPr lang="zh-CN" altLang="en-US" sz="1400" dirty="0"/>
              <a:t>的影响。（</a:t>
            </a:r>
            <a:r>
              <a:rPr lang="en-US" altLang="zh-CN" sz="1400" dirty="0"/>
              <a:t> so that each probability is influenced by the logits of all the vocabulary </a:t>
            </a:r>
            <a:r>
              <a:rPr lang="zh-CN" altLang="en-US" sz="1400" dirty="0"/>
              <a:t>）</a:t>
            </a:r>
            <a:endParaRPr lang="en-US" altLang="zh-CN" sz="1400" dirty="0"/>
          </a:p>
          <a:p>
            <a:pPr>
              <a:lnSpc>
                <a:spcPct val="150000"/>
              </a:lnSpc>
            </a:pPr>
            <a:r>
              <a:rPr lang="zh-CN" altLang="en-US" sz="1400" dirty="0"/>
              <a:t>个人的猜测：更加符合预训练的逻辑，在</a:t>
            </a:r>
            <a:r>
              <a:rPr lang="en-US" altLang="zh-CN" sz="1400" dirty="0"/>
              <a:t>PET</a:t>
            </a:r>
            <a:r>
              <a:rPr lang="zh-CN" altLang="en-US" sz="1400" dirty="0"/>
              <a:t>基础上进一步保持了上下游任务训练方式的一致性</a:t>
            </a:r>
            <a:r>
              <a:rPr lang="en-US" altLang="zh-CN" sz="1400" dirty="0"/>
              <a:t>----</a:t>
            </a:r>
            <a:r>
              <a:rPr lang="zh-CN" altLang="en-US" sz="1400" dirty="0"/>
              <a:t>在词表维度上进行</a:t>
            </a:r>
            <a:r>
              <a:rPr lang="en-US" altLang="zh-CN" sz="1400" dirty="0"/>
              <a:t>token</a:t>
            </a:r>
            <a:r>
              <a:rPr lang="zh-CN" altLang="en-US" sz="1400" dirty="0"/>
              <a:t>的选择。</a:t>
            </a:r>
            <a:endParaRPr lang="en-US" altLang="zh-CN" sz="1400" dirty="0"/>
          </a:p>
          <a:p>
            <a:pPr>
              <a:lnSpc>
                <a:spcPct val="150000"/>
              </a:lnSpc>
            </a:pPr>
            <a:endParaRPr lang="en-US" altLang="zh-CN" dirty="0"/>
          </a:p>
        </p:txBody>
      </p:sp>
      <p:sp>
        <p:nvSpPr>
          <p:cNvPr id="11" name="矩形 10">
            <a:extLst>
              <a:ext uri="{FF2B5EF4-FFF2-40B4-BE49-F238E27FC236}">
                <a16:creationId xmlns:a16="http://schemas.microsoft.com/office/drawing/2014/main" id="{74F5E3CC-F5BD-40D8-8C71-30EC367D0778}"/>
              </a:ext>
            </a:extLst>
          </p:cNvPr>
          <p:cNvSpPr/>
          <p:nvPr/>
        </p:nvSpPr>
        <p:spPr>
          <a:xfrm>
            <a:off x="6480179" y="1520225"/>
            <a:ext cx="5321294" cy="4901726"/>
          </a:xfrm>
          <a:prstGeom prst="rect">
            <a:avLst/>
          </a:prstGeom>
        </p:spPr>
        <p:txBody>
          <a:bodyPr wrap="square">
            <a:spAutoFit/>
          </a:bodyPr>
          <a:lstStyle/>
          <a:p>
            <a:pPr>
              <a:lnSpc>
                <a:spcPct val="150000"/>
              </a:lnSpc>
            </a:pPr>
            <a:r>
              <a:rPr lang="en-US" altLang="zh-CN" sz="1400" dirty="0" err="1"/>
              <a:t>PET:“Given</a:t>
            </a:r>
            <a:r>
              <a:rPr lang="en-US" altLang="zh-CN" sz="1400" dirty="0"/>
              <a:t> the input, what is the right label?“</a:t>
            </a:r>
          </a:p>
          <a:p>
            <a:pPr>
              <a:lnSpc>
                <a:spcPct val="150000"/>
              </a:lnSpc>
            </a:pPr>
            <a:r>
              <a:rPr lang="en-US" altLang="zh-CN" sz="1400" dirty="0" err="1"/>
              <a:t>ADAPET:“Given</a:t>
            </a:r>
            <a:r>
              <a:rPr lang="en-US" altLang="zh-CN" sz="1400" dirty="0"/>
              <a:t> the answer, what is the correct context?"</a:t>
            </a:r>
          </a:p>
          <a:p>
            <a:pPr>
              <a:lnSpc>
                <a:spcPct val="150000"/>
              </a:lnSpc>
            </a:pPr>
            <a:r>
              <a:rPr lang="zh-CN" altLang="en-US" sz="1400" dirty="0"/>
              <a:t>随机掩盖原句中的</a:t>
            </a:r>
            <a:r>
              <a:rPr lang="en-US" altLang="zh-CN" sz="1400" dirty="0"/>
              <a:t>original token</a:t>
            </a:r>
            <a:r>
              <a:rPr lang="zh-CN" altLang="en-US" sz="1400" dirty="0"/>
              <a:t>，根据</a:t>
            </a:r>
            <a:r>
              <a:rPr lang="en-US" altLang="zh-CN" sz="1400" dirty="0"/>
              <a:t>label</a:t>
            </a:r>
            <a:r>
              <a:rPr lang="zh-CN" altLang="en-US" sz="1400" dirty="0"/>
              <a:t>去预测这些</a:t>
            </a:r>
            <a:r>
              <a:rPr lang="en-US" altLang="zh-CN" sz="1400" dirty="0"/>
              <a:t>original token</a:t>
            </a:r>
            <a:r>
              <a:rPr lang="zh-CN" altLang="en-US" sz="1400" dirty="0"/>
              <a:t>。</a:t>
            </a:r>
            <a:endParaRPr lang="en-US" altLang="zh-CN" sz="1400" dirty="0"/>
          </a:p>
          <a:p>
            <a:pPr>
              <a:lnSpc>
                <a:spcPct val="150000"/>
              </a:lnSpc>
            </a:pPr>
            <a:r>
              <a:rPr lang="zh-CN" altLang="en-US" sz="1400" dirty="0"/>
              <a:t>上例中，随机掩盖</a:t>
            </a:r>
            <a:r>
              <a:rPr lang="en-US" altLang="zh-CN" sz="1400" dirty="0"/>
              <a:t>token</a:t>
            </a:r>
            <a:r>
              <a:rPr lang="zh-CN" altLang="en-US" sz="1400" dirty="0"/>
              <a:t>后，得到：</a:t>
            </a:r>
            <a:endParaRPr lang="en-US" altLang="zh-CN" sz="1400" dirty="0"/>
          </a:p>
          <a:p>
            <a:pPr>
              <a:lnSpc>
                <a:spcPct val="150000"/>
              </a:lnSpc>
            </a:pPr>
            <a:r>
              <a:rPr lang="en-US" altLang="zh-CN" sz="1400" dirty="0"/>
              <a:t>Pattern</a:t>
            </a:r>
            <a:r>
              <a:rPr lang="zh-CN" altLang="en-US" sz="1400" dirty="0"/>
              <a:t>：这趟北京之旅我感</a:t>
            </a:r>
            <a:r>
              <a:rPr lang="en-US" altLang="zh-CN" sz="1400" dirty="0"/>
              <a:t>[MASK]</a:t>
            </a:r>
            <a:r>
              <a:rPr lang="zh-CN" altLang="en-US" sz="1400" dirty="0"/>
              <a:t>很不错。</a:t>
            </a:r>
            <a:r>
              <a:rPr lang="en-US" altLang="zh-CN" sz="1400" dirty="0"/>
              <a:t>____</a:t>
            </a:r>
            <a:r>
              <a:rPr lang="zh-CN" altLang="en-US" sz="1400" dirty="0"/>
              <a:t>满意。</a:t>
            </a:r>
            <a:endParaRPr lang="en-US" altLang="zh-CN" sz="1400" dirty="0"/>
          </a:p>
          <a:p>
            <a:pPr>
              <a:lnSpc>
                <a:spcPct val="150000"/>
              </a:lnSpc>
            </a:pPr>
            <a:r>
              <a:rPr lang="zh-CN" altLang="en-US" sz="1400" dirty="0"/>
              <a:t>候选词：“很”</a:t>
            </a:r>
            <a:r>
              <a:rPr lang="en-US" altLang="zh-CN" sz="1400" dirty="0"/>
              <a:t>(</a:t>
            </a:r>
            <a:r>
              <a:rPr lang="zh-CN" altLang="en-US" sz="1400" dirty="0"/>
              <a:t>正确的标签</a:t>
            </a:r>
            <a:r>
              <a:rPr lang="en-US" altLang="zh-CN" sz="1400" dirty="0"/>
              <a:t>)</a:t>
            </a:r>
            <a:r>
              <a:rPr lang="zh-CN" altLang="en-US" sz="1400" dirty="0"/>
              <a:t>、“不”</a:t>
            </a:r>
            <a:r>
              <a:rPr lang="en-US" altLang="zh-CN" sz="1400" dirty="0"/>
              <a:t>(</a:t>
            </a:r>
            <a:r>
              <a:rPr lang="zh-CN" altLang="en-US" sz="1400" dirty="0"/>
              <a:t>错误的标签</a:t>
            </a:r>
            <a:r>
              <a:rPr lang="en-US" altLang="zh-CN" sz="1400" dirty="0"/>
              <a:t>)</a:t>
            </a:r>
          </a:p>
          <a:p>
            <a:pPr>
              <a:lnSpc>
                <a:spcPct val="150000"/>
              </a:lnSpc>
            </a:pPr>
            <a:endParaRPr lang="en-US" altLang="zh-CN" sz="1400" dirty="0"/>
          </a:p>
          <a:p>
            <a:pPr>
              <a:lnSpc>
                <a:spcPct val="150000"/>
              </a:lnSpc>
            </a:pPr>
            <a:r>
              <a:rPr lang="zh-CN" altLang="en-US" sz="1400" dirty="0"/>
              <a:t>对于由正确的标签构造的训练样本，我们让模型去预测被掩盖掉的</a:t>
            </a:r>
            <a:r>
              <a:rPr lang="en-US" altLang="zh-CN" sz="1400" dirty="0"/>
              <a:t>token</a:t>
            </a:r>
            <a:r>
              <a:rPr lang="zh-CN" altLang="en-US" sz="1400" dirty="0"/>
              <a:t>；对于由不正确的标签构造的训练样本，模型就不用去预测被掩盖掉的</a:t>
            </a:r>
            <a:r>
              <a:rPr lang="en-US" altLang="zh-CN" sz="1400" dirty="0"/>
              <a:t>token</a:t>
            </a:r>
            <a:r>
              <a:rPr lang="zh-CN" altLang="en-US" sz="1400" dirty="0"/>
              <a:t>。</a:t>
            </a:r>
            <a:endParaRPr lang="en-US" altLang="zh-CN" sz="1400" dirty="0"/>
          </a:p>
          <a:p>
            <a:pPr>
              <a:lnSpc>
                <a:spcPct val="150000"/>
              </a:lnSpc>
            </a:pPr>
            <a:endParaRPr lang="en-US" altLang="zh-CN" sz="1400" dirty="0"/>
          </a:p>
          <a:p>
            <a:pPr marL="285750" indent="-285750">
              <a:lnSpc>
                <a:spcPct val="150000"/>
              </a:lnSpc>
              <a:buFont typeface="Arial" panose="020B0604020202020204" pitchFamily="34" charset="0"/>
              <a:buChar char="•"/>
            </a:pPr>
            <a:r>
              <a:rPr lang="zh-CN" altLang="en-US" sz="1400" dirty="0"/>
              <a:t>进一步增加了训练的样本</a:t>
            </a:r>
            <a:endParaRPr lang="en-US" altLang="zh-CN" sz="1400" dirty="0"/>
          </a:p>
          <a:p>
            <a:pPr marL="285750" indent="-285750">
              <a:lnSpc>
                <a:spcPct val="150000"/>
              </a:lnSpc>
              <a:buFont typeface="Arial" panose="020B0604020202020204" pitchFamily="34" charset="0"/>
              <a:buChar char="•"/>
            </a:pPr>
            <a:r>
              <a:rPr lang="zh-CN" altLang="en-US" sz="1400" dirty="0"/>
              <a:t>进一步挖掘原句与</a:t>
            </a:r>
            <a:r>
              <a:rPr lang="en-US" altLang="zh-CN" sz="1400" dirty="0"/>
              <a:t>label</a:t>
            </a:r>
            <a:r>
              <a:rPr lang="zh-CN" altLang="en-US" sz="1400" dirty="0"/>
              <a:t>之间的潜在联系</a:t>
            </a:r>
            <a:endParaRPr lang="en-US" altLang="zh-CN" sz="1400" dirty="0"/>
          </a:p>
          <a:p>
            <a:pPr>
              <a:lnSpc>
                <a:spcPct val="150000"/>
              </a:lnSpc>
            </a:pPr>
            <a:endParaRPr lang="en-US" altLang="zh-CN" sz="1400" dirty="0"/>
          </a:p>
        </p:txBody>
      </p:sp>
    </p:spTree>
    <p:custDataLst>
      <p:tags r:id="rId1"/>
    </p:custDataLst>
    <p:extLst>
      <p:ext uri="{BB962C8B-B14F-4D97-AF65-F5344CB8AC3E}">
        <p14:creationId xmlns:p14="http://schemas.microsoft.com/office/powerpoint/2010/main" val="293291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FE6907-8676-429A-9B5A-DC3FAFE110A8}"/>
              </a:ext>
            </a:extLst>
          </p:cNvPr>
          <p:cNvSpPr txBox="1"/>
          <p:nvPr/>
        </p:nvSpPr>
        <p:spPr>
          <a:xfrm>
            <a:off x="774700" y="351675"/>
            <a:ext cx="3378200" cy="523220"/>
          </a:xfrm>
          <a:prstGeom prst="rect">
            <a:avLst/>
          </a:prstGeom>
          <a:noFill/>
        </p:spPr>
        <p:txBody>
          <a:bodyPr wrap="square" rtlCol="0">
            <a:spAutoFit/>
          </a:bodyPr>
          <a:lstStyle/>
          <a:p>
            <a:r>
              <a:rPr lang="en-US" altLang="zh-CN" sz="2800" dirty="0">
                <a:cs typeface="+mn-ea"/>
                <a:sym typeface="+mn-lt"/>
              </a:rPr>
              <a:t>3 ADAPET</a:t>
            </a:r>
            <a:r>
              <a:rPr lang="zh-CN" altLang="en-US" sz="2800" dirty="0">
                <a:cs typeface="+mn-ea"/>
                <a:sym typeface="+mn-lt"/>
              </a:rPr>
              <a:t>实验</a:t>
            </a:r>
          </a:p>
        </p:txBody>
      </p:sp>
      <p:sp>
        <p:nvSpPr>
          <p:cNvPr id="19" name="文本框 18">
            <a:extLst>
              <a:ext uri="{FF2B5EF4-FFF2-40B4-BE49-F238E27FC236}">
                <a16:creationId xmlns:a16="http://schemas.microsoft.com/office/drawing/2014/main" id="{2095427E-CED6-4C6A-810D-1175AB07CD5B}"/>
              </a:ext>
            </a:extLst>
          </p:cNvPr>
          <p:cNvSpPr txBox="1"/>
          <p:nvPr/>
        </p:nvSpPr>
        <p:spPr>
          <a:xfrm>
            <a:off x="247655" y="1027110"/>
            <a:ext cx="3905245" cy="1346907"/>
          </a:xfrm>
          <a:prstGeom prst="rect">
            <a:avLst/>
          </a:prstGeom>
          <a:noFill/>
        </p:spPr>
        <p:txBody>
          <a:bodyPr wrap="square" rtlCol="0">
            <a:spAutoFit/>
          </a:bodyPr>
          <a:lstStyle/>
          <a:p>
            <a:pPr>
              <a:lnSpc>
                <a:spcPct val="150000"/>
              </a:lnSpc>
            </a:pPr>
            <a:r>
              <a:rPr lang="zh-CN" altLang="en-US" sz="1400" dirty="0">
                <a:sym typeface="+mn-lt"/>
              </a:rPr>
              <a:t>实验设置：</a:t>
            </a:r>
            <a:endParaRPr lang="en-US" altLang="zh-CN" sz="1400" dirty="0">
              <a:sym typeface="+mn-lt"/>
            </a:endParaRPr>
          </a:p>
          <a:p>
            <a:pPr>
              <a:lnSpc>
                <a:spcPct val="150000"/>
              </a:lnSpc>
            </a:pPr>
            <a:r>
              <a:rPr lang="zh-CN" altLang="en-US" sz="1400" dirty="0">
                <a:sym typeface="+mn-lt"/>
              </a:rPr>
              <a:t>数据集：</a:t>
            </a:r>
            <a:r>
              <a:rPr lang="en-US" altLang="zh-CN" sz="1400" dirty="0" err="1"/>
              <a:t>SuperGLUE</a:t>
            </a:r>
            <a:r>
              <a:rPr lang="zh-CN" altLang="en-US" sz="1400" dirty="0"/>
              <a:t>，未使用无标签数据</a:t>
            </a:r>
            <a:endParaRPr lang="en-US" altLang="zh-CN" sz="1400" dirty="0"/>
          </a:p>
          <a:p>
            <a:pPr>
              <a:lnSpc>
                <a:spcPct val="150000"/>
              </a:lnSpc>
            </a:pPr>
            <a:r>
              <a:rPr lang="en-US" altLang="zh-CN" sz="1400" dirty="0" err="1">
                <a:sym typeface="+mn-lt"/>
              </a:rPr>
              <a:t>batch_size</a:t>
            </a:r>
            <a:r>
              <a:rPr lang="en-US" altLang="zh-CN" sz="1400" dirty="0">
                <a:sym typeface="+mn-lt"/>
              </a:rPr>
              <a:t>: 16</a:t>
            </a:r>
          </a:p>
          <a:p>
            <a:pPr>
              <a:lnSpc>
                <a:spcPct val="150000"/>
              </a:lnSpc>
            </a:pPr>
            <a:r>
              <a:rPr lang="en-US" altLang="zh-CN" sz="1400" dirty="0" err="1">
                <a:sym typeface="+mn-lt"/>
              </a:rPr>
              <a:t>num_batches</a:t>
            </a:r>
            <a:r>
              <a:rPr lang="en-US" altLang="zh-CN" sz="1400" dirty="0">
                <a:sym typeface="+mn-lt"/>
              </a:rPr>
              <a:t>: 1k</a:t>
            </a:r>
          </a:p>
        </p:txBody>
      </p:sp>
      <p:pic>
        <p:nvPicPr>
          <p:cNvPr id="6" name="图片 5">
            <a:extLst>
              <a:ext uri="{FF2B5EF4-FFF2-40B4-BE49-F238E27FC236}">
                <a16:creationId xmlns:a16="http://schemas.microsoft.com/office/drawing/2014/main" id="{27B8C3B1-CA50-4610-A901-039AC982807D}"/>
              </a:ext>
            </a:extLst>
          </p:cNvPr>
          <p:cNvPicPr>
            <a:picLocks noChangeAspect="1"/>
          </p:cNvPicPr>
          <p:nvPr/>
        </p:nvPicPr>
        <p:blipFill>
          <a:blip r:embed="rId3"/>
          <a:stretch>
            <a:fillRect/>
          </a:stretch>
        </p:blipFill>
        <p:spPr>
          <a:xfrm>
            <a:off x="0" y="2489722"/>
            <a:ext cx="8510588" cy="4072133"/>
          </a:xfrm>
          <a:prstGeom prst="rect">
            <a:avLst/>
          </a:prstGeom>
        </p:spPr>
      </p:pic>
      <p:cxnSp>
        <p:nvCxnSpPr>
          <p:cNvPr id="12" name="直接连接符 11">
            <a:extLst>
              <a:ext uri="{FF2B5EF4-FFF2-40B4-BE49-F238E27FC236}">
                <a16:creationId xmlns:a16="http://schemas.microsoft.com/office/drawing/2014/main" id="{52560B7F-418A-4CAE-8AFA-6DBEE1B07DB9}"/>
              </a:ext>
            </a:extLst>
          </p:cNvPr>
          <p:cNvCxnSpPr>
            <a:cxnSpLocks/>
          </p:cNvCxnSpPr>
          <p:nvPr/>
        </p:nvCxnSpPr>
        <p:spPr>
          <a:xfrm>
            <a:off x="8267700" y="520955"/>
            <a:ext cx="16674" cy="5816090"/>
          </a:xfrm>
          <a:prstGeom prst="line">
            <a:avLst/>
          </a:prstGeom>
        </p:spPr>
        <p:style>
          <a:lnRef idx="1">
            <a:schemeClr val="accent3"/>
          </a:lnRef>
          <a:fillRef idx="0">
            <a:schemeClr val="accent3"/>
          </a:fillRef>
          <a:effectRef idx="0">
            <a:schemeClr val="accent3"/>
          </a:effectRef>
          <a:fontRef idx="minor">
            <a:schemeClr val="tx1"/>
          </a:fontRef>
        </p:style>
      </p:cxnSp>
      <p:sp>
        <p:nvSpPr>
          <p:cNvPr id="14" name="文本框 13">
            <a:extLst>
              <a:ext uri="{FF2B5EF4-FFF2-40B4-BE49-F238E27FC236}">
                <a16:creationId xmlns:a16="http://schemas.microsoft.com/office/drawing/2014/main" id="{25D6D8C6-2235-41B0-892F-05455CF11A4F}"/>
              </a:ext>
            </a:extLst>
          </p:cNvPr>
          <p:cNvSpPr txBox="1"/>
          <p:nvPr/>
        </p:nvSpPr>
        <p:spPr>
          <a:xfrm>
            <a:off x="8267700" y="1468900"/>
            <a:ext cx="3905245" cy="377411"/>
          </a:xfrm>
          <a:prstGeom prst="rect">
            <a:avLst/>
          </a:prstGeom>
          <a:noFill/>
        </p:spPr>
        <p:txBody>
          <a:bodyPr wrap="square" rtlCol="0">
            <a:spAutoFit/>
          </a:bodyPr>
          <a:lstStyle/>
          <a:p>
            <a:pPr>
              <a:lnSpc>
                <a:spcPct val="150000"/>
              </a:lnSpc>
            </a:pPr>
            <a:r>
              <a:rPr lang="en-US" altLang="zh-CN" sz="1400" dirty="0">
                <a:sym typeface="+mn-lt"/>
              </a:rPr>
              <a:t>Pattern</a:t>
            </a:r>
            <a:r>
              <a:rPr lang="zh-CN" altLang="en-US" sz="1400" dirty="0">
                <a:sym typeface="+mn-lt"/>
              </a:rPr>
              <a:t>构造示例：</a:t>
            </a:r>
            <a:endParaRPr lang="en-US" altLang="zh-CN" sz="1400" dirty="0">
              <a:sym typeface="+mn-lt"/>
            </a:endParaRPr>
          </a:p>
        </p:txBody>
      </p:sp>
      <p:pic>
        <p:nvPicPr>
          <p:cNvPr id="16" name="图片 15">
            <a:extLst>
              <a:ext uri="{FF2B5EF4-FFF2-40B4-BE49-F238E27FC236}">
                <a16:creationId xmlns:a16="http://schemas.microsoft.com/office/drawing/2014/main" id="{8C0A1B99-B3F8-489F-BE1C-C489BB76D8B9}"/>
              </a:ext>
            </a:extLst>
          </p:cNvPr>
          <p:cNvPicPr>
            <a:picLocks noChangeAspect="1"/>
          </p:cNvPicPr>
          <p:nvPr/>
        </p:nvPicPr>
        <p:blipFill>
          <a:blip r:embed="rId4"/>
          <a:stretch>
            <a:fillRect/>
          </a:stretch>
        </p:blipFill>
        <p:spPr>
          <a:xfrm>
            <a:off x="8387842" y="2481703"/>
            <a:ext cx="3785103" cy="3855342"/>
          </a:xfrm>
          <a:prstGeom prst="rect">
            <a:avLst/>
          </a:prstGeom>
        </p:spPr>
      </p:pic>
    </p:spTree>
    <p:custDataLst>
      <p:tags r:id="rId1"/>
    </p:custDataLst>
    <p:extLst>
      <p:ext uri="{BB962C8B-B14F-4D97-AF65-F5344CB8AC3E}">
        <p14:creationId xmlns:p14="http://schemas.microsoft.com/office/powerpoint/2010/main" val="178337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6|0.5|0.9"/>
</p:tagLst>
</file>

<file path=ppt/tags/tag10.xml><?xml version="1.0" encoding="utf-8"?>
<p:tagLst xmlns:a="http://schemas.openxmlformats.org/drawingml/2006/main" xmlns:r="http://schemas.openxmlformats.org/officeDocument/2006/relationships" xmlns:p="http://schemas.openxmlformats.org/presentationml/2006/main">
  <p:tag name="TIMING" val="|0.5|0.5|0.6|0.5|0.4"/>
</p:tagLst>
</file>

<file path=ppt/tags/tag11.xml><?xml version="1.0" encoding="utf-8"?>
<p:tagLst xmlns:a="http://schemas.openxmlformats.org/drawingml/2006/main" xmlns:r="http://schemas.openxmlformats.org/officeDocument/2006/relationships" xmlns:p="http://schemas.openxmlformats.org/presentationml/2006/main">
  <p:tag name="TIMING" val="|0.5|0.5|0.6|0.5|0.4"/>
</p:tagLst>
</file>

<file path=ppt/tags/tag12.xml><?xml version="1.0" encoding="utf-8"?>
<p:tagLst xmlns:a="http://schemas.openxmlformats.org/drawingml/2006/main" xmlns:r="http://schemas.openxmlformats.org/officeDocument/2006/relationships" xmlns:p="http://schemas.openxmlformats.org/presentationml/2006/main">
  <p:tag name="TIMING" val="|0.5|0.5|0.6|0.5|0.4"/>
</p:tagLst>
</file>

<file path=ppt/tags/tag2.xml><?xml version="1.0" encoding="utf-8"?>
<p:tagLst xmlns:a="http://schemas.openxmlformats.org/drawingml/2006/main" xmlns:r="http://schemas.openxmlformats.org/officeDocument/2006/relationships" xmlns:p="http://schemas.openxmlformats.org/presentationml/2006/main">
  <p:tag name="TIMING" val="|0.6|0.6|0.6|0.7|0.4|0.5|0.5|0.5|0.5|0.4"/>
</p:tagLst>
</file>

<file path=ppt/tags/tag3.xml><?xml version="1.0" encoding="utf-8"?>
<p:tagLst xmlns:a="http://schemas.openxmlformats.org/drawingml/2006/main" xmlns:r="http://schemas.openxmlformats.org/officeDocument/2006/relationships" xmlns:p="http://schemas.openxmlformats.org/presentationml/2006/main">
  <p:tag name="TIMING" val="|0.5|0.5|0.6|0.5|0.4"/>
</p:tagLst>
</file>

<file path=ppt/tags/tag4.xml><?xml version="1.0" encoding="utf-8"?>
<p:tagLst xmlns:a="http://schemas.openxmlformats.org/drawingml/2006/main" xmlns:r="http://schemas.openxmlformats.org/officeDocument/2006/relationships" xmlns:p="http://schemas.openxmlformats.org/presentationml/2006/main">
  <p:tag name="TIMING" val="|0.5|0.5|0.6|0.5|0.4"/>
</p:tagLst>
</file>

<file path=ppt/tags/tag5.xml><?xml version="1.0" encoding="utf-8"?>
<p:tagLst xmlns:a="http://schemas.openxmlformats.org/drawingml/2006/main" xmlns:r="http://schemas.openxmlformats.org/officeDocument/2006/relationships" xmlns:p="http://schemas.openxmlformats.org/presentationml/2006/main">
  <p:tag name="TIMING" val="|0.5|0.5|0.6|0.5|0.4"/>
</p:tagLst>
</file>

<file path=ppt/tags/tag6.xml><?xml version="1.0" encoding="utf-8"?>
<p:tagLst xmlns:a="http://schemas.openxmlformats.org/drawingml/2006/main" xmlns:r="http://schemas.openxmlformats.org/officeDocument/2006/relationships" xmlns:p="http://schemas.openxmlformats.org/presentationml/2006/main">
  <p:tag name="TIMING" val="|0.6|0.6|0.7|0.6"/>
</p:tagLst>
</file>

<file path=ppt/tags/tag7.xml><?xml version="1.0" encoding="utf-8"?>
<p:tagLst xmlns:a="http://schemas.openxmlformats.org/drawingml/2006/main" xmlns:r="http://schemas.openxmlformats.org/officeDocument/2006/relationships" xmlns:p="http://schemas.openxmlformats.org/presentationml/2006/main">
  <p:tag name="TIMING" val="|0.5|0.5|0.6|0.5|0.4"/>
</p:tagLst>
</file>

<file path=ppt/tags/tag8.xml><?xml version="1.0" encoding="utf-8"?>
<p:tagLst xmlns:a="http://schemas.openxmlformats.org/drawingml/2006/main" xmlns:r="http://schemas.openxmlformats.org/officeDocument/2006/relationships" xmlns:p="http://schemas.openxmlformats.org/presentationml/2006/main">
  <p:tag name="TIMING" val="|0.5|0.5|0.6|0.5|0.4"/>
</p:tagLst>
</file>

<file path=ppt/tags/tag9.xml><?xml version="1.0" encoding="utf-8"?>
<p:tagLst xmlns:a="http://schemas.openxmlformats.org/drawingml/2006/main" xmlns:r="http://schemas.openxmlformats.org/officeDocument/2006/relationships" xmlns:p="http://schemas.openxmlformats.org/presentationml/2006/main">
  <p:tag name="TIMING" val="|0.5|0.5|0.6|0.5|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6706</TotalTime>
  <Words>1188</Words>
  <Application>Microsoft Office PowerPoint</Application>
  <PresentationFormat>宽屏</PresentationFormat>
  <Paragraphs>114</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宋体</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极简白色</dc:title>
  <dc:creator>第一PPT</dc:creator>
  <cp:keywords>www.1ppt.com</cp:keywords>
  <dc:description>www.1ppt.com</dc:description>
  <cp:lastModifiedBy>袁瑚</cp:lastModifiedBy>
  <cp:revision>195</cp:revision>
  <dcterms:created xsi:type="dcterms:W3CDTF">2020-11-05T09:34:12Z</dcterms:created>
  <dcterms:modified xsi:type="dcterms:W3CDTF">2021-05-22T08:22:51Z</dcterms:modified>
</cp:coreProperties>
</file>