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1" r:id="rId3"/>
    <p:sldId id="369" r:id="rId5"/>
    <p:sldId id="414" r:id="rId6"/>
    <p:sldId id="415" r:id="rId7"/>
    <p:sldId id="409" r:id="rId8"/>
    <p:sldId id="410" r:id="rId9"/>
    <p:sldId id="412" r:id="rId10"/>
    <p:sldId id="354" r:id="rId11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A9"/>
    <a:srgbClr val="367A3F"/>
    <a:srgbClr val="D3A4C1"/>
    <a:srgbClr val="143CEA"/>
    <a:srgbClr val="569755"/>
    <a:srgbClr val="47A554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42" autoAdjust="0"/>
  </p:normalViewPr>
  <p:slideViewPr>
    <p:cSldViewPr>
      <p:cViewPr varScale="1">
        <p:scale>
          <a:sx n="67" d="100"/>
          <a:sy n="67" d="100"/>
        </p:scale>
        <p:origin x="72" y="82"/>
      </p:cViewPr>
      <p:guideLst>
        <p:guide orient="horz" pos="2060"/>
        <p:guide pos="37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假设没有数据增强，则没有效果，因为本身数据量少，对抗引入噪声后加大了模型学习的难度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假设没有数据增强，则没有效果，因为本身数据量少，对抗引入噪声后加大了模型学习的难度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假设没有数据增强，则没有效果，因为本身数据量少，对抗引入噪声后加大了模型学习的难度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1.v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53" y="1797688"/>
            <a:ext cx="4248472" cy="3612790"/>
          </a:xfrm>
          <a:prstGeom prst="rect">
            <a:avLst/>
          </a:prstGeom>
        </p:spPr>
      </p:pic>
      <p:sp>
        <p:nvSpPr>
          <p:cNvPr id="7" name="MH_Number_1"/>
          <p:cNvSpPr/>
          <p:nvPr>
            <p:custDataLst>
              <p:tags r:id="rId2"/>
            </p:custDataLst>
          </p:nvPr>
        </p:nvSpPr>
        <p:spPr>
          <a:xfrm>
            <a:off x="4356535" y="2598763"/>
            <a:ext cx="499504" cy="49950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MH_Number_2"/>
          <p:cNvSpPr/>
          <p:nvPr>
            <p:custDataLst>
              <p:tags r:id="rId3"/>
            </p:custDataLst>
          </p:nvPr>
        </p:nvSpPr>
        <p:spPr>
          <a:xfrm>
            <a:off x="4356535" y="3826607"/>
            <a:ext cx="499504" cy="499504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MH_Entry_2"/>
          <p:cNvSpPr/>
          <p:nvPr>
            <p:custDataLst>
              <p:tags r:id="rId4"/>
            </p:custDataLst>
          </p:nvPr>
        </p:nvSpPr>
        <p:spPr>
          <a:xfrm>
            <a:off x="5081270" y="3922395"/>
            <a:ext cx="2533650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其它方法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s_1"/>
          <p:cNvSpPr txBox="1"/>
          <p:nvPr>
            <p:custDataLst>
              <p:tags r:id="rId5"/>
            </p:custDataLst>
          </p:nvPr>
        </p:nvSpPr>
        <p:spPr>
          <a:xfrm>
            <a:off x="1026664" y="1631698"/>
            <a:ext cx="2489809" cy="20313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</a:t>
            </a:r>
            <a:endParaRPr lang="en-US" altLang="zh-CN" sz="6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6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录</a:t>
            </a:r>
            <a:endParaRPr lang="zh-CN" altLang="en-US" sz="6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2"/>
          <p:cNvSpPr txBox="1"/>
          <p:nvPr>
            <p:custDataLst>
              <p:tags r:id="rId6"/>
            </p:custDataLst>
          </p:nvPr>
        </p:nvSpPr>
        <p:spPr>
          <a:xfrm rot="5400000">
            <a:off x="1940116" y="3286395"/>
            <a:ext cx="2208626" cy="369332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7" name="Group 26"/>
          <p:cNvGrpSpPr/>
          <p:nvPr/>
        </p:nvGrpSpPr>
        <p:grpSpPr>
          <a:xfrm>
            <a:off x="0" y="5410200"/>
            <a:ext cx="12177711" cy="182448"/>
            <a:chOff x="727682" y="3535814"/>
            <a:chExt cx="2445523" cy="141663"/>
          </a:xfrm>
        </p:grpSpPr>
        <p:sp>
          <p:nvSpPr>
            <p:cNvPr id="18" name="Rectangle 27"/>
            <p:cNvSpPr/>
            <p:nvPr/>
          </p:nvSpPr>
          <p:spPr>
            <a:xfrm>
              <a:off x="727682" y="3535814"/>
              <a:ext cx="611381" cy="1416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339063" y="3535814"/>
              <a:ext cx="611381" cy="141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950444" y="3535814"/>
              <a:ext cx="611381" cy="141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30"/>
            <p:cNvSpPr/>
            <p:nvPr/>
          </p:nvSpPr>
          <p:spPr>
            <a:xfrm>
              <a:off x="2561824" y="3535814"/>
              <a:ext cx="611381" cy="1416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MH_Number_1"/>
          <p:cNvSpPr/>
          <p:nvPr>
            <p:custDataLst>
              <p:tags r:id="rId7"/>
            </p:custDataLst>
          </p:nvPr>
        </p:nvSpPr>
        <p:spPr>
          <a:xfrm>
            <a:off x="4356735" y="1360805"/>
            <a:ext cx="499745" cy="4997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Entry_1"/>
          <p:cNvSpPr/>
          <p:nvPr>
            <p:custDataLst>
              <p:tags r:id="rId8"/>
            </p:custDataLst>
          </p:nvPr>
        </p:nvSpPr>
        <p:spPr>
          <a:xfrm>
            <a:off x="5081270" y="1426210"/>
            <a:ext cx="2633980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整体方案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MH_Entry_1"/>
          <p:cNvSpPr/>
          <p:nvPr>
            <p:custDataLst>
              <p:tags r:id="rId9"/>
            </p:custDataLst>
          </p:nvPr>
        </p:nvSpPr>
        <p:spPr>
          <a:xfrm>
            <a:off x="5081270" y="2664460"/>
            <a:ext cx="2633980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p>
            <a:pPr lvl="0"/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创新点</a:t>
            </a:r>
            <a:endParaRPr lang="zh-CN" altLang="en-US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7" grpId="0" animBg="1"/>
      <p:bldP spid="9" grpId="0" animBg="1"/>
      <p:bldP spid="10" grpId="0" bldLvl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87425" y="173355"/>
            <a:ext cx="2839720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整体方案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11"/>
          <p:cNvGrpSpPr/>
          <p:nvPr/>
        </p:nvGrpSpPr>
        <p:grpSpPr>
          <a:xfrm>
            <a:off x="-1588" y="371364"/>
            <a:ext cx="989012" cy="461665"/>
            <a:chOff x="727682" y="3535814"/>
            <a:chExt cx="2445523" cy="141663"/>
          </a:xfrm>
        </p:grpSpPr>
        <p:sp>
          <p:nvSpPr>
            <p:cNvPr id="23" name="Rectangle 12"/>
            <p:cNvSpPr/>
            <p:nvPr/>
          </p:nvSpPr>
          <p:spPr>
            <a:xfrm>
              <a:off x="727682" y="3535814"/>
              <a:ext cx="611381" cy="1416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13"/>
            <p:cNvSpPr/>
            <p:nvPr/>
          </p:nvSpPr>
          <p:spPr>
            <a:xfrm>
              <a:off x="1339063" y="3535814"/>
              <a:ext cx="611381" cy="141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14"/>
            <p:cNvSpPr/>
            <p:nvPr/>
          </p:nvSpPr>
          <p:spPr>
            <a:xfrm>
              <a:off x="1950444" y="3535814"/>
              <a:ext cx="611381" cy="141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15"/>
            <p:cNvSpPr/>
            <p:nvPr/>
          </p:nvSpPr>
          <p:spPr>
            <a:xfrm>
              <a:off x="2561824" y="3535814"/>
              <a:ext cx="611381" cy="1416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132955" y="4068445"/>
            <a:ext cx="4222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Roberta_Bert+CNN+MaxPooling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99895" y="1551940"/>
            <a:ext cx="9215755" cy="4187190"/>
            <a:chOff x="2677" y="3284"/>
            <a:chExt cx="13619" cy="4456"/>
          </a:xfrm>
        </p:grpSpPr>
        <p:grpSp>
          <p:nvGrpSpPr>
            <p:cNvPr id="20" name="组合 19"/>
            <p:cNvGrpSpPr/>
            <p:nvPr/>
          </p:nvGrpSpPr>
          <p:grpSpPr>
            <a:xfrm>
              <a:off x="2677" y="6106"/>
              <a:ext cx="2731" cy="1530"/>
              <a:chOff x="2677" y="3346"/>
              <a:chExt cx="2731" cy="1530"/>
            </a:xfrm>
          </p:grpSpPr>
          <p:sp>
            <p:nvSpPr>
              <p:cNvPr id="39" name="Freeform 32"/>
              <p:cNvSpPr/>
              <p:nvPr/>
            </p:nvSpPr>
            <p:spPr bwMode="auto">
              <a:xfrm>
                <a:off x="2804" y="3346"/>
                <a:ext cx="2432" cy="1530"/>
              </a:xfrm>
              <a:custGeom>
                <a:avLst/>
                <a:gdLst>
                  <a:gd name="T0" fmla="*/ 42 w 483"/>
                  <a:gd name="T1" fmla="*/ 0 h 232"/>
                  <a:gd name="T2" fmla="*/ 483 w 483"/>
                  <a:gd name="T3" fmla="*/ 0 h 232"/>
                  <a:gd name="T4" fmla="*/ 483 w 483"/>
                  <a:gd name="T5" fmla="*/ 232 h 232"/>
                  <a:gd name="T6" fmla="*/ 42 w 483"/>
                  <a:gd name="T7" fmla="*/ 232 h 232"/>
                  <a:gd name="T8" fmla="*/ 0 w 483"/>
                  <a:gd name="T9" fmla="*/ 190 h 232"/>
                  <a:gd name="T10" fmla="*/ 0 w 483"/>
                  <a:gd name="T11" fmla="*/ 43 h 232"/>
                  <a:gd name="T12" fmla="*/ 42 w 483"/>
                  <a:gd name="T13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3" h="232">
                    <a:moveTo>
                      <a:pt x="42" y="0"/>
                    </a:moveTo>
                    <a:cubicBezTo>
                      <a:pt x="483" y="0"/>
                      <a:pt x="483" y="0"/>
                      <a:pt x="483" y="0"/>
                    </a:cubicBezTo>
                    <a:cubicBezTo>
                      <a:pt x="483" y="232"/>
                      <a:pt x="483" y="232"/>
                      <a:pt x="483" y="232"/>
                    </a:cubicBezTo>
                    <a:cubicBezTo>
                      <a:pt x="42" y="232"/>
                      <a:pt x="42" y="232"/>
                      <a:pt x="42" y="232"/>
                    </a:cubicBezTo>
                    <a:cubicBezTo>
                      <a:pt x="18" y="232"/>
                      <a:pt x="0" y="213"/>
                      <a:pt x="0" y="19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18" y="0"/>
                      <a:pt x="4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0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677" y="3650"/>
                <a:ext cx="2731" cy="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algn="dist" fontAlgn="auto">
                  <a:spcBef>
                    <a:spcPts val="0"/>
                  </a:spcBef>
                  <a:spcAft>
                    <a:spcPts val="0"/>
                  </a:spcAft>
                  <a:defRPr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</a:defRPr>
                </a:lvl1pPr>
              </a:lstStyle>
              <a:p>
                <a:pPr algn="l"/>
                <a:r>
                  <a:rPr lang="en-US" altLang="zh-CN" sz="1800">
                    <a:solidFill>
                      <a:schemeClr val="bg1"/>
                    </a:solidFill>
                    <a:latin typeface="+mn-lt"/>
                    <a:ea typeface="+mn-ea"/>
                  </a:rPr>
                  <a:t>cmnli</a:t>
                </a:r>
                <a:r>
                  <a:rPr lang="zh-CN" altLang="en-US" sz="1800" dirty="0">
                    <a:solidFill>
                      <a:schemeClr val="bg1"/>
                    </a:solidFill>
                  </a:rPr>
                  <a:t>数据预训练</a:t>
                </a:r>
                <a:r>
                  <a:rPr lang="en-US" altLang="zh-CN" sz="1800">
                    <a:solidFill>
                      <a:schemeClr val="bg1"/>
                    </a:solidFill>
                    <a:latin typeface="+mn-lt"/>
                    <a:ea typeface="+mn-ea"/>
                  </a:rPr>
                  <a:t>nezha large</a:t>
                </a:r>
                <a:endParaRPr lang="en-US" altLang="zh-CN" sz="180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" name="Freeform 32"/>
            <p:cNvSpPr/>
            <p:nvPr/>
          </p:nvSpPr>
          <p:spPr bwMode="auto">
            <a:xfrm>
              <a:off x="2929" y="3284"/>
              <a:ext cx="2307" cy="1578"/>
            </a:xfrm>
            <a:custGeom>
              <a:avLst/>
              <a:gdLst>
                <a:gd name="T0" fmla="*/ 42 w 483"/>
                <a:gd name="T1" fmla="*/ 0 h 232"/>
                <a:gd name="T2" fmla="*/ 483 w 483"/>
                <a:gd name="T3" fmla="*/ 0 h 232"/>
                <a:gd name="T4" fmla="*/ 483 w 483"/>
                <a:gd name="T5" fmla="*/ 232 h 232"/>
                <a:gd name="T6" fmla="*/ 42 w 483"/>
                <a:gd name="T7" fmla="*/ 232 h 232"/>
                <a:gd name="T8" fmla="*/ 0 w 483"/>
                <a:gd name="T9" fmla="*/ 190 h 232"/>
                <a:gd name="T10" fmla="*/ 0 w 483"/>
                <a:gd name="T11" fmla="*/ 43 h 232"/>
                <a:gd name="T12" fmla="*/ 42 w 483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3" h="232">
                  <a:moveTo>
                    <a:pt x="42" y="0"/>
                  </a:moveTo>
                  <a:cubicBezTo>
                    <a:pt x="483" y="0"/>
                    <a:pt x="483" y="0"/>
                    <a:pt x="483" y="0"/>
                  </a:cubicBezTo>
                  <a:cubicBezTo>
                    <a:pt x="483" y="232"/>
                    <a:pt x="483" y="232"/>
                    <a:pt x="483" y="232"/>
                  </a:cubicBezTo>
                  <a:cubicBezTo>
                    <a:pt x="42" y="232"/>
                    <a:pt x="42" y="232"/>
                    <a:pt x="42" y="232"/>
                  </a:cubicBezTo>
                  <a:cubicBezTo>
                    <a:pt x="18" y="232"/>
                    <a:pt x="0" y="213"/>
                    <a:pt x="0" y="19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800">
                  <a:solidFill>
                    <a:schemeClr val="bg1"/>
                  </a:solidFill>
                  <a:sym typeface="+mn-ea"/>
                </a:rPr>
                <a:t>nezha large</a:t>
              </a:r>
              <a:endParaRPr lang="zh-CN" altLang="en-US" sz="1800"/>
            </a:p>
          </p:txBody>
        </p:sp>
        <p:sp>
          <p:nvSpPr>
            <p:cNvPr id="4" name="五边形 3"/>
            <p:cNvSpPr/>
            <p:nvPr/>
          </p:nvSpPr>
          <p:spPr>
            <a:xfrm>
              <a:off x="5644" y="3763"/>
              <a:ext cx="1668" cy="697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五边形 4"/>
            <p:cNvSpPr/>
            <p:nvPr/>
          </p:nvSpPr>
          <p:spPr>
            <a:xfrm>
              <a:off x="5644" y="6602"/>
              <a:ext cx="1668" cy="697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777" y="3346"/>
              <a:ext cx="1096" cy="43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004" y="3837"/>
              <a:ext cx="679" cy="326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 </a:t>
              </a:r>
              <a:r>
                <a:rPr lang="zh-CN" altLang="en-US" sz="1800" dirty="0">
                  <a:solidFill>
                    <a:schemeClr val="bg1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微调数据增强</a:t>
              </a:r>
              <a:endParaRPr lang="zh-CN" altLang="en-US" sz="18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233" y="3651"/>
              <a:ext cx="5063" cy="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</a:rPr>
                <a:t>Bert+CNN+MaxPooling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4" name="五边形 13"/>
            <p:cNvSpPr/>
            <p:nvPr/>
          </p:nvSpPr>
          <p:spPr>
            <a:xfrm>
              <a:off x="9124" y="5265"/>
              <a:ext cx="2692" cy="697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281" y="5380"/>
              <a:ext cx="2357" cy="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800">
                  <a:solidFill>
                    <a:schemeClr val="bg1"/>
                  </a:solidFill>
                </a:rPr>
                <a:t>构建</a:t>
              </a:r>
              <a:r>
                <a:rPr lang="en-US" altLang="zh-CN" sz="1800">
                  <a:solidFill>
                    <a:schemeClr val="bg1"/>
                  </a:solidFill>
                </a:rPr>
                <a:t>PET</a:t>
              </a:r>
              <a:r>
                <a:rPr lang="zh-CN" altLang="en-US" sz="1800">
                  <a:solidFill>
                    <a:schemeClr val="bg1"/>
                  </a:solidFill>
                </a:rPr>
                <a:t>模板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2449" y="4401"/>
              <a:ext cx="2714" cy="2502"/>
              <a:chOff x="11733" y="4085"/>
              <a:chExt cx="2950" cy="3058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1733" y="4085"/>
                <a:ext cx="2950" cy="305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8" y="4685"/>
                <a:ext cx="2362" cy="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800">
                    <a:solidFill>
                      <a:schemeClr val="bg1"/>
                    </a:solidFill>
                  </a:rPr>
                  <a:t>MLM</a:t>
                </a:r>
                <a:r>
                  <a:rPr lang="zh-CN" altLang="en-US" sz="1800">
                    <a:solidFill>
                      <a:schemeClr val="bg1"/>
                    </a:solidFill>
                  </a:rPr>
                  <a:t>联合对抗训练微调</a:t>
                </a:r>
                <a:endParaRPr lang="zh-CN" altLang="en-US" sz="180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987425" y="173355"/>
            <a:ext cx="319849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11"/>
          <p:cNvGrpSpPr/>
          <p:nvPr/>
        </p:nvGrpSpPr>
        <p:grpSpPr>
          <a:xfrm>
            <a:off x="-1588" y="371364"/>
            <a:ext cx="989012" cy="461665"/>
            <a:chOff x="727682" y="3535814"/>
            <a:chExt cx="2445523" cy="141663"/>
          </a:xfrm>
        </p:grpSpPr>
        <p:sp>
          <p:nvSpPr>
            <p:cNvPr id="35" name="Rectangle 12"/>
            <p:cNvSpPr/>
            <p:nvPr/>
          </p:nvSpPr>
          <p:spPr>
            <a:xfrm>
              <a:off x="727682" y="3535814"/>
              <a:ext cx="611381" cy="1416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13"/>
            <p:cNvSpPr/>
            <p:nvPr/>
          </p:nvSpPr>
          <p:spPr>
            <a:xfrm>
              <a:off x="1339063" y="3535814"/>
              <a:ext cx="611381" cy="141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1950444" y="3535814"/>
              <a:ext cx="611381" cy="141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15"/>
            <p:cNvSpPr/>
            <p:nvPr/>
          </p:nvSpPr>
          <p:spPr>
            <a:xfrm>
              <a:off x="2561824" y="3535814"/>
              <a:ext cx="611381" cy="1416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62" name="文本框 561"/>
          <p:cNvSpPr txBox="1"/>
          <p:nvPr>
            <p:custDataLst>
              <p:tags r:id="rId1"/>
            </p:custDataLst>
          </p:nvPr>
        </p:nvSpPr>
        <p:spPr>
          <a:xfrm>
            <a:off x="4707255" y="3648075"/>
            <a:ext cx="5406390" cy="1838960"/>
          </a:xfrm>
          <a:prstGeom prst="rect">
            <a:avLst/>
          </a:prstGeom>
          <a:noFill/>
        </p:spPr>
        <p:txBody>
          <a:bodyPr vert="horz" wrap="square" lIns="89976" tIns="46787" rIns="89976" bIns="46787" rtlCol="0" anchor="t" anchorCtr="0">
            <a:noAutofit/>
          </a:bodyPr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1800" spc="80">
                <a:solidFill>
                  <a:schemeClr val="tx1">
                    <a:lumMod val="75000"/>
                    <a:lumOff val="25000"/>
                  </a:schemeClr>
                </a:solidFill>
              </a:rPr>
              <a:t>基于对BERT预训练任务MLM的观察，我们采用了一种基于MASK的简单数据增强方法。假设文本序列s=[x</a:t>
            </a:r>
            <a:r>
              <a:rPr lang="zh-CN" altLang="en-US" sz="1800" spc="8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800" spc="80">
                <a:solidFill>
                  <a:schemeClr val="tx1">
                    <a:lumMod val="75000"/>
                    <a:lumOff val="25000"/>
                  </a:schemeClr>
                </a:solidFill>
              </a:rPr>
              <a:t>,...x</a:t>
            </a:r>
            <a:r>
              <a:rPr lang="zh-CN" altLang="en-US" sz="1800" spc="8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sz="1800" spc="80">
                <a:solidFill>
                  <a:schemeClr val="tx1">
                    <a:lumMod val="75000"/>
                    <a:lumOff val="25000"/>
                  </a:schemeClr>
                </a:solidFill>
              </a:rPr>
              <a:t>,...x</a:t>
            </a:r>
            <a:r>
              <a:rPr lang="zh-CN" altLang="en-US" sz="1800" spc="8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1800" spc="80">
                <a:solidFill>
                  <a:schemeClr val="tx1">
                    <a:lumMod val="75000"/>
                    <a:lumOff val="25000"/>
                  </a:schemeClr>
                </a:solidFill>
              </a:rPr>
              <a:t>]  ,那么对于s中的x</a:t>
            </a:r>
            <a:r>
              <a:rPr lang="zh-CN" altLang="en-US" sz="1800" spc="8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sz="1800" spc="80">
                <a:solidFill>
                  <a:schemeClr val="tx1">
                    <a:lumMod val="75000"/>
                    <a:lumOff val="25000"/>
                  </a:schemeClr>
                </a:solidFill>
              </a:rPr>
              <a:t>以采用BERT的数据预处理操作选择以[MASK]或字典中的token替换。重复以上步骤N次扩充N倍数据。</a:t>
            </a:r>
            <a:endParaRPr lang="zh-CN" altLang="en-US" sz="1800" spc="8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3876675" y="3679190"/>
            <a:ext cx="784860" cy="398780"/>
            <a:chOff x="3045460" y="3687445"/>
            <a:chExt cx="763905" cy="408940"/>
          </a:xfrm>
        </p:grpSpPr>
        <p:sp>
          <p:nvSpPr>
            <p:cNvPr id="561" name="文本框 560"/>
            <p:cNvSpPr txBox="1"/>
            <p:nvPr>
              <p:custDataLst>
                <p:tags r:id="rId3"/>
              </p:custDataLst>
            </p:nvPr>
          </p:nvSpPr>
          <p:spPr>
            <a:xfrm>
              <a:off x="3251835" y="3687445"/>
              <a:ext cx="415925" cy="408940"/>
            </a:xfrm>
            <a:prstGeom prst="rect">
              <a:avLst/>
            </a:prstGeom>
            <a:noFill/>
          </p:spPr>
          <p:txBody>
            <a:bodyPr wrap="square" rtlCol="0" anchor="ctr" anchorCtr="1">
              <a:normAutofit fontScale="52500" lnSpcReduction="20000"/>
            </a:bodyPr>
            <a:p>
              <a:pPr algn="ctr"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accent2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en-US" altLang="zh-CN" sz="2800" b="1" dirty="0">
                <a:solidFill>
                  <a:schemeClr val="accent2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63" name="Freeform 269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 rot="764619">
              <a:off x="3045460" y="3689350"/>
              <a:ext cx="210820" cy="238760"/>
            </a:xfrm>
            <a:custGeom>
              <a:avLst/>
              <a:gdLst>
                <a:gd name="T0" fmla="*/ 103 w 242"/>
                <a:gd name="T1" fmla="*/ 34 h 275"/>
                <a:gd name="T2" fmla="*/ 126 w 242"/>
                <a:gd name="T3" fmla="*/ 181 h 275"/>
                <a:gd name="T4" fmla="*/ 16 w 242"/>
                <a:gd name="T5" fmla="*/ 205 h 275"/>
                <a:gd name="T6" fmla="*/ 242 w 242"/>
                <a:gd name="T7" fmla="*/ 239 h 275"/>
                <a:gd name="T8" fmla="*/ 103 w 242"/>
                <a:gd name="T9" fmla="*/ 34 h 275"/>
                <a:gd name="T10" fmla="*/ 108 w 242"/>
                <a:gd name="T11" fmla="*/ 48 h 275"/>
                <a:gd name="T12" fmla="*/ 132 w 242"/>
                <a:gd name="T13" fmla="*/ 66 h 275"/>
                <a:gd name="T14" fmla="*/ 125 w 242"/>
                <a:gd name="T15" fmla="*/ 73 h 275"/>
                <a:gd name="T16" fmla="*/ 105 w 242"/>
                <a:gd name="T17" fmla="*/ 59 h 275"/>
                <a:gd name="T18" fmla="*/ 108 w 242"/>
                <a:gd name="T19" fmla="*/ 48 h 275"/>
                <a:gd name="T20" fmla="*/ 126 w 242"/>
                <a:gd name="T21" fmla="*/ 123 h 275"/>
                <a:gd name="T22" fmla="*/ 106 w 242"/>
                <a:gd name="T23" fmla="*/ 99 h 275"/>
                <a:gd name="T24" fmla="*/ 114 w 242"/>
                <a:gd name="T25" fmla="*/ 91 h 275"/>
                <a:gd name="T26" fmla="*/ 134 w 242"/>
                <a:gd name="T27" fmla="*/ 115 h 275"/>
                <a:gd name="T28" fmla="*/ 126 w 242"/>
                <a:gd name="T29" fmla="*/ 123 h 275"/>
                <a:gd name="T30" fmla="*/ 160 w 242"/>
                <a:gd name="T31" fmla="*/ 174 h 275"/>
                <a:gd name="T32" fmla="*/ 149 w 242"/>
                <a:gd name="T33" fmla="*/ 156 h 275"/>
                <a:gd name="T34" fmla="*/ 156 w 242"/>
                <a:gd name="T35" fmla="*/ 148 h 275"/>
                <a:gd name="T36" fmla="*/ 170 w 242"/>
                <a:gd name="T37" fmla="*/ 169 h 275"/>
                <a:gd name="T38" fmla="*/ 160 w 242"/>
                <a:gd name="T39" fmla="*/ 174 h 275"/>
                <a:gd name="T40" fmla="*/ 162 w 242"/>
                <a:gd name="T41" fmla="*/ 119 h 275"/>
                <a:gd name="T42" fmla="*/ 150 w 242"/>
                <a:gd name="T43" fmla="*/ 100 h 275"/>
                <a:gd name="T44" fmla="*/ 158 w 242"/>
                <a:gd name="T45" fmla="*/ 92 h 275"/>
                <a:gd name="T46" fmla="*/ 171 w 242"/>
                <a:gd name="T47" fmla="*/ 114 h 275"/>
                <a:gd name="T48" fmla="*/ 162 w 242"/>
                <a:gd name="T49" fmla="*/ 119 h 275"/>
                <a:gd name="T50" fmla="*/ 191 w 242"/>
                <a:gd name="T51" fmla="*/ 230 h 275"/>
                <a:gd name="T52" fmla="*/ 184 w 242"/>
                <a:gd name="T53" fmla="*/ 227 h 275"/>
                <a:gd name="T54" fmla="*/ 178 w 242"/>
                <a:gd name="T55" fmla="*/ 209 h 275"/>
                <a:gd name="T56" fmla="*/ 189 w 242"/>
                <a:gd name="T57" fmla="*/ 206 h 275"/>
                <a:gd name="T58" fmla="*/ 194 w 242"/>
                <a:gd name="T59" fmla="*/ 224 h 275"/>
                <a:gd name="T60" fmla="*/ 191 w 242"/>
                <a:gd name="T61" fmla="*/ 230 h 275"/>
                <a:gd name="T62" fmla="*/ 195 w 242"/>
                <a:gd name="T63" fmla="*/ 188 h 275"/>
                <a:gd name="T64" fmla="*/ 182 w 242"/>
                <a:gd name="T65" fmla="*/ 158 h 275"/>
                <a:gd name="T66" fmla="*/ 192 w 242"/>
                <a:gd name="T67" fmla="*/ 153 h 275"/>
                <a:gd name="T68" fmla="*/ 206 w 242"/>
                <a:gd name="T69" fmla="*/ 185 h 275"/>
                <a:gd name="T70" fmla="*/ 195 w 242"/>
                <a:gd name="T71" fmla="*/ 18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2" h="275">
                  <a:moveTo>
                    <a:pt x="103" y="34"/>
                  </a:moveTo>
                  <a:cubicBezTo>
                    <a:pt x="29" y="69"/>
                    <a:pt x="126" y="181"/>
                    <a:pt x="126" y="181"/>
                  </a:cubicBezTo>
                  <a:cubicBezTo>
                    <a:pt x="126" y="181"/>
                    <a:pt x="43" y="142"/>
                    <a:pt x="16" y="205"/>
                  </a:cubicBezTo>
                  <a:cubicBezTo>
                    <a:pt x="0" y="275"/>
                    <a:pt x="152" y="246"/>
                    <a:pt x="242" y="239"/>
                  </a:cubicBezTo>
                  <a:cubicBezTo>
                    <a:pt x="242" y="239"/>
                    <a:pt x="176" y="0"/>
                    <a:pt x="103" y="34"/>
                  </a:cubicBezTo>
                  <a:close/>
                  <a:moveTo>
                    <a:pt x="108" y="48"/>
                  </a:moveTo>
                  <a:cubicBezTo>
                    <a:pt x="118" y="51"/>
                    <a:pt x="125" y="58"/>
                    <a:pt x="132" y="66"/>
                  </a:cubicBezTo>
                  <a:cubicBezTo>
                    <a:pt x="137" y="71"/>
                    <a:pt x="130" y="78"/>
                    <a:pt x="125" y="73"/>
                  </a:cubicBezTo>
                  <a:cubicBezTo>
                    <a:pt x="119" y="68"/>
                    <a:pt x="113" y="61"/>
                    <a:pt x="105" y="59"/>
                  </a:cubicBezTo>
                  <a:cubicBezTo>
                    <a:pt x="99" y="57"/>
                    <a:pt x="101" y="46"/>
                    <a:pt x="108" y="48"/>
                  </a:cubicBezTo>
                  <a:close/>
                  <a:moveTo>
                    <a:pt x="126" y="123"/>
                  </a:moveTo>
                  <a:cubicBezTo>
                    <a:pt x="119" y="115"/>
                    <a:pt x="114" y="106"/>
                    <a:pt x="106" y="99"/>
                  </a:cubicBezTo>
                  <a:cubicBezTo>
                    <a:pt x="101" y="93"/>
                    <a:pt x="109" y="86"/>
                    <a:pt x="114" y="91"/>
                  </a:cubicBezTo>
                  <a:cubicBezTo>
                    <a:pt x="121" y="98"/>
                    <a:pt x="127" y="107"/>
                    <a:pt x="134" y="115"/>
                  </a:cubicBezTo>
                  <a:cubicBezTo>
                    <a:pt x="138" y="120"/>
                    <a:pt x="130" y="128"/>
                    <a:pt x="126" y="123"/>
                  </a:cubicBezTo>
                  <a:close/>
                  <a:moveTo>
                    <a:pt x="160" y="174"/>
                  </a:moveTo>
                  <a:cubicBezTo>
                    <a:pt x="157" y="168"/>
                    <a:pt x="154" y="161"/>
                    <a:pt x="149" y="156"/>
                  </a:cubicBezTo>
                  <a:cubicBezTo>
                    <a:pt x="144" y="151"/>
                    <a:pt x="151" y="143"/>
                    <a:pt x="156" y="148"/>
                  </a:cubicBezTo>
                  <a:cubicBezTo>
                    <a:pt x="162" y="154"/>
                    <a:pt x="166" y="161"/>
                    <a:pt x="170" y="169"/>
                  </a:cubicBezTo>
                  <a:cubicBezTo>
                    <a:pt x="173" y="175"/>
                    <a:pt x="164" y="180"/>
                    <a:pt x="160" y="174"/>
                  </a:cubicBezTo>
                  <a:close/>
                  <a:moveTo>
                    <a:pt x="162" y="119"/>
                  </a:moveTo>
                  <a:cubicBezTo>
                    <a:pt x="158" y="112"/>
                    <a:pt x="155" y="106"/>
                    <a:pt x="150" y="100"/>
                  </a:cubicBezTo>
                  <a:cubicBezTo>
                    <a:pt x="145" y="94"/>
                    <a:pt x="153" y="86"/>
                    <a:pt x="158" y="92"/>
                  </a:cubicBezTo>
                  <a:cubicBezTo>
                    <a:pt x="163" y="99"/>
                    <a:pt x="168" y="106"/>
                    <a:pt x="171" y="114"/>
                  </a:cubicBezTo>
                  <a:cubicBezTo>
                    <a:pt x="174" y="120"/>
                    <a:pt x="164" y="126"/>
                    <a:pt x="162" y="119"/>
                  </a:cubicBezTo>
                  <a:close/>
                  <a:moveTo>
                    <a:pt x="191" y="230"/>
                  </a:moveTo>
                  <a:cubicBezTo>
                    <a:pt x="187" y="231"/>
                    <a:pt x="185" y="229"/>
                    <a:pt x="184" y="227"/>
                  </a:cubicBezTo>
                  <a:cubicBezTo>
                    <a:pt x="182" y="221"/>
                    <a:pt x="179" y="215"/>
                    <a:pt x="178" y="209"/>
                  </a:cubicBezTo>
                  <a:cubicBezTo>
                    <a:pt x="177" y="202"/>
                    <a:pt x="187" y="200"/>
                    <a:pt x="189" y="206"/>
                  </a:cubicBezTo>
                  <a:cubicBezTo>
                    <a:pt x="190" y="212"/>
                    <a:pt x="192" y="218"/>
                    <a:pt x="194" y="224"/>
                  </a:cubicBezTo>
                  <a:cubicBezTo>
                    <a:pt x="196" y="226"/>
                    <a:pt x="193" y="230"/>
                    <a:pt x="191" y="230"/>
                  </a:cubicBezTo>
                  <a:close/>
                  <a:moveTo>
                    <a:pt x="195" y="188"/>
                  </a:moveTo>
                  <a:cubicBezTo>
                    <a:pt x="192" y="177"/>
                    <a:pt x="188" y="167"/>
                    <a:pt x="182" y="158"/>
                  </a:cubicBezTo>
                  <a:cubicBezTo>
                    <a:pt x="178" y="152"/>
                    <a:pt x="188" y="147"/>
                    <a:pt x="192" y="153"/>
                  </a:cubicBezTo>
                  <a:cubicBezTo>
                    <a:pt x="198" y="162"/>
                    <a:pt x="202" y="173"/>
                    <a:pt x="206" y="185"/>
                  </a:cubicBezTo>
                  <a:cubicBezTo>
                    <a:pt x="208" y="191"/>
                    <a:pt x="197" y="194"/>
                    <a:pt x="195" y="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p>
              <a:pPr algn="ctr">
                <a:lnSpc>
                  <a:spcPct val="120000"/>
                </a:lnSpc>
              </a:pPr>
              <a:endParaRPr lang="zh-CN" altLang="en-US" sz="1800"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64" name="Freeform 269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 rot="6316664">
              <a:off x="3658235" y="3893820"/>
              <a:ext cx="141605" cy="160655"/>
            </a:xfrm>
            <a:custGeom>
              <a:avLst/>
              <a:gdLst>
                <a:gd name="T0" fmla="*/ 103 w 242"/>
                <a:gd name="T1" fmla="*/ 34 h 275"/>
                <a:gd name="T2" fmla="*/ 126 w 242"/>
                <a:gd name="T3" fmla="*/ 181 h 275"/>
                <a:gd name="T4" fmla="*/ 16 w 242"/>
                <a:gd name="T5" fmla="*/ 205 h 275"/>
                <a:gd name="T6" fmla="*/ 242 w 242"/>
                <a:gd name="T7" fmla="*/ 239 h 275"/>
                <a:gd name="T8" fmla="*/ 103 w 242"/>
                <a:gd name="T9" fmla="*/ 34 h 275"/>
                <a:gd name="T10" fmla="*/ 108 w 242"/>
                <a:gd name="T11" fmla="*/ 48 h 275"/>
                <a:gd name="T12" fmla="*/ 132 w 242"/>
                <a:gd name="T13" fmla="*/ 66 h 275"/>
                <a:gd name="T14" fmla="*/ 125 w 242"/>
                <a:gd name="T15" fmla="*/ 73 h 275"/>
                <a:gd name="T16" fmla="*/ 105 w 242"/>
                <a:gd name="T17" fmla="*/ 59 h 275"/>
                <a:gd name="T18" fmla="*/ 108 w 242"/>
                <a:gd name="T19" fmla="*/ 48 h 275"/>
                <a:gd name="T20" fmla="*/ 126 w 242"/>
                <a:gd name="T21" fmla="*/ 123 h 275"/>
                <a:gd name="T22" fmla="*/ 106 w 242"/>
                <a:gd name="T23" fmla="*/ 99 h 275"/>
                <a:gd name="T24" fmla="*/ 114 w 242"/>
                <a:gd name="T25" fmla="*/ 91 h 275"/>
                <a:gd name="T26" fmla="*/ 134 w 242"/>
                <a:gd name="T27" fmla="*/ 115 h 275"/>
                <a:gd name="T28" fmla="*/ 126 w 242"/>
                <a:gd name="T29" fmla="*/ 123 h 275"/>
                <a:gd name="T30" fmla="*/ 160 w 242"/>
                <a:gd name="T31" fmla="*/ 174 h 275"/>
                <a:gd name="T32" fmla="*/ 149 w 242"/>
                <a:gd name="T33" fmla="*/ 156 h 275"/>
                <a:gd name="T34" fmla="*/ 156 w 242"/>
                <a:gd name="T35" fmla="*/ 148 h 275"/>
                <a:gd name="T36" fmla="*/ 170 w 242"/>
                <a:gd name="T37" fmla="*/ 169 h 275"/>
                <a:gd name="T38" fmla="*/ 160 w 242"/>
                <a:gd name="T39" fmla="*/ 174 h 275"/>
                <a:gd name="T40" fmla="*/ 162 w 242"/>
                <a:gd name="T41" fmla="*/ 119 h 275"/>
                <a:gd name="T42" fmla="*/ 150 w 242"/>
                <a:gd name="T43" fmla="*/ 100 h 275"/>
                <a:gd name="T44" fmla="*/ 158 w 242"/>
                <a:gd name="T45" fmla="*/ 92 h 275"/>
                <a:gd name="T46" fmla="*/ 171 w 242"/>
                <a:gd name="T47" fmla="*/ 114 h 275"/>
                <a:gd name="T48" fmla="*/ 162 w 242"/>
                <a:gd name="T49" fmla="*/ 119 h 275"/>
                <a:gd name="T50" fmla="*/ 191 w 242"/>
                <a:gd name="T51" fmla="*/ 230 h 275"/>
                <a:gd name="T52" fmla="*/ 184 w 242"/>
                <a:gd name="T53" fmla="*/ 227 h 275"/>
                <a:gd name="T54" fmla="*/ 178 w 242"/>
                <a:gd name="T55" fmla="*/ 209 h 275"/>
                <a:gd name="T56" fmla="*/ 189 w 242"/>
                <a:gd name="T57" fmla="*/ 206 h 275"/>
                <a:gd name="T58" fmla="*/ 194 w 242"/>
                <a:gd name="T59" fmla="*/ 224 h 275"/>
                <a:gd name="T60" fmla="*/ 191 w 242"/>
                <a:gd name="T61" fmla="*/ 230 h 275"/>
                <a:gd name="T62" fmla="*/ 195 w 242"/>
                <a:gd name="T63" fmla="*/ 188 h 275"/>
                <a:gd name="T64" fmla="*/ 182 w 242"/>
                <a:gd name="T65" fmla="*/ 158 h 275"/>
                <a:gd name="T66" fmla="*/ 192 w 242"/>
                <a:gd name="T67" fmla="*/ 153 h 275"/>
                <a:gd name="T68" fmla="*/ 206 w 242"/>
                <a:gd name="T69" fmla="*/ 185 h 275"/>
                <a:gd name="T70" fmla="*/ 195 w 242"/>
                <a:gd name="T71" fmla="*/ 18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2" h="275">
                  <a:moveTo>
                    <a:pt x="103" y="34"/>
                  </a:moveTo>
                  <a:cubicBezTo>
                    <a:pt x="29" y="69"/>
                    <a:pt x="126" y="181"/>
                    <a:pt x="126" y="181"/>
                  </a:cubicBezTo>
                  <a:cubicBezTo>
                    <a:pt x="126" y="181"/>
                    <a:pt x="43" y="142"/>
                    <a:pt x="16" y="205"/>
                  </a:cubicBezTo>
                  <a:cubicBezTo>
                    <a:pt x="0" y="275"/>
                    <a:pt x="152" y="246"/>
                    <a:pt x="242" y="239"/>
                  </a:cubicBezTo>
                  <a:cubicBezTo>
                    <a:pt x="242" y="239"/>
                    <a:pt x="176" y="0"/>
                    <a:pt x="103" y="34"/>
                  </a:cubicBezTo>
                  <a:close/>
                  <a:moveTo>
                    <a:pt x="108" y="48"/>
                  </a:moveTo>
                  <a:cubicBezTo>
                    <a:pt x="118" y="51"/>
                    <a:pt x="125" y="58"/>
                    <a:pt x="132" y="66"/>
                  </a:cubicBezTo>
                  <a:cubicBezTo>
                    <a:pt x="137" y="71"/>
                    <a:pt x="130" y="78"/>
                    <a:pt x="125" y="73"/>
                  </a:cubicBezTo>
                  <a:cubicBezTo>
                    <a:pt x="119" y="68"/>
                    <a:pt x="113" y="61"/>
                    <a:pt x="105" y="59"/>
                  </a:cubicBezTo>
                  <a:cubicBezTo>
                    <a:pt x="99" y="57"/>
                    <a:pt x="101" y="46"/>
                    <a:pt x="108" y="48"/>
                  </a:cubicBezTo>
                  <a:close/>
                  <a:moveTo>
                    <a:pt x="126" y="123"/>
                  </a:moveTo>
                  <a:cubicBezTo>
                    <a:pt x="119" y="115"/>
                    <a:pt x="114" y="106"/>
                    <a:pt x="106" y="99"/>
                  </a:cubicBezTo>
                  <a:cubicBezTo>
                    <a:pt x="101" y="93"/>
                    <a:pt x="109" y="86"/>
                    <a:pt x="114" y="91"/>
                  </a:cubicBezTo>
                  <a:cubicBezTo>
                    <a:pt x="121" y="98"/>
                    <a:pt x="127" y="107"/>
                    <a:pt x="134" y="115"/>
                  </a:cubicBezTo>
                  <a:cubicBezTo>
                    <a:pt x="138" y="120"/>
                    <a:pt x="130" y="128"/>
                    <a:pt x="126" y="123"/>
                  </a:cubicBezTo>
                  <a:close/>
                  <a:moveTo>
                    <a:pt x="160" y="174"/>
                  </a:moveTo>
                  <a:cubicBezTo>
                    <a:pt x="157" y="168"/>
                    <a:pt x="154" y="161"/>
                    <a:pt x="149" y="156"/>
                  </a:cubicBezTo>
                  <a:cubicBezTo>
                    <a:pt x="144" y="151"/>
                    <a:pt x="151" y="143"/>
                    <a:pt x="156" y="148"/>
                  </a:cubicBezTo>
                  <a:cubicBezTo>
                    <a:pt x="162" y="154"/>
                    <a:pt x="166" y="161"/>
                    <a:pt x="170" y="169"/>
                  </a:cubicBezTo>
                  <a:cubicBezTo>
                    <a:pt x="173" y="175"/>
                    <a:pt x="164" y="180"/>
                    <a:pt x="160" y="174"/>
                  </a:cubicBezTo>
                  <a:close/>
                  <a:moveTo>
                    <a:pt x="162" y="119"/>
                  </a:moveTo>
                  <a:cubicBezTo>
                    <a:pt x="158" y="112"/>
                    <a:pt x="155" y="106"/>
                    <a:pt x="150" y="100"/>
                  </a:cubicBezTo>
                  <a:cubicBezTo>
                    <a:pt x="145" y="94"/>
                    <a:pt x="153" y="86"/>
                    <a:pt x="158" y="92"/>
                  </a:cubicBezTo>
                  <a:cubicBezTo>
                    <a:pt x="163" y="99"/>
                    <a:pt x="168" y="106"/>
                    <a:pt x="171" y="114"/>
                  </a:cubicBezTo>
                  <a:cubicBezTo>
                    <a:pt x="174" y="120"/>
                    <a:pt x="164" y="126"/>
                    <a:pt x="162" y="119"/>
                  </a:cubicBezTo>
                  <a:close/>
                  <a:moveTo>
                    <a:pt x="191" y="230"/>
                  </a:moveTo>
                  <a:cubicBezTo>
                    <a:pt x="187" y="231"/>
                    <a:pt x="185" y="229"/>
                    <a:pt x="184" y="227"/>
                  </a:cubicBezTo>
                  <a:cubicBezTo>
                    <a:pt x="182" y="221"/>
                    <a:pt x="179" y="215"/>
                    <a:pt x="178" y="209"/>
                  </a:cubicBezTo>
                  <a:cubicBezTo>
                    <a:pt x="177" y="202"/>
                    <a:pt x="187" y="200"/>
                    <a:pt x="189" y="206"/>
                  </a:cubicBezTo>
                  <a:cubicBezTo>
                    <a:pt x="190" y="212"/>
                    <a:pt x="192" y="218"/>
                    <a:pt x="194" y="224"/>
                  </a:cubicBezTo>
                  <a:cubicBezTo>
                    <a:pt x="196" y="226"/>
                    <a:pt x="193" y="230"/>
                    <a:pt x="191" y="230"/>
                  </a:cubicBezTo>
                  <a:close/>
                  <a:moveTo>
                    <a:pt x="195" y="188"/>
                  </a:moveTo>
                  <a:cubicBezTo>
                    <a:pt x="192" y="177"/>
                    <a:pt x="188" y="167"/>
                    <a:pt x="182" y="158"/>
                  </a:cubicBezTo>
                  <a:cubicBezTo>
                    <a:pt x="178" y="152"/>
                    <a:pt x="188" y="147"/>
                    <a:pt x="192" y="153"/>
                  </a:cubicBezTo>
                  <a:cubicBezTo>
                    <a:pt x="198" y="162"/>
                    <a:pt x="202" y="173"/>
                    <a:pt x="206" y="185"/>
                  </a:cubicBezTo>
                  <a:cubicBezTo>
                    <a:pt x="208" y="191"/>
                    <a:pt x="197" y="194"/>
                    <a:pt x="195" y="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p>
              <a:pPr algn="ctr">
                <a:lnSpc>
                  <a:spcPct val="120000"/>
                </a:lnSpc>
              </a:pPr>
              <a:endParaRPr lang="zh-CN" altLang="en-US" sz="1800"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57" name="文本框 556"/>
          <p:cNvSpPr txBox="1"/>
          <p:nvPr>
            <p:custDataLst>
              <p:tags r:id="rId6"/>
            </p:custDataLst>
          </p:nvPr>
        </p:nvSpPr>
        <p:spPr>
          <a:xfrm>
            <a:off x="2116370" y="1385622"/>
            <a:ext cx="5126933" cy="1871708"/>
          </a:xfrm>
          <a:prstGeom prst="rect">
            <a:avLst/>
          </a:prstGeom>
          <a:noFill/>
        </p:spPr>
        <p:txBody>
          <a:bodyPr vert="horz" wrap="square" lIns="89976" tIns="46787" rIns="89976" bIns="46787" rtlCol="0" anchor="t" anchorCtr="0">
            <a:normAutofit fontScale="90000"/>
          </a:bodyPr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传统的文本增强策略有增、删、改、回译以及文本生成等方法。这些方法存在</a:t>
            </a:r>
            <a:r>
              <a:rPr lang="zh-CN" altLang="en-US" sz="2000" spc="100">
                <a:solidFill>
                  <a:srgbClr val="FF0000"/>
                </a:solidFill>
              </a:rPr>
              <a:t>改变文本语义风险、依赖翻译工具</a:t>
            </a:r>
            <a:r>
              <a:rPr lang="zh-CN" altLang="en-US" sz="2000" spc="100">
                <a:solidFill>
                  <a:schemeClr val="tx1"/>
                </a:solidFill>
              </a:rPr>
              <a:t>以及</a:t>
            </a:r>
            <a:r>
              <a:rPr lang="zh-CN" altLang="en-US" sz="2000" spc="100">
                <a:solidFill>
                  <a:srgbClr val="FF0000"/>
                </a:solidFill>
              </a:rPr>
              <a:t>生成模型的质量</a:t>
            </a:r>
            <a:r>
              <a:rPr lang="zh-CN" altLang="en-US" sz="2000" spc="100">
                <a:solidFill>
                  <a:schemeClr val="tx1"/>
                </a:solidFill>
              </a:rPr>
              <a:t>等问题</a:t>
            </a: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，这两种方法都无法快速低代价的实现数据增强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</a:rPr>
              <a:t>。 </a:t>
            </a:r>
            <a:endParaRPr lang="zh-CN" altLang="en-US" sz="1600" spc="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组合 4"/>
          <p:cNvGrpSpPr/>
          <p:nvPr>
            <p:custDataLst>
              <p:tags r:id="rId7"/>
            </p:custDataLst>
          </p:nvPr>
        </p:nvGrpSpPr>
        <p:grpSpPr>
          <a:xfrm>
            <a:off x="1286012" y="1403842"/>
            <a:ext cx="744352" cy="399091"/>
            <a:chOff x="3045460" y="1352550"/>
            <a:chExt cx="763905" cy="409575"/>
          </a:xfrm>
        </p:grpSpPr>
        <p:sp>
          <p:nvSpPr>
            <p:cNvPr id="75" name="文本框 74"/>
            <p:cNvSpPr txBox="1"/>
            <p:nvPr>
              <p:custDataLst>
                <p:tags r:id="rId8"/>
              </p:custDataLst>
            </p:nvPr>
          </p:nvSpPr>
          <p:spPr>
            <a:xfrm>
              <a:off x="3251835" y="1352550"/>
              <a:ext cx="415925" cy="409575"/>
            </a:xfrm>
            <a:prstGeom prst="rect">
              <a:avLst/>
            </a:prstGeom>
            <a:noFill/>
          </p:spPr>
          <p:txBody>
            <a:bodyPr wrap="square" rtlCol="0" anchor="ctr" anchorCtr="1">
              <a:normAutofit fontScale="52500" lnSpcReduction="20000"/>
            </a:bodyPr>
            <a:p>
              <a:pPr algn="ctr"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accent1"/>
                  </a:solidFill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58" name="Freeform 269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 rot="764619">
              <a:off x="3045460" y="1353820"/>
              <a:ext cx="210820" cy="239395"/>
            </a:xfrm>
            <a:custGeom>
              <a:avLst/>
              <a:gdLst>
                <a:gd name="T0" fmla="*/ 103 w 242"/>
                <a:gd name="T1" fmla="*/ 34 h 275"/>
                <a:gd name="T2" fmla="*/ 126 w 242"/>
                <a:gd name="T3" fmla="*/ 181 h 275"/>
                <a:gd name="T4" fmla="*/ 16 w 242"/>
                <a:gd name="T5" fmla="*/ 205 h 275"/>
                <a:gd name="T6" fmla="*/ 242 w 242"/>
                <a:gd name="T7" fmla="*/ 239 h 275"/>
                <a:gd name="T8" fmla="*/ 103 w 242"/>
                <a:gd name="T9" fmla="*/ 34 h 275"/>
                <a:gd name="T10" fmla="*/ 108 w 242"/>
                <a:gd name="T11" fmla="*/ 48 h 275"/>
                <a:gd name="T12" fmla="*/ 132 w 242"/>
                <a:gd name="T13" fmla="*/ 66 h 275"/>
                <a:gd name="T14" fmla="*/ 125 w 242"/>
                <a:gd name="T15" fmla="*/ 73 h 275"/>
                <a:gd name="T16" fmla="*/ 105 w 242"/>
                <a:gd name="T17" fmla="*/ 59 h 275"/>
                <a:gd name="T18" fmla="*/ 108 w 242"/>
                <a:gd name="T19" fmla="*/ 48 h 275"/>
                <a:gd name="T20" fmla="*/ 126 w 242"/>
                <a:gd name="T21" fmla="*/ 123 h 275"/>
                <a:gd name="T22" fmla="*/ 106 w 242"/>
                <a:gd name="T23" fmla="*/ 99 h 275"/>
                <a:gd name="T24" fmla="*/ 114 w 242"/>
                <a:gd name="T25" fmla="*/ 91 h 275"/>
                <a:gd name="T26" fmla="*/ 134 w 242"/>
                <a:gd name="T27" fmla="*/ 115 h 275"/>
                <a:gd name="T28" fmla="*/ 126 w 242"/>
                <a:gd name="T29" fmla="*/ 123 h 275"/>
                <a:gd name="T30" fmla="*/ 160 w 242"/>
                <a:gd name="T31" fmla="*/ 174 h 275"/>
                <a:gd name="T32" fmla="*/ 149 w 242"/>
                <a:gd name="T33" fmla="*/ 156 h 275"/>
                <a:gd name="T34" fmla="*/ 156 w 242"/>
                <a:gd name="T35" fmla="*/ 148 h 275"/>
                <a:gd name="T36" fmla="*/ 170 w 242"/>
                <a:gd name="T37" fmla="*/ 169 h 275"/>
                <a:gd name="T38" fmla="*/ 160 w 242"/>
                <a:gd name="T39" fmla="*/ 174 h 275"/>
                <a:gd name="T40" fmla="*/ 162 w 242"/>
                <a:gd name="T41" fmla="*/ 119 h 275"/>
                <a:gd name="T42" fmla="*/ 150 w 242"/>
                <a:gd name="T43" fmla="*/ 100 h 275"/>
                <a:gd name="T44" fmla="*/ 158 w 242"/>
                <a:gd name="T45" fmla="*/ 92 h 275"/>
                <a:gd name="T46" fmla="*/ 171 w 242"/>
                <a:gd name="T47" fmla="*/ 114 h 275"/>
                <a:gd name="T48" fmla="*/ 162 w 242"/>
                <a:gd name="T49" fmla="*/ 119 h 275"/>
                <a:gd name="T50" fmla="*/ 191 w 242"/>
                <a:gd name="T51" fmla="*/ 230 h 275"/>
                <a:gd name="T52" fmla="*/ 184 w 242"/>
                <a:gd name="T53" fmla="*/ 227 h 275"/>
                <a:gd name="T54" fmla="*/ 178 w 242"/>
                <a:gd name="T55" fmla="*/ 209 h 275"/>
                <a:gd name="T56" fmla="*/ 189 w 242"/>
                <a:gd name="T57" fmla="*/ 206 h 275"/>
                <a:gd name="T58" fmla="*/ 194 w 242"/>
                <a:gd name="T59" fmla="*/ 224 h 275"/>
                <a:gd name="T60" fmla="*/ 191 w 242"/>
                <a:gd name="T61" fmla="*/ 230 h 275"/>
                <a:gd name="T62" fmla="*/ 195 w 242"/>
                <a:gd name="T63" fmla="*/ 188 h 275"/>
                <a:gd name="T64" fmla="*/ 182 w 242"/>
                <a:gd name="T65" fmla="*/ 158 h 275"/>
                <a:gd name="T66" fmla="*/ 192 w 242"/>
                <a:gd name="T67" fmla="*/ 153 h 275"/>
                <a:gd name="T68" fmla="*/ 206 w 242"/>
                <a:gd name="T69" fmla="*/ 185 h 275"/>
                <a:gd name="T70" fmla="*/ 195 w 242"/>
                <a:gd name="T71" fmla="*/ 18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2" h="275">
                  <a:moveTo>
                    <a:pt x="103" y="34"/>
                  </a:moveTo>
                  <a:cubicBezTo>
                    <a:pt x="29" y="69"/>
                    <a:pt x="126" y="181"/>
                    <a:pt x="126" y="181"/>
                  </a:cubicBezTo>
                  <a:cubicBezTo>
                    <a:pt x="126" y="181"/>
                    <a:pt x="43" y="142"/>
                    <a:pt x="16" y="205"/>
                  </a:cubicBezTo>
                  <a:cubicBezTo>
                    <a:pt x="0" y="275"/>
                    <a:pt x="152" y="246"/>
                    <a:pt x="242" y="239"/>
                  </a:cubicBezTo>
                  <a:cubicBezTo>
                    <a:pt x="242" y="239"/>
                    <a:pt x="176" y="0"/>
                    <a:pt x="103" y="34"/>
                  </a:cubicBezTo>
                  <a:close/>
                  <a:moveTo>
                    <a:pt x="108" y="48"/>
                  </a:moveTo>
                  <a:cubicBezTo>
                    <a:pt x="118" y="51"/>
                    <a:pt x="125" y="58"/>
                    <a:pt x="132" y="66"/>
                  </a:cubicBezTo>
                  <a:cubicBezTo>
                    <a:pt x="137" y="71"/>
                    <a:pt x="130" y="78"/>
                    <a:pt x="125" y="73"/>
                  </a:cubicBezTo>
                  <a:cubicBezTo>
                    <a:pt x="119" y="68"/>
                    <a:pt x="113" y="61"/>
                    <a:pt x="105" y="59"/>
                  </a:cubicBezTo>
                  <a:cubicBezTo>
                    <a:pt x="99" y="57"/>
                    <a:pt x="101" y="46"/>
                    <a:pt x="108" y="48"/>
                  </a:cubicBezTo>
                  <a:close/>
                  <a:moveTo>
                    <a:pt x="126" y="123"/>
                  </a:moveTo>
                  <a:cubicBezTo>
                    <a:pt x="119" y="115"/>
                    <a:pt x="114" y="106"/>
                    <a:pt x="106" y="99"/>
                  </a:cubicBezTo>
                  <a:cubicBezTo>
                    <a:pt x="101" y="93"/>
                    <a:pt x="109" y="86"/>
                    <a:pt x="114" y="91"/>
                  </a:cubicBezTo>
                  <a:cubicBezTo>
                    <a:pt x="121" y="98"/>
                    <a:pt x="127" y="107"/>
                    <a:pt x="134" y="115"/>
                  </a:cubicBezTo>
                  <a:cubicBezTo>
                    <a:pt x="138" y="120"/>
                    <a:pt x="130" y="128"/>
                    <a:pt x="126" y="123"/>
                  </a:cubicBezTo>
                  <a:close/>
                  <a:moveTo>
                    <a:pt x="160" y="174"/>
                  </a:moveTo>
                  <a:cubicBezTo>
                    <a:pt x="157" y="168"/>
                    <a:pt x="154" y="161"/>
                    <a:pt x="149" y="156"/>
                  </a:cubicBezTo>
                  <a:cubicBezTo>
                    <a:pt x="144" y="151"/>
                    <a:pt x="151" y="143"/>
                    <a:pt x="156" y="148"/>
                  </a:cubicBezTo>
                  <a:cubicBezTo>
                    <a:pt x="162" y="154"/>
                    <a:pt x="166" y="161"/>
                    <a:pt x="170" y="169"/>
                  </a:cubicBezTo>
                  <a:cubicBezTo>
                    <a:pt x="173" y="175"/>
                    <a:pt x="164" y="180"/>
                    <a:pt x="160" y="174"/>
                  </a:cubicBezTo>
                  <a:close/>
                  <a:moveTo>
                    <a:pt x="162" y="119"/>
                  </a:moveTo>
                  <a:cubicBezTo>
                    <a:pt x="158" y="112"/>
                    <a:pt x="155" y="106"/>
                    <a:pt x="150" y="100"/>
                  </a:cubicBezTo>
                  <a:cubicBezTo>
                    <a:pt x="145" y="94"/>
                    <a:pt x="153" y="86"/>
                    <a:pt x="158" y="92"/>
                  </a:cubicBezTo>
                  <a:cubicBezTo>
                    <a:pt x="163" y="99"/>
                    <a:pt x="168" y="106"/>
                    <a:pt x="171" y="114"/>
                  </a:cubicBezTo>
                  <a:cubicBezTo>
                    <a:pt x="174" y="120"/>
                    <a:pt x="164" y="126"/>
                    <a:pt x="162" y="119"/>
                  </a:cubicBezTo>
                  <a:close/>
                  <a:moveTo>
                    <a:pt x="191" y="230"/>
                  </a:moveTo>
                  <a:cubicBezTo>
                    <a:pt x="187" y="231"/>
                    <a:pt x="185" y="229"/>
                    <a:pt x="184" y="227"/>
                  </a:cubicBezTo>
                  <a:cubicBezTo>
                    <a:pt x="182" y="221"/>
                    <a:pt x="179" y="215"/>
                    <a:pt x="178" y="209"/>
                  </a:cubicBezTo>
                  <a:cubicBezTo>
                    <a:pt x="177" y="202"/>
                    <a:pt x="187" y="200"/>
                    <a:pt x="189" y="206"/>
                  </a:cubicBezTo>
                  <a:cubicBezTo>
                    <a:pt x="190" y="212"/>
                    <a:pt x="192" y="218"/>
                    <a:pt x="194" y="224"/>
                  </a:cubicBezTo>
                  <a:cubicBezTo>
                    <a:pt x="196" y="226"/>
                    <a:pt x="193" y="230"/>
                    <a:pt x="191" y="230"/>
                  </a:cubicBezTo>
                  <a:close/>
                  <a:moveTo>
                    <a:pt x="195" y="188"/>
                  </a:moveTo>
                  <a:cubicBezTo>
                    <a:pt x="192" y="177"/>
                    <a:pt x="188" y="167"/>
                    <a:pt x="182" y="158"/>
                  </a:cubicBezTo>
                  <a:cubicBezTo>
                    <a:pt x="178" y="152"/>
                    <a:pt x="188" y="147"/>
                    <a:pt x="192" y="153"/>
                  </a:cubicBezTo>
                  <a:cubicBezTo>
                    <a:pt x="198" y="162"/>
                    <a:pt x="202" y="173"/>
                    <a:pt x="206" y="185"/>
                  </a:cubicBezTo>
                  <a:cubicBezTo>
                    <a:pt x="208" y="191"/>
                    <a:pt x="197" y="194"/>
                    <a:pt x="195" y="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p>
              <a:pPr algn="ctr">
                <a:lnSpc>
                  <a:spcPct val="120000"/>
                </a:lnSpc>
              </a:pPr>
              <a:endParaRPr lang="zh-CN" altLang="en-US" sz="1800"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59" name="Freeform 269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 rot="6316664">
              <a:off x="3658235" y="1558925"/>
              <a:ext cx="141605" cy="160655"/>
            </a:xfrm>
            <a:custGeom>
              <a:avLst/>
              <a:gdLst>
                <a:gd name="T0" fmla="*/ 103 w 242"/>
                <a:gd name="T1" fmla="*/ 34 h 275"/>
                <a:gd name="T2" fmla="*/ 126 w 242"/>
                <a:gd name="T3" fmla="*/ 181 h 275"/>
                <a:gd name="T4" fmla="*/ 16 w 242"/>
                <a:gd name="T5" fmla="*/ 205 h 275"/>
                <a:gd name="T6" fmla="*/ 242 w 242"/>
                <a:gd name="T7" fmla="*/ 239 h 275"/>
                <a:gd name="T8" fmla="*/ 103 w 242"/>
                <a:gd name="T9" fmla="*/ 34 h 275"/>
                <a:gd name="T10" fmla="*/ 108 w 242"/>
                <a:gd name="T11" fmla="*/ 48 h 275"/>
                <a:gd name="T12" fmla="*/ 132 w 242"/>
                <a:gd name="T13" fmla="*/ 66 h 275"/>
                <a:gd name="T14" fmla="*/ 125 w 242"/>
                <a:gd name="T15" fmla="*/ 73 h 275"/>
                <a:gd name="T16" fmla="*/ 105 w 242"/>
                <a:gd name="T17" fmla="*/ 59 h 275"/>
                <a:gd name="T18" fmla="*/ 108 w 242"/>
                <a:gd name="T19" fmla="*/ 48 h 275"/>
                <a:gd name="T20" fmla="*/ 126 w 242"/>
                <a:gd name="T21" fmla="*/ 123 h 275"/>
                <a:gd name="T22" fmla="*/ 106 w 242"/>
                <a:gd name="T23" fmla="*/ 99 h 275"/>
                <a:gd name="T24" fmla="*/ 114 w 242"/>
                <a:gd name="T25" fmla="*/ 91 h 275"/>
                <a:gd name="T26" fmla="*/ 134 w 242"/>
                <a:gd name="T27" fmla="*/ 115 h 275"/>
                <a:gd name="T28" fmla="*/ 126 w 242"/>
                <a:gd name="T29" fmla="*/ 123 h 275"/>
                <a:gd name="T30" fmla="*/ 160 w 242"/>
                <a:gd name="T31" fmla="*/ 174 h 275"/>
                <a:gd name="T32" fmla="*/ 149 w 242"/>
                <a:gd name="T33" fmla="*/ 156 h 275"/>
                <a:gd name="T34" fmla="*/ 156 w 242"/>
                <a:gd name="T35" fmla="*/ 148 h 275"/>
                <a:gd name="T36" fmla="*/ 170 w 242"/>
                <a:gd name="T37" fmla="*/ 169 h 275"/>
                <a:gd name="T38" fmla="*/ 160 w 242"/>
                <a:gd name="T39" fmla="*/ 174 h 275"/>
                <a:gd name="T40" fmla="*/ 162 w 242"/>
                <a:gd name="T41" fmla="*/ 119 h 275"/>
                <a:gd name="T42" fmla="*/ 150 w 242"/>
                <a:gd name="T43" fmla="*/ 100 h 275"/>
                <a:gd name="T44" fmla="*/ 158 w 242"/>
                <a:gd name="T45" fmla="*/ 92 h 275"/>
                <a:gd name="T46" fmla="*/ 171 w 242"/>
                <a:gd name="T47" fmla="*/ 114 h 275"/>
                <a:gd name="T48" fmla="*/ 162 w 242"/>
                <a:gd name="T49" fmla="*/ 119 h 275"/>
                <a:gd name="T50" fmla="*/ 191 w 242"/>
                <a:gd name="T51" fmla="*/ 230 h 275"/>
                <a:gd name="T52" fmla="*/ 184 w 242"/>
                <a:gd name="T53" fmla="*/ 227 h 275"/>
                <a:gd name="T54" fmla="*/ 178 w 242"/>
                <a:gd name="T55" fmla="*/ 209 h 275"/>
                <a:gd name="T56" fmla="*/ 189 w 242"/>
                <a:gd name="T57" fmla="*/ 206 h 275"/>
                <a:gd name="T58" fmla="*/ 194 w 242"/>
                <a:gd name="T59" fmla="*/ 224 h 275"/>
                <a:gd name="T60" fmla="*/ 191 w 242"/>
                <a:gd name="T61" fmla="*/ 230 h 275"/>
                <a:gd name="T62" fmla="*/ 195 w 242"/>
                <a:gd name="T63" fmla="*/ 188 h 275"/>
                <a:gd name="T64" fmla="*/ 182 w 242"/>
                <a:gd name="T65" fmla="*/ 158 h 275"/>
                <a:gd name="T66" fmla="*/ 192 w 242"/>
                <a:gd name="T67" fmla="*/ 153 h 275"/>
                <a:gd name="T68" fmla="*/ 206 w 242"/>
                <a:gd name="T69" fmla="*/ 185 h 275"/>
                <a:gd name="T70" fmla="*/ 195 w 242"/>
                <a:gd name="T71" fmla="*/ 18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2" h="275">
                  <a:moveTo>
                    <a:pt x="103" y="34"/>
                  </a:moveTo>
                  <a:cubicBezTo>
                    <a:pt x="29" y="69"/>
                    <a:pt x="126" y="181"/>
                    <a:pt x="126" y="181"/>
                  </a:cubicBezTo>
                  <a:cubicBezTo>
                    <a:pt x="126" y="181"/>
                    <a:pt x="43" y="142"/>
                    <a:pt x="16" y="205"/>
                  </a:cubicBezTo>
                  <a:cubicBezTo>
                    <a:pt x="0" y="275"/>
                    <a:pt x="152" y="246"/>
                    <a:pt x="242" y="239"/>
                  </a:cubicBezTo>
                  <a:cubicBezTo>
                    <a:pt x="242" y="239"/>
                    <a:pt x="176" y="0"/>
                    <a:pt x="103" y="34"/>
                  </a:cubicBezTo>
                  <a:close/>
                  <a:moveTo>
                    <a:pt x="108" y="48"/>
                  </a:moveTo>
                  <a:cubicBezTo>
                    <a:pt x="118" y="51"/>
                    <a:pt x="125" y="58"/>
                    <a:pt x="132" y="66"/>
                  </a:cubicBezTo>
                  <a:cubicBezTo>
                    <a:pt x="137" y="71"/>
                    <a:pt x="130" y="78"/>
                    <a:pt x="125" y="73"/>
                  </a:cubicBezTo>
                  <a:cubicBezTo>
                    <a:pt x="119" y="68"/>
                    <a:pt x="113" y="61"/>
                    <a:pt x="105" y="59"/>
                  </a:cubicBezTo>
                  <a:cubicBezTo>
                    <a:pt x="99" y="57"/>
                    <a:pt x="101" y="46"/>
                    <a:pt x="108" y="48"/>
                  </a:cubicBezTo>
                  <a:close/>
                  <a:moveTo>
                    <a:pt x="126" y="123"/>
                  </a:moveTo>
                  <a:cubicBezTo>
                    <a:pt x="119" y="115"/>
                    <a:pt x="114" y="106"/>
                    <a:pt x="106" y="99"/>
                  </a:cubicBezTo>
                  <a:cubicBezTo>
                    <a:pt x="101" y="93"/>
                    <a:pt x="109" y="86"/>
                    <a:pt x="114" y="91"/>
                  </a:cubicBezTo>
                  <a:cubicBezTo>
                    <a:pt x="121" y="98"/>
                    <a:pt x="127" y="107"/>
                    <a:pt x="134" y="115"/>
                  </a:cubicBezTo>
                  <a:cubicBezTo>
                    <a:pt x="138" y="120"/>
                    <a:pt x="130" y="128"/>
                    <a:pt x="126" y="123"/>
                  </a:cubicBezTo>
                  <a:close/>
                  <a:moveTo>
                    <a:pt x="160" y="174"/>
                  </a:moveTo>
                  <a:cubicBezTo>
                    <a:pt x="157" y="168"/>
                    <a:pt x="154" y="161"/>
                    <a:pt x="149" y="156"/>
                  </a:cubicBezTo>
                  <a:cubicBezTo>
                    <a:pt x="144" y="151"/>
                    <a:pt x="151" y="143"/>
                    <a:pt x="156" y="148"/>
                  </a:cubicBezTo>
                  <a:cubicBezTo>
                    <a:pt x="162" y="154"/>
                    <a:pt x="166" y="161"/>
                    <a:pt x="170" y="169"/>
                  </a:cubicBezTo>
                  <a:cubicBezTo>
                    <a:pt x="173" y="175"/>
                    <a:pt x="164" y="180"/>
                    <a:pt x="160" y="174"/>
                  </a:cubicBezTo>
                  <a:close/>
                  <a:moveTo>
                    <a:pt x="162" y="119"/>
                  </a:moveTo>
                  <a:cubicBezTo>
                    <a:pt x="158" y="112"/>
                    <a:pt x="155" y="106"/>
                    <a:pt x="150" y="100"/>
                  </a:cubicBezTo>
                  <a:cubicBezTo>
                    <a:pt x="145" y="94"/>
                    <a:pt x="153" y="86"/>
                    <a:pt x="158" y="92"/>
                  </a:cubicBezTo>
                  <a:cubicBezTo>
                    <a:pt x="163" y="99"/>
                    <a:pt x="168" y="106"/>
                    <a:pt x="171" y="114"/>
                  </a:cubicBezTo>
                  <a:cubicBezTo>
                    <a:pt x="174" y="120"/>
                    <a:pt x="164" y="126"/>
                    <a:pt x="162" y="119"/>
                  </a:cubicBezTo>
                  <a:close/>
                  <a:moveTo>
                    <a:pt x="191" y="230"/>
                  </a:moveTo>
                  <a:cubicBezTo>
                    <a:pt x="187" y="231"/>
                    <a:pt x="185" y="229"/>
                    <a:pt x="184" y="227"/>
                  </a:cubicBezTo>
                  <a:cubicBezTo>
                    <a:pt x="182" y="221"/>
                    <a:pt x="179" y="215"/>
                    <a:pt x="178" y="209"/>
                  </a:cubicBezTo>
                  <a:cubicBezTo>
                    <a:pt x="177" y="202"/>
                    <a:pt x="187" y="200"/>
                    <a:pt x="189" y="206"/>
                  </a:cubicBezTo>
                  <a:cubicBezTo>
                    <a:pt x="190" y="212"/>
                    <a:pt x="192" y="218"/>
                    <a:pt x="194" y="224"/>
                  </a:cubicBezTo>
                  <a:cubicBezTo>
                    <a:pt x="196" y="226"/>
                    <a:pt x="193" y="230"/>
                    <a:pt x="191" y="230"/>
                  </a:cubicBezTo>
                  <a:close/>
                  <a:moveTo>
                    <a:pt x="195" y="188"/>
                  </a:moveTo>
                  <a:cubicBezTo>
                    <a:pt x="192" y="177"/>
                    <a:pt x="188" y="167"/>
                    <a:pt x="182" y="158"/>
                  </a:cubicBezTo>
                  <a:cubicBezTo>
                    <a:pt x="178" y="152"/>
                    <a:pt x="188" y="147"/>
                    <a:pt x="192" y="153"/>
                  </a:cubicBezTo>
                  <a:cubicBezTo>
                    <a:pt x="198" y="162"/>
                    <a:pt x="202" y="173"/>
                    <a:pt x="206" y="185"/>
                  </a:cubicBezTo>
                  <a:cubicBezTo>
                    <a:pt x="208" y="191"/>
                    <a:pt x="197" y="194"/>
                    <a:pt x="195" y="1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p>
              <a:pPr algn="ctr">
                <a:lnSpc>
                  <a:spcPct val="120000"/>
                </a:lnSpc>
              </a:pPr>
              <a:endParaRPr lang="zh-CN" altLang="en-US" sz="1800"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987425" y="173355"/>
            <a:ext cx="319849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对抗训练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11"/>
          <p:cNvGrpSpPr/>
          <p:nvPr/>
        </p:nvGrpSpPr>
        <p:grpSpPr>
          <a:xfrm>
            <a:off x="-1588" y="371364"/>
            <a:ext cx="989012" cy="461665"/>
            <a:chOff x="727682" y="3535814"/>
            <a:chExt cx="2445523" cy="141663"/>
          </a:xfrm>
        </p:grpSpPr>
        <p:sp>
          <p:nvSpPr>
            <p:cNvPr id="35" name="Rectangle 12"/>
            <p:cNvSpPr/>
            <p:nvPr/>
          </p:nvSpPr>
          <p:spPr>
            <a:xfrm>
              <a:off x="727682" y="3535814"/>
              <a:ext cx="611381" cy="1416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13"/>
            <p:cNvSpPr/>
            <p:nvPr/>
          </p:nvSpPr>
          <p:spPr>
            <a:xfrm>
              <a:off x="1339063" y="3535814"/>
              <a:ext cx="611381" cy="141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1950444" y="3535814"/>
              <a:ext cx="611381" cy="141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15"/>
            <p:cNvSpPr/>
            <p:nvPr/>
          </p:nvSpPr>
          <p:spPr>
            <a:xfrm>
              <a:off x="2561824" y="3535814"/>
              <a:ext cx="611381" cy="1416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矩形 11"/>
          <p:cNvSpPr/>
          <p:nvPr>
            <p:custDataLst>
              <p:tags r:id="rId1"/>
            </p:custDataLst>
          </p:nvPr>
        </p:nvSpPr>
        <p:spPr>
          <a:xfrm>
            <a:off x="1765300" y="1360170"/>
            <a:ext cx="7979410" cy="44519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8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itle 6"/>
          <p:cNvSpPr txBox="1"/>
          <p:nvPr>
            <p:custDataLst>
              <p:tags r:id="rId2"/>
            </p:custDataLst>
          </p:nvPr>
        </p:nvSpPr>
        <p:spPr>
          <a:xfrm>
            <a:off x="2761615" y="1206500"/>
            <a:ext cx="6665595" cy="4791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483" tIns="25393" rIns="63483" bIns="25393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对抗训练是一种引入噪声的训练方式，是提升模型的鲁棒性和泛化能力重要方式。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1" indent="0" algn="l" fontAlgn="ctr">
              <a:lnSpc>
                <a:spcPct val="120000"/>
              </a:lnSpc>
              <a:spcBef>
                <a:spcPts val="120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目标：</a:t>
            </a: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2" indent="-304800" algn="l" fontAlgn="ctr">
              <a:lnSpc>
                <a:spcPct val="120000"/>
              </a:lnSpc>
              <a:spcBef>
                <a:spcPts val="180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内部max是为了找到最有效的扰动，使模型出错(攻击)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90600" lvl="2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●"/>
            </a:pPr>
            <a:r>
              <a: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外部min是为了基于该攻击方式，找到最鲁棒的参数(防御)</a:t>
            </a:r>
            <a:endParaRPr lang="zh-CN" altLang="en-US" sz="16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1" indent="0" algn="l" fontAlgn="ctr">
              <a:lnSpc>
                <a:spcPct val="120000"/>
              </a:lnSpc>
              <a:spcBef>
                <a:spcPts val="180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en-US" altLang="zh-CN" sz="18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Fast Gradient Method: </a:t>
            </a:r>
            <a:endParaRPr lang="en-US" altLang="zh-CN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endParaRPr lang="zh-CN" altLang="en-US" sz="18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12"/>
          <p:cNvSpPr/>
          <p:nvPr>
            <p:custDataLst>
              <p:tags r:id="rId3"/>
            </p:custDataLst>
          </p:nvPr>
        </p:nvSpPr>
        <p:spPr>
          <a:xfrm>
            <a:off x="9427368" y="1678016"/>
            <a:ext cx="1065887" cy="4570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2"/>
          <p:cNvSpPr/>
          <p:nvPr>
            <p:custDataLst>
              <p:tags r:id="rId4"/>
            </p:custDataLst>
          </p:nvPr>
        </p:nvSpPr>
        <p:spPr>
          <a:xfrm>
            <a:off x="1093470" y="4648200"/>
            <a:ext cx="1058545" cy="4572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5775" y="2668905"/>
          <a:ext cx="3140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905000" imgH="342900" progId="Equation.KSEE3">
                  <p:embed/>
                </p:oleObj>
              </mc:Choice>
              <mc:Fallback>
                <p:oleObj name="" r:id="rId5" imgW="1905000" imgH="342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5775" y="2668905"/>
                        <a:ext cx="3140075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0160" y="4572000"/>
          <a:ext cx="199898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1091565" imgH="393700" progId="Equation.KSEE3">
                  <p:embed/>
                </p:oleObj>
              </mc:Choice>
              <mc:Fallback>
                <p:oleObj name="" r:id="rId7" imgW="1091565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60160" y="4572000"/>
                        <a:ext cx="1998980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60730" y="5562600"/>
            <a:ext cx="10210800" cy="7245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引入稀疏交叉熵，防止模型过度拟合训练集样本，提高模型鲁棒性。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87425" y="173355"/>
            <a:ext cx="3198495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稀疏交叉熵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11"/>
          <p:cNvGrpSpPr/>
          <p:nvPr/>
        </p:nvGrpSpPr>
        <p:grpSpPr>
          <a:xfrm>
            <a:off x="-1588" y="371364"/>
            <a:ext cx="989012" cy="461665"/>
            <a:chOff x="727682" y="3535814"/>
            <a:chExt cx="2445523" cy="141663"/>
          </a:xfrm>
        </p:grpSpPr>
        <p:sp>
          <p:nvSpPr>
            <p:cNvPr id="35" name="Rectangle 12"/>
            <p:cNvSpPr/>
            <p:nvPr/>
          </p:nvSpPr>
          <p:spPr>
            <a:xfrm>
              <a:off x="727682" y="3535814"/>
              <a:ext cx="611381" cy="1416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13"/>
            <p:cNvSpPr/>
            <p:nvPr/>
          </p:nvSpPr>
          <p:spPr>
            <a:xfrm>
              <a:off x="1339063" y="3535814"/>
              <a:ext cx="611381" cy="141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1950444" y="3535814"/>
              <a:ext cx="611381" cy="141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15"/>
            <p:cNvSpPr/>
            <p:nvPr/>
          </p:nvSpPr>
          <p:spPr>
            <a:xfrm>
              <a:off x="2561824" y="3535814"/>
              <a:ext cx="611381" cy="1416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8295" y="1377315"/>
            <a:ext cx="8364855" cy="360616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304800" y="1468120"/>
            <a:ext cx="11506200" cy="5085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87425" y="173355"/>
            <a:ext cx="3870960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其它方法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对比学习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11"/>
          <p:cNvGrpSpPr/>
          <p:nvPr/>
        </p:nvGrpSpPr>
        <p:grpSpPr>
          <a:xfrm rot="0">
            <a:off x="-1905" y="371475"/>
            <a:ext cx="988695" cy="461645"/>
            <a:chOff x="727682" y="3535814"/>
            <a:chExt cx="2445523" cy="141663"/>
          </a:xfrm>
        </p:grpSpPr>
        <p:sp>
          <p:nvSpPr>
            <p:cNvPr id="35" name="Rectangle 12"/>
            <p:cNvSpPr/>
            <p:nvPr/>
          </p:nvSpPr>
          <p:spPr>
            <a:xfrm>
              <a:off x="727682" y="3535814"/>
              <a:ext cx="611381" cy="1416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13"/>
            <p:cNvSpPr/>
            <p:nvPr/>
          </p:nvSpPr>
          <p:spPr>
            <a:xfrm>
              <a:off x="1339063" y="3535814"/>
              <a:ext cx="611381" cy="141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1950444" y="3535814"/>
              <a:ext cx="611381" cy="141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15"/>
            <p:cNvSpPr/>
            <p:nvPr/>
          </p:nvSpPr>
          <p:spPr>
            <a:xfrm>
              <a:off x="2561824" y="3535814"/>
              <a:ext cx="611381" cy="1416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531495" y="4038600"/>
            <a:ext cx="1371600" cy="5429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88695" y="4267200"/>
            <a:ext cx="1371600" cy="5429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1365885" y="3978910"/>
            <a:ext cx="4023360" cy="6629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en-US" altLang="zh-CN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上箭头 8"/>
          <p:cNvSpPr/>
          <p:nvPr/>
        </p:nvSpPr>
        <p:spPr>
          <a:xfrm rot="5400000">
            <a:off x="2258695" y="4127500"/>
            <a:ext cx="964565" cy="481330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4493895" y="2322830"/>
            <a:ext cx="418465" cy="3803015"/>
          </a:xfrm>
          <a:prstGeom prst="leftBrac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74895" y="2438400"/>
            <a:ext cx="1767840" cy="6369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对比学习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951095" y="5334000"/>
            <a:ext cx="1767840" cy="6369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PET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梯形 12"/>
          <p:cNvSpPr/>
          <p:nvPr/>
        </p:nvSpPr>
        <p:spPr>
          <a:xfrm>
            <a:off x="7389495" y="2413635"/>
            <a:ext cx="1441450" cy="66167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对比</a:t>
            </a:r>
            <a:endParaRPr lang="zh-CN" altLang="en-US" sz="2000"/>
          </a:p>
          <a:p>
            <a:pPr algn="ctr"/>
            <a:r>
              <a:rPr lang="zh-CN" altLang="en-US" sz="2000"/>
              <a:t>学习损失</a:t>
            </a:r>
            <a:endParaRPr lang="zh-CN" altLang="en-US" sz="2000"/>
          </a:p>
        </p:txBody>
      </p:sp>
      <p:sp>
        <p:nvSpPr>
          <p:cNvPr id="2" name="上箭头 1"/>
          <p:cNvSpPr/>
          <p:nvPr/>
        </p:nvSpPr>
        <p:spPr>
          <a:xfrm rot="5400000">
            <a:off x="3604895" y="4102100"/>
            <a:ext cx="964565" cy="481330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梯形 2"/>
          <p:cNvSpPr/>
          <p:nvPr/>
        </p:nvSpPr>
        <p:spPr>
          <a:xfrm>
            <a:off x="7503160" y="5105400"/>
            <a:ext cx="1407160" cy="79121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任务损失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779895" y="2553970"/>
            <a:ext cx="533400" cy="381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863715" y="5486400"/>
            <a:ext cx="533400" cy="381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rot="0">
            <a:off x="9523095" y="3581400"/>
            <a:ext cx="849630" cy="891540"/>
            <a:chOff x="14688" y="4458"/>
            <a:chExt cx="1338" cy="1404"/>
          </a:xfrm>
        </p:grpSpPr>
        <p:sp>
          <p:nvSpPr>
            <p:cNvPr id="15" name="椭圆 14"/>
            <p:cNvSpPr/>
            <p:nvPr/>
          </p:nvSpPr>
          <p:spPr>
            <a:xfrm>
              <a:off x="14757" y="4560"/>
              <a:ext cx="1200" cy="1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加号 16"/>
            <p:cNvSpPr/>
            <p:nvPr/>
          </p:nvSpPr>
          <p:spPr>
            <a:xfrm>
              <a:off x="14688" y="4458"/>
              <a:ext cx="1339" cy="1404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右箭头 19"/>
          <p:cNvSpPr/>
          <p:nvPr/>
        </p:nvSpPr>
        <p:spPr>
          <a:xfrm rot="2700000">
            <a:off x="8918575" y="3037840"/>
            <a:ext cx="762000" cy="34734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9320000">
            <a:off x="8924925" y="4662805"/>
            <a:ext cx="762000" cy="34734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10437495" y="3810000"/>
            <a:ext cx="533400" cy="381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1047095" y="3124200"/>
            <a:ext cx="533400" cy="1905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1028680" y="3386455"/>
            <a:ext cx="551815" cy="14141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求和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580130" y="1219200"/>
            <a:ext cx="456565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基于对比学习的多任务损失函数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987425" y="173355"/>
            <a:ext cx="3870960" cy="694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其它方法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半监督方法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11"/>
          <p:cNvGrpSpPr/>
          <p:nvPr/>
        </p:nvGrpSpPr>
        <p:grpSpPr>
          <a:xfrm rot="0">
            <a:off x="-1905" y="371475"/>
            <a:ext cx="988695" cy="461645"/>
            <a:chOff x="727682" y="3535814"/>
            <a:chExt cx="2445523" cy="141663"/>
          </a:xfrm>
        </p:grpSpPr>
        <p:sp>
          <p:nvSpPr>
            <p:cNvPr id="35" name="Rectangle 12"/>
            <p:cNvSpPr/>
            <p:nvPr/>
          </p:nvSpPr>
          <p:spPr>
            <a:xfrm>
              <a:off x="727682" y="3535814"/>
              <a:ext cx="611381" cy="1416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13"/>
            <p:cNvSpPr/>
            <p:nvPr/>
          </p:nvSpPr>
          <p:spPr>
            <a:xfrm>
              <a:off x="1339063" y="3535814"/>
              <a:ext cx="611381" cy="14166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1950444" y="3535814"/>
              <a:ext cx="611381" cy="1416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Rectangle 15"/>
            <p:cNvSpPr/>
            <p:nvPr/>
          </p:nvSpPr>
          <p:spPr>
            <a:xfrm>
              <a:off x="2561824" y="3535814"/>
              <a:ext cx="611381" cy="1416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02895" y="2743200"/>
            <a:ext cx="1905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有标签数据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02895" y="3810000"/>
            <a:ext cx="1905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无标签数据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3274695" y="2514600"/>
            <a:ext cx="1219200" cy="8382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208530" y="2971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2208530" y="4064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9" idx="3"/>
            <a:endCxn id="16" idx="0"/>
          </p:cNvCxnSpPr>
          <p:nvPr/>
        </p:nvCxnSpPr>
        <p:spPr>
          <a:xfrm rot="5400000">
            <a:off x="2288858" y="2319338"/>
            <a:ext cx="457200" cy="2524125"/>
          </a:xfrm>
          <a:prstGeom prst="bentConnector3">
            <a:avLst>
              <a:gd name="adj1" fmla="val 499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275330" y="3797300"/>
            <a:ext cx="2604135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高置信度样本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endCxn id="7" idx="0"/>
          </p:cNvCxnSpPr>
          <p:nvPr/>
        </p:nvCxnSpPr>
        <p:spPr>
          <a:xfrm rot="10800000">
            <a:off x="1331595" y="2743200"/>
            <a:ext cx="3962400" cy="1054100"/>
          </a:xfrm>
          <a:prstGeom prst="bentConnector4">
            <a:avLst>
              <a:gd name="adj1" fmla="val 160"/>
              <a:gd name="adj2" fmla="val 1454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018530" y="457200"/>
            <a:ext cx="0" cy="627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546215" y="6019800"/>
            <a:ext cx="18288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有标签数据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837930" y="6019800"/>
            <a:ext cx="18288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无标签数据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流程图: 资料带 50"/>
          <p:cNvSpPr/>
          <p:nvPr/>
        </p:nvSpPr>
        <p:spPr>
          <a:xfrm>
            <a:off x="9827895" y="4495800"/>
            <a:ext cx="1633855" cy="862965"/>
          </a:xfrm>
          <a:prstGeom prst="flowChartPunchedTap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数据增强</a:t>
            </a:r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7009130" y="2895600"/>
            <a:ext cx="3706495" cy="83820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</a:t>
            </a:r>
            <a:endParaRPr lang="zh-CN" altLang="en-US"/>
          </a:p>
        </p:txBody>
      </p:sp>
      <p:cxnSp>
        <p:nvCxnSpPr>
          <p:cNvPr id="53" name="直接箭头连接符 52"/>
          <p:cNvCxnSpPr>
            <a:stCxn id="40" idx="0"/>
          </p:cNvCxnSpPr>
          <p:nvPr/>
        </p:nvCxnSpPr>
        <p:spPr>
          <a:xfrm flipV="1">
            <a:off x="7460615" y="3810000"/>
            <a:ext cx="5715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9218930" y="3733800"/>
            <a:ext cx="5715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10285730" y="5410200"/>
            <a:ext cx="6985" cy="60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10267315" y="3733800"/>
            <a:ext cx="18415" cy="880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465060" y="2298065"/>
            <a:ext cx="1270" cy="5975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9298940" y="2438400"/>
            <a:ext cx="453390" cy="44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9752330" y="2362200"/>
            <a:ext cx="51498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6247130" y="1707515"/>
            <a:ext cx="2115820" cy="502285"/>
          </a:xfrm>
          <a:prstGeom prst="roundRect">
            <a:avLst/>
          </a:prstGeom>
          <a:solidFill>
            <a:srgbClr val="060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有监督损失</a:t>
            </a: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8608695" y="1707515"/>
            <a:ext cx="2115820" cy="502285"/>
          </a:xfrm>
          <a:prstGeom prst="roundRect">
            <a:avLst/>
          </a:prstGeom>
          <a:solidFill>
            <a:srgbClr val="060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KL</a:t>
            </a:r>
            <a:r>
              <a:rPr lang="zh-CN" altLang="en-US"/>
              <a:t>散度损失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7302500" y="914400"/>
            <a:ext cx="2438400" cy="381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求和</a:t>
            </a:r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7847330" y="1295400"/>
            <a:ext cx="0" cy="45720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9298940" y="1295400"/>
            <a:ext cx="0" cy="457200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920233"/>
            <a:ext cx="5367444" cy="44196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6" name="图片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39210"/>
            <a:ext cx="12188825" cy="131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89585" y="2262505"/>
            <a:ext cx="70694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6000" b="1">
                <a:latin typeface="方正楷体_GBK" panose="02000000000000000000" charset="-122"/>
                <a:ea typeface="方正楷体_GBK" panose="02000000000000000000" charset="-122"/>
                <a:sym typeface="+mn-ea"/>
              </a:rPr>
              <a:t>汇报结束，谢谢观看</a:t>
            </a:r>
            <a:endParaRPr lang="zh-CN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6839_1*l_h_f*1_2_1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以便观者可以准确理解您所传达的信息。单击此处输入你的正文，文字是您思想的提炼。为了最终演示发布的良好效果，请尽量言简意赅的阐述观点；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6839_1*l_h_i*1_2_1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6839_1*l_h_i*1_2_2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SUBTYPE" val="d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6839_1*l_h_i*1_2_3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6839_1*l_h_i*1_2_4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6839_1*l_h_f*1_1_1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以便观者可以准确理解您所传达的信息。单击此处输入你的正文，文字是您思想的提炼。为了最终演示发布的良好效果，请尽量言简意赅的阐述观点；根据需要可酌情增减文字。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6839_1*l_h_i*1_1_1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6839_1*l_h_i*1_1_2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SUBTYPE" val="d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6839_1*l_h_i*1_1_3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6839_1*l_h_i*1_1_4"/>
  <p:tag name="KSO_WM_TEMPLATE_CATEGORY" val="diagram"/>
  <p:tag name="KSO_WM_TEMPLATE_INDEX" val="2020683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673_1*i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7a68b76df7a44bd8803cebad9e0ff01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c5974a3a47a7438db28ffdaeb587b99c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b54054ed1e2fb7fe8f"/>
  <p:tag name="KSO_WM_TEMPLATE_ASSEMBLE_GROUPID" val="60656eb54054ed1e2fb7fe8f"/>
</p:tagLst>
</file>

<file path=ppt/tags/tag2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673_1*f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UNIT_SHOW_EDIT_AREA_INDICATION" val="1"/>
  <p:tag name="KSO_WM_CHIP_GROUPID" val="5e6b05596848fb12bee65ac8"/>
  <p:tag name="KSO_WM_CHIP_XID" val="5e6b05596848fb12bee65aca"/>
  <p:tag name="KSO_WM_UNIT_DEC_AREA_ID" val="c5974a3a47a7438db28ffdaeb587b9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2b0899fbad14fb9990a409e9b2989d8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673_1*i*2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8361c95c6a14706b337364fb1f6f01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5974a3a47a7438db28ffdaeb587b99c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eb54054ed1e2fb7fe8f"/>
  <p:tag name="KSO_WM_TEMPLATE_ASSEMBLE_GROUPID" val="60656eb54054ed1e2fb7fe8f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673_1*i*3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8eaa76c012f411782417439eb047a85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c5974a3a47a7438db28ffdaeb587b99c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b54054ed1e2fb7fe8f"/>
  <p:tag name="KSO_WM_TEMPLATE_ASSEMBLE_GROUPID" val="60656eb54054ed1e2fb7fe8f"/>
</p:tagLst>
</file>

<file path=ppt/tags/tag24.xml><?xml version="1.0" encoding="utf-8"?>
<p:tagLst xmlns:p="http://schemas.openxmlformats.org/presentationml/2006/main">
  <p:tag name="KSO_WM_UNIT_PLACING_PICTURE_USER_VIEWPORT" val="{&quot;height&quot;:3330,&quot;width&quot;:9090}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9.xml><?xml version="1.0" encoding="utf-8"?>
<p:tagLst xmlns:p="http://schemas.openxmlformats.org/presentationml/2006/main">
  <p:tag name="MH_TYPE" val="#NeiR#"/>
  <p:tag name="MH_NUMBER" val="4"/>
  <p:tag name="MH" val="20151210092846"/>
  <p:tag name="MH_LIBRARY" val="GRAPHIC"/>
</p:tagLst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演示</Application>
  <PresentationFormat>自定义</PresentationFormat>
  <Paragraphs>103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Times New Roman</vt:lpstr>
      <vt:lpstr>印品黑体</vt:lpstr>
      <vt:lpstr>黑体</vt:lpstr>
      <vt:lpstr>方正楷体_GBK</vt:lpstr>
      <vt:lpstr>Calibri</vt:lpstr>
      <vt:lpstr>Arial Unicode MS</vt:lpstr>
      <vt:lpstr>幼圆</vt:lpstr>
      <vt:lpstr>Segoe UI</vt:lpstr>
      <vt:lpstr>Office Theme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nickeyff</dc:creator>
  <cp:lastModifiedBy>走走</cp:lastModifiedBy>
  <cp:revision>151</cp:revision>
  <dcterms:created xsi:type="dcterms:W3CDTF">2014-11-26T04:04:00Z</dcterms:created>
  <dcterms:modified xsi:type="dcterms:W3CDTF">2021-06-30T13:10:35Z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ICV">
    <vt:lpwstr>643C7A68942A47C3A3EB1EA26ED70C29</vt:lpwstr>
  </property>
</Properties>
</file>