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2" r:id="rId2"/>
    <p:sldId id="258" r:id="rId3"/>
    <p:sldId id="259" r:id="rId4"/>
    <p:sldId id="266" r:id="rId5"/>
    <p:sldId id="260" r:id="rId6"/>
    <p:sldId id="283" r:id="rId7"/>
    <p:sldId id="284" r:id="rId8"/>
    <p:sldId id="285" r:id="rId9"/>
    <p:sldId id="286" r:id="rId10"/>
    <p:sldId id="287" r:id="rId11"/>
    <p:sldId id="289" r:id="rId12"/>
    <p:sldId id="291" r:id="rId13"/>
    <p:sldId id="268" r:id="rId14"/>
    <p:sldId id="281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6A063BF-5E4F-4CAB-9F64-E4327DDDAAA7}">
          <p14:sldIdLst>
            <p14:sldId id="282"/>
            <p14:sldId id="258"/>
            <p14:sldId id="259"/>
            <p14:sldId id="266"/>
            <p14:sldId id="260"/>
          </p14:sldIdLst>
        </p14:section>
        <p14:section name="无标题节" id="{6A9999B7-EDB1-4A2B-B631-86B5813F0163}">
          <p14:sldIdLst>
            <p14:sldId id="283"/>
            <p14:sldId id="284"/>
            <p14:sldId id="285"/>
            <p14:sldId id="286"/>
            <p14:sldId id="287"/>
            <p14:sldId id="289"/>
            <p14:sldId id="291"/>
            <p14:sldId id="268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1433"/>
    <a:srgbClr val="425C8F"/>
    <a:srgbClr val="061C52"/>
    <a:srgbClr val="0F1221"/>
    <a:srgbClr val="050102"/>
    <a:srgbClr val="000000"/>
    <a:srgbClr val="B6C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89302" autoAdjust="0"/>
  </p:normalViewPr>
  <p:slideViewPr>
    <p:cSldViewPr snapToGrid="0" showGuides="1">
      <p:cViewPr varScale="1">
        <p:scale>
          <a:sx n="76" d="100"/>
          <a:sy n="76" d="100"/>
        </p:scale>
        <p:origin x="211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E1B26-6A74-492D-B04F-94149A6AB4F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E11CD-7E61-4104-986A-C7D1C4657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46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15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87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82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467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591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9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14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283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967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735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949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359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019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5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39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78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57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8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7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00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srgbClr val="331433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srgbClr val="331433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srgbClr val="331433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srgbClr val="331433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srgbClr val="331433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rgbClr val="331433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5634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92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2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25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67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50102"/>
            </a:gs>
            <a:gs pos="0">
              <a:srgbClr val="331433"/>
            </a:gs>
            <a:gs pos="100000">
              <a:srgbClr val="061C5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A598E-1133-4548-9FE0-915161A3608D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2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3266" cy="68580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491309" y="2076450"/>
            <a:ext cx="10036873" cy="1621789"/>
            <a:chOff x="738960" y="2514600"/>
            <a:chExt cx="6804840" cy="1621789"/>
          </a:xfrm>
        </p:grpSpPr>
        <p:sp>
          <p:nvSpPr>
            <p:cNvPr id="5" name="文本框 4"/>
            <p:cNvSpPr txBox="1"/>
            <p:nvPr/>
          </p:nvSpPr>
          <p:spPr>
            <a:xfrm>
              <a:off x="971550" y="2514600"/>
              <a:ext cx="64389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spc="300" dirty="0" err="1" smtClean="0">
                  <a:gradFill flip="none" rotWithShape="1">
                    <a:gsLst>
                      <a:gs pos="60000">
                        <a:srgbClr val="B6C6DD"/>
                      </a:gs>
                      <a:gs pos="23000">
                        <a:schemeClr val="bg1"/>
                      </a:gs>
                      <a:gs pos="100000">
                        <a:srgbClr val="425C8F"/>
                      </a:gs>
                    </a:gsLst>
                    <a:lin ang="2700000" scaled="1"/>
                    <a:tileRect/>
                  </a:gradFill>
                  <a:latin typeface="+mj-ea"/>
                  <a:ea typeface="+mj-ea"/>
                  <a:cs typeface="方正兰亭细黑_GBK_M" panose="02010600010101010101" pitchFamily="2" charset="2"/>
                </a:rPr>
                <a:t>Andriod</a:t>
              </a:r>
              <a:r>
                <a:rPr lang="zh-CN" altLang="en-US" sz="6600" spc="300" dirty="0">
                  <a:gradFill flip="none" rotWithShape="1">
                    <a:gsLst>
                      <a:gs pos="60000">
                        <a:srgbClr val="B6C6DD"/>
                      </a:gs>
                      <a:gs pos="23000">
                        <a:schemeClr val="bg1"/>
                      </a:gs>
                      <a:gs pos="100000">
                        <a:srgbClr val="425C8F"/>
                      </a:gs>
                    </a:gsLst>
                    <a:lin ang="2700000" scaled="1"/>
                    <a:tileRect/>
                  </a:gradFill>
                  <a:latin typeface="+mj-ea"/>
                  <a:ea typeface="+mj-ea"/>
                  <a:cs typeface="方正兰亭细黑_GBK_M" panose="02010600010101010101" pitchFamily="2" charset="2"/>
                </a:rPr>
                <a:t>大作业</a:t>
              </a:r>
            </a:p>
          </p:txBody>
        </p:sp>
        <p:cxnSp>
          <p:nvCxnSpPr>
            <p:cNvPr id="6" name="原创设计师QQ69613753    _4"/>
            <p:cNvCxnSpPr/>
            <p:nvPr/>
          </p:nvCxnSpPr>
          <p:spPr>
            <a:xfrm>
              <a:off x="738960" y="3697247"/>
              <a:ext cx="6598920" cy="0"/>
            </a:xfrm>
            <a:prstGeom prst="line">
              <a:avLst/>
            </a:prstGeom>
            <a:ln w="25400">
              <a:gradFill>
                <a:gsLst>
                  <a:gs pos="71000">
                    <a:srgbClr val="B6C6DD"/>
                  </a:gs>
                  <a:gs pos="0">
                    <a:schemeClr val="bg1">
                      <a:alpha val="0"/>
                    </a:schemeClr>
                  </a:gs>
                  <a:gs pos="100000">
                    <a:srgbClr val="425C8F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9"/>
            <p:cNvSpPr>
              <a:spLocks noChangeArrowheads="1"/>
            </p:cNvSpPr>
            <p:nvPr/>
          </p:nvSpPr>
          <p:spPr bwMode="auto">
            <a:xfrm>
              <a:off x="1043383" y="3718198"/>
              <a:ext cx="6500417" cy="418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endParaRPr lang="en-US" altLang="zh-CN" sz="1600" dirty="0">
                <a:gradFill>
                  <a:gsLst>
                    <a:gs pos="93000">
                      <a:srgbClr val="FFFFFF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2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091156" y="3468896"/>
            <a:ext cx="4239759" cy="956288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zh-CN" altLang="en-US" sz="280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彭瑶：</a:t>
            </a:r>
            <a:r>
              <a:rPr lang="en-US" altLang="zh-CN" sz="2800" dirty="0" smtClean="0">
                <a:effectLst/>
                <a:latin typeface="Calibri" panose="020F0502020204030204" pitchFamily="34" charset="0"/>
              </a:rPr>
              <a:t>1120172773</a:t>
            </a:r>
          </a:p>
          <a:p>
            <a:pPr algn="dist" latinLnBrk="0"/>
            <a:r>
              <a:rPr lang="zh-CN" altLang="en-US" sz="280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李梦韬：</a:t>
            </a:r>
            <a:r>
              <a:rPr lang="en-US" altLang="zh-CN" sz="2800" dirty="0" smtClean="0">
                <a:effectLst/>
                <a:latin typeface="Calibri" panose="020F0502020204030204" pitchFamily="34" charset="0"/>
              </a:rPr>
              <a:t>1120172709</a:t>
            </a:r>
            <a:endParaRPr lang="en-US" altLang="ko-KR" sz="28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0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13944" y="3516582"/>
            <a:ext cx="2633476" cy="58695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zh-CN" altLang="en-US" sz="320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亮点展示</a:t>
            </a:r>
            <a:endParaRPr lang="en-US" altLang="ko-KR" sz="3200" dirty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</p:txBody>
      </p:sp>
      <p:cxnSp>
        <p:nvCxnSpPr>
          <p:cNvPr id="6" name="Straight Connector 4"/>
          <p:cNvCxnSpPr/>
          <p:nvPr/>
        </p:nvCxnSpPr>
        <p:spPr>
          <a:xfrm>
            <a:off x="4590144" y="4132462"/>
            <a:ext cx="5223325" cy="0"/>
          </a:xfrm>
          <a:prstGeom prst="line">
            <a:avLst/>
          </a:prstGeom>
          <a:ln w="3175">
            <a:gradFill>
              <a:gsLst>
                <a:gs pos="45000">
                  <a:srgbClr val="331433"/>
                </a:gs>
                <a:gs pos="0">
                  <a:schemeClr val="bg1"/>
                </a:gs>
                <a:gs pos="100000">
                  <a:srgbClr val="425C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13944" y="2619717"/>
            <a:ext cx="774482" cy="771623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en-US" altLang="ko-KR" dirty="0" smtClean="0">
                <a:effectLst/>
                <a:latin typeface="Calibri" panose="020F0502020204030204" pitchFamily="34" charset="0"/>
              </a:rPr>
              <a:t>03</a:t>
            </a:r>
            <a:endParaRPr lang="en-US" altLang="ko-KR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57997" y="2600668"/>
            <a:ext cx="3768529" cy="771622"/>
          </a:xfrm>
          <a:prstGeom prst="rect">
            <a:avLst/>
          </a:prstGeom>
          <a:noFill/>
          <a:ln w="19050">
            <a:gradFill flip="none" rotWithShape="1">
              <a:gsLst>
                <a:gs pos="67000">
                  <a:srgbClr val="B6C6DD">
                    <a:alpha val="52000"/>
                  </a:srgbClr>
                </a:gs>
                <a:gs pos="0">
                  <a:schemeClr val="accent1">
                    <a:lumMod val="5000"/>
                    <a:lumOff val="95000"/>
                    <a:alpha val="43000"/>
                  </a:schemeClr>
                </a:gs>
                <a:gs pos="100000">
                  <a:srgbClr val="425C8F">
                    <a:alpha val="6100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536732" y="4300516"/>
            <a:ext cx="3927476" cy="309958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03-1. </a:t>
            </a:r>
            <a:r>
              <a:rPr lang="zh-CN" altLang="en-US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亮点展示</a:t>
            </a:r>
            <a:endParaRPr lang="en-US" altLang="ko-KR" sz="1400" b="0" dirty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12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212501" y="233572"/>
            <a:ext cx="3536182" cy="661505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zh-CN" altLang="en-US" sz="3600" dirty="0" smtClean="0">
                <a:effectLst/>
                <a:latin typeface="Calibri" panose="020F0502020204030204" pitchFamily="34" charset="0"/>
              </a:rPr>
              <a:t>亮点展示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21371" y="1893932"/>
            <a:ext cx="10549257" cy="3737374"/>
            <a:chOff x="539750" y="1536700"/>
            <a:chExt cx="8064500" cy="2857080"/>
          </a:xfrm>
        </p:grpSpPr>
        <p:sp>
          <p:nvSpPr>
            <p:cNvPr id="6" name="菱形 27"/>
            <p:cNvSpPr/>
            <p:nvPr/>
          </p:nvSpPr>
          <p:spPr>
            <a:xfrm>
              <a:off x="4895850" y="2260600"/>
              <a:ext cx="1260475" cy="1260475"/>
            </a:xfrm>
            <a:prstGeom prst="diamond">
              <a:avLst/>
            </a:prstGeom>
            <a:solidFill>
              <a:srgbClr val="FFFFFF">
                <a:alpha val="50195"/>
              </a:srgbClr>
            </a:solidFill>
            <a:ln w="25400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8000" dirty="0">
                <a:solidFill>
                  <a:srgbClr val="00CC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菱形 28"/>
            <p:cNvSpPr/>
            <p:nvPr/>
          </p:nvSpPr>
          <p:spPr>
            <a:xfrm>
              <a:off x="2987675" y="2260600"/>
              <a:ext cx="1260475" cy="1260475"/>
            </a:xfrm>
            <a:prstGeom prst="diamond">
              <a:avLst/>
            </a:prstGeom>
            <a:solidFill>
              <a:srgbClr val="FFFFFF">
                <a:alpha val="50195"/>
              </a:srgbClr>
            </a:solidFill>
            <a:ln w="25400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8000" dirty="0">
                <a:solidFill>
                  <a:srgbClr val="00CC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菱形 30"/>
            <p:cNvSpPr/>
            <p:nvPr/>
          </p:nvSpPr>
          <p:spPr>
            <a:xfrm>
              <a:off x="3762375" y="1849438"/>
              <a:ext cx="503238" cy="503237"/>
            </a:xfrm>
            <a:prstGeom prst="diamond">
              <a:avLst/>
            </a:prstGeom>
            <a:solidFill>
              <a:srgbClr val="FFFFFF">
                <a:alpha val="50195"/>
              </a:srgbClr>
            </a:solidFill>
            <a:ln w="25400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8000" dirty="0">
                <a:solidFill>
                  <a:srgbClr val="00CC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菱形 31"/>
            <p:cNvSpPr/>
            <p:nvPr/>
          </p:nvSpPr>
          <p:spPr>
            <a:xfrm>
              <a:off x="3762375" y="3429000"/>
              <a:ext cx="503238" cy="504825"/>
            </a:xfrm>
            <a:prstGeom prst="diamond">
              <a:avLst/>
            </a:prstGeom>
            <a:solidFill>
              <a:srgbClr val="FFFFFF">
                <a:alpha val="50195"/>
              </a:srgbClr>
            </a:solidFill>
            <a:ln w="25400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8000" dirty="0">
                <a:solidFill>
                  <a:srgbClr val="00CC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菱形 32"/>
            <p:cNvSpPr/>
            <p:nvPr/>
          </p:nvSpPr>
          <p:spPr>
            <a:xfrm>
              <a:off x="4878388" y="1849438"/>
              <a:ext cx="503237" cy="503237"/>
            </a:xfrm>
            <a:prstGeom prst="diamond">
              <a:avLst/>
            </a:prstGeom>
            <a:solidFill>
              <a:srgbClr val="FFFFFF">
                <a:alpha val="50195"/>
              </a:srgbClr>
            </a:solidFill>
            <a:ln w="25400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8000" dirty="0">
                <a:solidFill>
                  <a:srgbClr val="00CC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菱形 33"/>
            <p:cNvSpPr/>
            <p:nvPr/>
          </p:nvSpPr>
          <p:spPr>
            <a:xfrm>
              <a:off x="4878388" y="3429000"/>
              <a:ext cx="503237" cy="504825"/>
            </a:xfrm>
            <a:prstGeom prst="diamond">
              <a:avLst/>
            </a:prstGeom>
            <a:solidFill>
              <a:srgbClr val="FFFFFF">
                <a:alpha val="50195"/>
              </a:srgbClr>
            </a:solidFill>
            <a:ln w="25400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8000" dirty="0">
                <a:solidFill>
                  <a:srgbClr val="00CC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TextBox 42"/>
            <p:cNvSpPr/>
            <p:nvPr/>
          </p:nvSpPr>
          <p:spPr>
            <a:xfrm>
              <a:off x="539750" y="1536700"/>
              <a:ext cx="2592388" cy="8234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None/>
              </a:pPr>
              <a:r>
                <a:rPr lang="zh-CN" altLang="en-US" sz="2800" dirty="0" smtClean="0">
                  <a:solidFill>
                    <a:schemeClr val="bg1"/>
                  </a:solidFill>
                </a:rPr>
                <a:t>视频相关信息显示</a:t>
              </a:r>
              <a:r>
                <a:rPr lang="zh-CN" altLang="en-US" sz="1400" dirty="0" smtClean="0">
                  <a:solidFill>
                    <a:srgbClr val="FFFFFF"/>
                  </a:solidFill>
                </a:rPr>
                <a:t/>
              </a:r>
              <a:br>
                <a:rPr lang="zh-CN" altLang="en-US" sz="1400" dirty="0" smtClean="0">
                  <a:solidFill>
                    <a:srgbClr val="FFFFFF"/>
                  </a:solidFill>
                </a:rPr>
              </a:br>
              <a:r>
                <a:rPr lang="zh-CN" altLang="en-US" sz="1800" dirty="0">
                  <a:solidFill>
                    <a:srgbClr val="FEFEFE"/>
                  </a:solidFill>
                </a:rPr>
                <a:t>视频封面展示的时候添加了用户头像和上传信息。</a:t>
              </a:r>
            </a:p>
          </p:txBody>
        </p:sp>
        <p:sp>
          <p:nvSpPr>
            <p:cNvPr id="13" name="TextBox 43"/>
            <p:cNvSpPr/>
            <p:nvPr/>
          </p:nvSpPr>
          <p:spPr>
            <a:xfrm>
              <a:off x="539750" y="3570288"/>
              <a:ext cx="2592388" cy="8234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None/>
              </a:pPr>
              <a:r>
                <a:rPr lang="zh-CN" altLang="en-US" sz="2800" dirty="0">
                  <a:solidFill>
                    <a:schemeClr val="bg1"/>
                  </a:solidFill>
                </a:rPr>
                <a:t>相机</a:t>
              </a:r>
              <a:r>
                <a:rPr lang="zh-CN" altLang="en-US" sz="2800" dirty="0" smtClean="0">
                  <a:solidFill>
                    <a:schemeClr val="bg1"/>
                  </a:solidFill>
                </a:rPr>
                <a:t>拍摄</a:t>
              </a:r>
              <a:r>
                <a:rPr lang="zh-CN" altLang="en-US" sz="1400" dirty="0">
                  <a:solidFill>
                    <a:srgbClr val="FFFFFF"/>
                  </a:solidFill>
                </a:rPr>
                <a:t/>
              </a:r>
              <a:br>
                <a:rPr lang="zh-CN" altLang="en-US" sz="1400" dirty="0">
                  <a:solidFill>
                    <a:srgbClr val="FFFFFF"/>
                  </a:solidFill>
                </a:rPr>
              </a:br>
              <a:r>
                <a:rPr lang="zh-CN" altLang="en-US" sz="18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视频拍摄加了定时拍摄，</a:t>
              </a:r>
              <a:r>
                <a:rPr lang="en-US" altLang="zh-CN" sz="18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10</a:t>
              </a:r>
              <a:r>
                <a:rPr lang="zh-CN" altLang="en-US" sz="18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秒后会自动</a:t>
              </a:r>
              <a:r>
                <a:rPr lang="zh-CN" altLang="en-US" sz="1800" b="1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停止以及缩放调焦</a:t>
              </a:r>
              <a:endParaRPr lang="en-US" altLang="zh-CN" sz="1800" dirty="0">
                <a:solidFill>
                  <a:srgbClr val="FEFEFE"/>
                </a:solidFill>
              </a:endParaRPr>
            </a:p>
          </p:txBody>
        </p:sp>
        <p:sp>
          <p:nvSpPr>
            <p:cNvPr id="14" name="TextBox 44"/>
            <p:cNvSpPr/>
            <p:nvPr/>
          </p:nvSpPr>
          <p:spPr>
            <a:xfrm>
              <a:off x="6011863" y="1536700"/>
              <a:ext cx="2592387" cy="61173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dirty="0" smtClean="0">
                  <a:solidFill>
                    <a:srgbClr val="FFFFFF"/>
                  </a:solidFill>
                </a:rPr>
                <a:t>点赞效果</a:t>
              </a:r>
              <a:r>
                <a:rPr lang="zh-CN" altLang="en-US" sz="1400" dirty="0">
                  <a:solidFill>
                    <a:srgbClr val="FFFFFF"/>
                  </a:solidFill>
                </a:rPr>
                <a:t/>
              </a:r>
              <a:br>
                <a:rPr lang="zh-CN" altLang="en-US" sz="1400" dirty="0">
                  <a:solidFill>
                    <a:srgbClr val="FFFFFF"/>
                  </a:solidFill>
                </a:rPr>
              </a:br>
              <a:r>
                <a:rPr lang="zh-CN" altLang="en-US" sz="1800" dirty="0">
                  <a:solidFill>
                    <a:srgbClr val="FEFEFE"/>
                  </a:solidFill>
                </a:rPr>
                <a:t>在视频播放时添加双击点赞效果</a:t>
              </a:r>
              <a:endParaRPr lang="en-US" altLang="zh-CN" sz="1800" dirty="0">
                <a:solidFill>
                  <a:srgbClr val="FEFEFE"/>
                </a:solidFill>
              </a:endParaRPr>
            </a:p>
          </p:txBody>
        </p:sp>
        <p:sp>
          <p:nvSpPr>
            <p:cNvPr id="15" name="TextBox 45"/>
            <p:cNvSpPr/>
            <p:nvPr/>
          </p:nvSpPr>
          <p:spPr>
            <a:xfrm>
              <a:off x="6011863" y="3570288"/>
              <a:ext cx="2592387" cy="8234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dirty="0" smtClean="0">
                  <a:solidFill>
                    <a:srgbClr val="FFFFFF"/>
                  </a:solidFill>
                </a:rPr>
                <a:t>消息界面</a:t>
              </a:r>
              <a:r>
                <a:rPr lang="zh-CN" altLang="en-US" sz="1400" dirty="0">
                  <a:solidFill>
                    <a:srgbClr val="FFFFFF"/>
                  </a:solidFill>
                </a:rPr>
                <a:t/>
              </a:r>
              <a:br>
                <a:rPr lang="zh-CN" altLang="en-US" sz="1400" dirty="0">
                  <a:solidFill>
                    <a:srgbClr val="FFFFFF"/>
                  </a:solidFill>
                </a:rPr>
              </a:br>
              <a:r>
                <a:rPr lang="zh-CN" altLang="en-US" sz="1800" dirty="0">
                  <a:solidFill>
                    <a:srgbClr val="FEFEFE"/>
                  </a:solidFill>
                </a:rPr>
                <a:t>新增了消息界面，在这里可以和其他用户互动（部分完成）</a:t>
              </a:r>
            </a:p>
          </p:txBody>
        </p:sp>
        <p:grpSp>
          <p:nvGrpSpPr>
            <p:cNvPr id="16" name="组合 2"/>
            <p:cNvGrpSpPr/>
            <p:nvPr/>
          </p:nvGrpSpPr>
          <p:grpSpPr>
            <a:xfrm>
              <a:off x="3563938" y="1882775"/>
              <a:ext cx="2016125" cy="2016125"/>
              <a:chOff x="0" y="0"/>
              <a:chExt cx="2016224" cy="2016224"/>
            </a:xfrm>
          </p:grpSpPr>
          <p:sp>
            <p:nvSpPr>
              <p:cNvPr id="17" name="菱形 29"/>
              <p:cNvSpPr/>
              <p:nvPr/>
            </p:nvSpPr>
            <p:spPr>
              <a:xfrm>
                <a:off x="0" y="0"/>
                <a:ext cx="2016224" cy="2016224"/>
              </a:xfrm>
              <a:prstGeom prst="diamond">
                <a:avLst/>
              </a:prstGeom>
              <a:solidFill>
                <a:srgbClr val="FFFFFF">
                  <a:alpha val="50195"/>
                </a:srgbClr>
              </a:solidFill>
              <a:ln w="25400">
                <a:noFill/>
              </a:ln>
            </p:spPr>
            <p:txBody>
              <a:bodyPr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微软雅黑" panose="020B0503020204020204" pitchFamily="34" charset="-12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sym typeface="微软雅黑" panose="020B0503020204020204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sym typeface="微软雅黑" panose="020B0503020204020204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sym typeface="微软雅黑" panose="020B0503020204020204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sym typeface="微软雅黑" panose="020B0503020204020204" pitchFamily="34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8000" dirty="0">
                  <a:solidFill>
                    <a:srgbClr val="00CC99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 useBgFill="1">
            <p:nvSpPr>
              <p:cNvPr id="18" name="矩形 19"/>
              <p:cNvSpPr/>
              <p:nvPr/>
            </p:nvSpPr>
            <p:spPr>
              <a:xfrm rot="1865145">
                <a:off x="812202" y="606203"/>
                <a:ext cx="493420" cy="803819"/>
              </a:xfrm>
              <a:custGeom>
                <a:avLst/>
                <a:gdLst>
                  <a:gd name="txL" fmla="*/ 0 w 702116"/>
                  <a:gd name="txT" fmla="*/ 0 h 1143806"/>
                  <a:gd name="txR" fmla="*/ 702116 w 702116"/>
                  <a:gd name="txB" fmla="*/ 1143806 h 1143806"/>
                </a:gdLst>
                <a:ahLst/>
                <a:cxnLst>
                  <a:cxn ang="0">
                    <a:pos x="90975" y="361850"/>
                  </a:cxn>
                  <a:cxn ang="0">
                    <a:pos x="235494" y="274721"/>
                  </a:cxn>
                  <a:cxn ang="0">
                    <a:pos x="243687" y="288309"/>
                  </a:cxn>
                  <a:cxn ang="0">
                    <a:pos x="99167" y="375439"/>
                  </a:cxn>
                  <a:cxn ang="0">
                    <a:pos x="90975" y="361850"/>
                  </a:cxn>
                  <a:cxn ang="0">
                    <a:pos x="0" y="291248"/>
                  </a:cxn>
                  <a:cxn ang="0">
                    <a:pos x="122652" y="291248"/>
                  </a:cxn>
                  <a:cxn ang="0">
                    <a:pos x="61326" y="396981"/>
                  </a:cxn>
                  <a:cxn ang="0">
                    <a:pos x="0" y="291248"/>
                  </a:cxn>
                  <a:cxn ang="0">
                    <a:pos x="73438" y="63907"/>
                  </a:cxn>
                  <a:cxn ang="0">
                    <a:pos x="121883" y="63907"/>
                  </a:cxn>
                  <a:cxn ang="0">
                    <a:pos x="121883" y="273067"/>
                  </a:cxn>
                  <a:cxn ang="0">
                    <a:pos x="73438" y="273067"/>
                  </a:cxn>
                  <a:cxn ang="0">
                    <a:pos x="73438" y="63907"/>
                  </a:cxn>
                  <a:cxn ang="0">
                    <a:pos x="769" y="63907"/>
                  </a:cxn>
                  <a:cxn ang="0">
                    <a:pos x="49215" y="63907"/>
                  </a:cxn>
                  <a:cxn ang="0">
                    <a:pos x="49215" y="273067"/>
                  </a:cxn>
                  <a:cxn ang="0">
                    <a:pos x="769" y="273067"/>
                  </a:cxn>
                  <a:cxn ang="0">
                    <a:pos x="769" y="63907"/>
                  </a:cxn>
                  <a:cxn ang="0">
                    <a:pos x="3078" y="2309"/>
                  </a:cxn>
                  <a:cxn ang="0">
                    <a:pos x="8654" y="0"/>
                  </a:cxn>
                  <a:cxn ang="0">
                    <a:pos x="113998" y="0"/>
                  </a:cxn>
                  <a:cxn ang="0">
                    <a:pos x="121883" y="7885"/>
                  </a:cxn>
                  <a:cxn ang="0">
                    <a:pos x="121883" y="36610"/>
                  </a:cxn>
                  <a:cxn ang="0">
                    <a:pos x="113998" y="44496"/>
                  </a:cxn>
                  <a:cxn ang="0">
                    <a:pos x="8654" y="44496"/>
                  </a:cxn>
                  <a:cxn ang="0">
                    <a:pos x="769" y="36610"/>
                  </a:cxn>
                  <a:cxn ang="0">
                    <a:pos x="769" y="7885"/>
                  </a:cxn>
                  <a:cxn ang="0">
                    <a:pos x="3078" y="2309"/>
                  </a:cxn>
                </a:cxnLst>
                <a:rect l="txL" t="txT" r="txR" b="txB"/>
                <a:pathLst>
                  <a:path w="702116" h="1143806">
                    <a:moveTo>
                      <a:pt x="262117" y="1042584"/>
                    </a:moveTo>
                    <a:lnTo>
                      <a:pt x="678511" y="791541"/>
                    </a:lnTo>
                    <a:lnTo>
                      <a:pt x="702116" y="830694"/>
                    </a:lnTo>
                    <a:lnTo>
                      <a:pt x="285723" y="1081738"/>
                    </a:lnTo>
                    <a:lnTo>
                      <a:pt x="262117" y="1042584"/>
                    </a:lnTo>
                    <a:close/>
                    <a:moveTo>
                      <a:pt x="0" y="839161"/>
                    </a:moveTo>
                    <a:lnTo>
                      <a:pt x="353388" y="839161"/>
                    </a:lnTo>
                    <a:lnTo>
                      <a:pt x="176694" y="1143806"/>
                    </a:lnTo>
                    <a:lnTo>
                      <a:pt x="0" y="839161"/>
                    </a:lnTo>
                    <a:close/>
                    <a:moveTo>
                      <a:pt x="211590" y="184135"/>
                    </a:moveTo>
                    <a:lnTo>
                      <a:pt x="351173" y="184135"/>
                    </a:lnTo>
                    <a:lnTo>
                      <a:pt x="351173" y="786777"/>
                    </a:lnTo>
                    <a:lnTo>
                      <a:pt x="211590" y="786777"/>
                    </a:lnTo>
                    <a:lnTo>
                      <a:pt x="211590" y="184135"/>
                    </a:lnTo>
                    <a:close/>
                    <a:moveTo>
                      <a:pt x="2216" y="184135"/>
                    </a:moveTo>
                    <a:lnTo>
                      <a:pt x="141799" y="184135"/>
                    </a:lnTo>
                    <a:lnTo>
                      <a:pt x="141799" y="786777"/>
                    </a:lnTo>
                    <a:lnTo>
                      <a:pt x="2216" y="786777"/>
                    </a:lnTo>
                    <a:lnTo>
                      <a:pt x="2216" y="184135"/>
                    </a:lnTo>
                    <a:close/>
                    <a:moveTo>
                      <a:pt x="8869" y="6654"/>
                    </a:moveTo>
                    <a:cubicBezTo>
                      <a:pt x="12980" y="2543"/>
                      <a:pt x="18660" y="0"/>
                      <a:pt x="24933" y="0"/>
                    </a:cubicBezTo>
                    <a:lnTo>
                      <a:pt x="328454" y="0"/>
                    </a:lnTo>
                    <a:cubicBezTo>
                      <a:pt x="341002" y="0"/>
                      <a:pt x="351172" y="10171"/>
                      <a:pt x="351173" y="22718"/>
                    </a:cubicBezTo>
                    <a:lnTo>
                      <a:pt x="351172" y="105485"/>
                    </a:lnTo>
                    <a:cubicBezTo>
                      <a:pt x="351172" y="118032"/>
                      <a:pt x="341001" y="128203"/>
                      <a:pt x="328454" y="128203"/>
                    </a:cubicBezTo>
                    <a:lnTo>
                      <a:pt x="24933" y="128203"/>
                    </a:lnTo>
                    <a:cubicBezTo>
                      <a:pt x="12386" y="128203"/>
                      <a:pt x="2215" y="118032"/>
                      <a:pt x="2215" y="105485"/>
                    </a:cubicBezTo>
                    <a:lnTo>
                      <a:pt x="2215" y="22718"/>
                    </a:lnTo>
                    <a:cubicBezTo>
                      <a:pt x="2215" y="16444"/>
                      <a:pt x="4758" y="10765"/>
                      <a:pt x="8869" y="6654"/>
                    </a:cubicBezTo>
                    <a:close/>
                  </a:path>
                </a:pathLst>
              </a:custGeom>
              <a:ln w="25400">
                <a:noFill/>
              </a:ln>
            </p:spPr>
            <p:txBody>
              <a:bodyPr/>
              <a:lstStyle/>
              <a:p>
                <a:endParaRPr lang="zh-CN" altLang="en-US" sz="3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073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13944" y="3516582"/>
            <a:ext cx="1203568" cy="58695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en-US" altLang="zh-CN" sz="3200" dirty="0" err="1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ToDo</a:t>
            </a:r>
            <a:endParaRPr lang="en-US" altLang="ko-KR" sz="3200" dirty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</p:txBody>
      </p:sp>
      <p:cxnSp>
        <p:nvCxnSpPr>
          <p:cNvPr id="6" name="Straight Connector 4"/>
          <p:cNvCxnSpPr/>
          <p:nvPr/>
        </p:nvCxnSpPr>
        <p:spPr>
          <a:xfrm>
            <a:off x="4590144" y="4132462"/>
            <a:ext cx="5223325" cy="0"/>
          </a:xfrm>
          <a:prstGeom prst="line">
            <a:avLst/>
          </a:prstGeom>
          <a:ln w="3175">
            <a:gradFill>
              <a:gsLst>
                <a:gs pos="45000">
                  <a:srgbClr val="331433"/>
                </a:gs>
                <a:gs pos="0">
                  <a:schemeClr val="bg1"/>
                </a:gs>
                <a:gs pos="100000">
                  <a:srgbClr val="425C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13944" y="2619717"/>
            <a:ext cx="774482" cy="771623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en-US" altLang="ko-KR" dirty="0" smtClean="0">
                <a:effectLst/>
                <a:latin typeface="Calibri" panose="020F0502020204030204" pitchFamily="34" charset="0"/>
              </a:rPr>
              <a:t>04</a:t>
            </a:r>
            <a:endParaRPr lang="en-US" altLang="ko-KR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57997" y="2600668"/>
            <a:ext cx="3768529" cy="771622"/>
          </a:xfrm>
          <a:prstGeom prst="rect">
            <a:avLst/>
          </a:prstGeom>
          <a:noFill/>
          <a:ln w="19050">
            <a:gradFill flip="none" rotWithShape="1">
              <a:gsLst>
                <a:gs pos="67000">
                  <a:srgbClr val="B6C6DD">
                    <a:alpha val="52000"/>
                  </a:srgbClr>
                </a:gs>
                <a:gs pos="0">
                  <a:schemeClr val="accent1">
                    <a:lumMod val="5000"/>
                    <a:lumOff val="95000"/>
                    <a:alpha val="43000"/>
                  </a:schemeClr>
                </a:gs>
                <a:gs pos="100000">
                  <a:srgbClr val="425C8F">
                    <a:alpha val="6100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536732" y="4300516"/>
            <a:ext cx="3927476" cy="956288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04-1. </a:t>
            </a:r>
            <a:r>
              <a:rPr lang="zh-CN" altLang="en-US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数据库保存用户信息</a:t>
            </a:r>
            <a:endParaRPr lang="en-US" altLang="zh-CN" sz="1400" b="0" dirty="0" smtClean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  <a:p>
            <a:pPr algn="l" latinLnBrk="0"/>
            <a:r>
              <a:rPr lang="en-US" altLang="ko-KR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04-2. </a:t>
            </a:r>
            <a:r>
              <a:rPr lang="zh-CN" altLang="en-US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用户聊天互动</a:t>
            </a:r>
            <a:endParaRPr lang="en-US" altLang="zh-CN" sz="1400" b="0" dirty="0" smtClean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  <a:p>
            <a:pPr algn="l" latinLnBrk="0"/>
            <a:r>
              <a:rPr lang="en-US" altLang="ko-KR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04-3. </a:t>
            </a:r>
            <a:r>
              <a:rPr lang="zh-CN" altLang="en-US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登陆和关注</a:t>
            </a:r>
            <a:endParaRPr lang="en-US" altLang="zh-CN" sz="1400" b="0" dirty="0" smtClean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  <a:p>
            <a:pPr algn="l" latinLnBrk="0"/>
            <a:r>
              <a:rPr lang="en-US" altLang="ko-KR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04-4. </a:t>
            </a:r>
            <a:r>
              <a:rPr lang="zh-CN" altLang="en-US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用户信息页面</a:t>
            </a:r>
            <a:endParaRPr lang="en-US" altLang="ko-KR" sz="1400" b="0" dirty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87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723276" y="490877"/>
            <a:ext cx="1179942" cy="648512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en-US" altLang="zh-CN" sz="3600" dirty="0" err="1" smtClean="0">
                <a:effectLst/>
                <a:latin typeface="Calibri" panose="020F0502020204030204" pitchFamily="34" charset="0"/>
              </a:rPr>
              <a:t>Todo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81926" y="2134947"/>
            <a:ext cx="10368021" cy="3866842"/>
            <a:chOff x="798552" y="1519805"/>
            <a:chExt cx="7385019" cy="2754306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1925706" y="3435846"/>
              <a:ext cx="5886654" cy="0"/>
            </a:xfrm>
            <a:prstGeom prst="line">
              <a:avLst/>
            </a:prstGeom>
            <a:ln w="3175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7697517" y="3567425"/>
              <a:ext cx="486054" cy="486054"/>
              <a:chOff x="10262562" y="4756567"/>
              <a:chExt cx="648072" cy="648072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10262562" y="4756567"/>
                <a:ext cx="648072" cy="648072"/>
              </a:xfrm>
              <a:prstGeom prst="roundRect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Freeform 9"/>
              <p:cNvSpPr>
                <a:spLocks/>
              </p:cNvSpPr>
              <p:nvPr/>
            </p:nvSpPr>
            <p:spPr bwMode="auto">
              <a:xfrm flipH="1">
                <a:off x="10324993" y="4916724"/>
                <a:ext cx="523211" cy="327759"/>
              </a:xfrm>
              <a:custGeom>
                <a:avLst/>
                <a:gdLst>
                  <a:gd name="T0" fmla="*/ 262 w 320"/>
                  <a:gd name="T1" fmla="*/ 70 h 200"/>
                  <a:gd name="T2" fmla="*/ 163 w 320"/>
                  <a:gd name="T3" fmla="*/ 0 h 200"/>
                  <a:gd name="T4" fmla="*/ 63 w 320"/>
                  <a:gd name="T5" fmla="*/ 94 h 200"/>
                  <a:gd name="T6" fmla="*/ 54 w 320"/>
                  <a:gd name="T7" fmla="*/ 93 h 200"/>
                  <a:gd name="T8" fmla="*/ 0 w 320"/>
                  <a:gd name="T9" fmla="*/ 146 h 200"/>
                  <a:gd name="T10" fmla="*/ 43 w 320"/>
                  <a:gd name="T11" fmla="*/ 200 h 200"/>
                  <a:gd name="T12" fmla="*/ 251 w 320"/>
                  <a:gd name="T13" fmla="*/ 200 h 200"/>
                  <a:gd name="T14" fmla="*/ 320 w 320"/>
                  <a:gd name="T15" fmla="*/ 134 h 200"/>
                  <a:gd name="T16" fmla="*/ 262 w 320"/>
                  <a:gd name="T17" fmla="*/ 7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0" h="200">
                    <a:moveTo>
                      <a:pt x="262" y="70"/>
                    </a:moveTo>
                    <a:cubicBezTo>
                      <a:pt x="249" y="29"/>
                      <a:pt x="209" y="0"/>
                      <a:pt x="163" y="0"/>
                    </a:cubicBezTo>
                    <a:cubicBezTo>
                      <a:pt x="108" y="0"/>
                      <a:pt x="66" y="41"/>
                      <a:pt x="63" y="94"/>
                    </a:cubicBezTo>
                    <a:cubicBezTo>
                      <a:pt x="60" y="94"/>
                      <a:pt x="57" y="93"/>
                      <a:pt x="54" y="93"/>
                    </a:cubicBezTo>
                    <a:cubicBezTo>
                      <a:pt x="24" y="93"/>
                      <a:pt x="0" y="117"/>
                      <a:pt x="0" y="146"/>
                    </a:cubicBezTo>
                    <a:cubicBezTo>
                      <a:pt x="0" y="171"/>
                      <a:pt x="19" y="195"/>
                      <a:pt x="43" y="200"/>
                    </a:cubicBezTo>
                    <a:cubicBezTo>
                      <a:pt x="251" y="200"/>
                      <a:pt x="251" y="200"/>
                      <a:pt x="251" y="200"/>
                    </a:cubicBezTo>
                    <a:cubicBezTo>
                      <a:pt x="287" y="200"/>
                      <a:pt x="320" y="170"/>
                      <a:pt x="320" y="134"/>
                    </a:cubicBezTo>
                    <a:cubicBezTo>
                      <a:pt x="320" y="101"/>
                      <a:pt x="295" y="74"/>
                      <a:pt x="262" y="7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697517" y="2965503"/>
              <a:ext cx="486054" cy="486054"/>
              <a:chOff x="10262562" y="3923133"/>
              <a:chExt cx="648072" cy="648072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10262562" y="3923133"/>
                <a:ext cx="648072" cy="648072"/>
              </a:xfrm>
              <a:prstGeom prst="roundRect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Freeform 41"/>
              <p:cNvSpPr>
                <a:spLocks noEditPoints="1"/>
              </p:cNvSpPr>
              <p:nvPr/>
            </p:nvSpPr>
            <p:spPr bwMode="auto">
              <a:xfrm>
                <a:off x="10377113" y="4037684"/>
                <a:ext cx="418970" cy="418970"/>
              </a:xfrm>
              <a:custGeom>
                <a:avLst/>
                <a:gdLst>
                  <a:gd name="T0" fmla="*/ 128 w 256"/>
                  <a:gd name="T1" fmla="*/ 0 h 256"/>
                  <a:gd name="T2" fmla="*/ 0 w 256"/>
                  <a:gd name="T3" fmla="*/ 128 h 256"/>
                  <a:gd name="T4" fmla="*/ 128 w 256"/>
                  <a:gd name="T5" fmla="*/ 256 h 256"/>
                  <a:gd name="T6" fmla="*/ 256 w 256"/>
                  <a:gd name="T7" fmla="*/ 128 h 256"/>
                  <a:gd name="T8" fmla="*/ 128 w 256"/>
                  <a:gd name="T9" fmla="*/ 0 h 256"/>
                  <a:gd name="T10" fmla="*/ 135 w 256"/>
                  <a:gd name="T11" fmla="*/ 200 h 256"/>
                  <a:gd name="T12" fmla="*/ 119 w 256"/>
                  <a:gd name="T13" fmla="*/ 200 h 256"/>
                  <a:gd name="T14" fmla="*/ 112 w 256"/>
                  <a:gd name="T15" fmla="*/ 192 h 256"/>
                  <a:gd name="T16" fmla="*/ 111 w 256"/>
                  <a:gd name="T17" fmla="*/ 176 h 256"/>
                  <a:gd name="T18" fmla="*/ 119 w 256"/>
                  <a:gd name="T19" fmla="*/ 168 h 256"/>
                  <a:gd name="T20" fmla="*/ 135 w 256"/>
                  <a:gd name="T21" fmla="*/ 168 h 256"/>
                  <a:gd name="T22" fmla="*/ 143 w 256"/>
                  <a:gd name="T23" fmla="*/ 176 h 256"/>
                  <a:gd name="T24" fmla="*/ 144 w 256"/>
                  <a:gd name="T25" fmla="*/ 192 h 256"/>
                  <a:gd name="T26" fmla="*/ 135 w 256"/>
                  <a:gd name="T27" fmla="*/ 200 h 256"/>
                  <a:gd name="T28" fmla="*/ 170 w 256"/>
                  <a:gd name="T29" fmla="*/ 109 h 256"/>
                  <a:gd name="T30" fmla="*/ 154 w 256"/>
                  <a:gd name="T31" fmla="*/ 125 h 256"/>
                  <a:gd name="T32" fmla="*/ 145 w 256"/>
                  <a:gd name="T33" fmla="*/ 132 h 256"/>
                  <a:gd name="T34" fmla="*/ 144 w 256"/>
                  <a:gd name="T35" fmla="*/ 135 h 256"/>
                  <a:gd name="T36" fmla="*/ 143 w 256"/>
                  <a:gd name="T37" fmla="*/ 144 h 256"/>
                  <a:gd name="T38" fmla="*/ 135 w 256"/>
                  <a:gd name="T39" fmla="*/ 152 h 256"/>
                  <a:gd name="T40" fmla="*/ 120 w 256"/>
                  <a:gd name="T41" fmla="*/ 152 h 256"/>
                  <a:gd name="T42" fmla="*/ 112 w 256"/>
                  <a:gd name="T43" fmla="*/ 144 h 256"/>
                  <a:gd name="T44" fmla="*/ 112 w 256"/>
                  <a:gd name="T45" fmla="*/ 140 h 256"/>
                  <a:gd name="T46" fmla="*/ 115 w 256"/>
                  <a:gd name="T47" fmla="*/ 124 h 256"/>
                  <a:gd name="T48" fmla="*/ 123 w 256"/>
                  <a:gd name="T49" fmla="*/ 113 h 256"/>
                  <a:gd name="T50" fmla="*/ 134 w 256"/>
                  <a:gd name="T51" fmla="*/ 104 h 256"/>
                  <a:gd name="T52" fmla="*/ 143 w 256"/>
                  <a:gd name="T53" fmla="*/ 96 h 256"/>
                  <a:gd name="T54" fmla="*/ 144 w 256"/>
                  <a:gd name="T55" fmla="*/ 93 h 256"/>
                  <a:gd name="T56" fmla="*/ 140 w 256"/>
                  <a:gd name="T57" fmla="*/ 86 h 256"/>
                  <a:gd name="T58" fmla="*/ 128 w 256"/>
                  <a:gd name="T59" fmla="*/ 83 h 256"/>
                  <a:gd name="T60" fmla="*/ 117 w 256"/>
                  <a:gd name="T61" fmla="*/ 86 h 256"/>
                  <a:gd name="T62" fmla="*/ 111 w 256"/>
                  <a:gd name="T63" fmla="*/ 97 h 256"/>
                  <a:gd name="T64" fmla="*/ 103 w 256"/>
                  <a:gd name="T65" fmla="*/ 104 h 256"/>
                  <a:gd name="T66" fmla="*/ 103 w 256"/>
                  <a:gd name="T67" fmla="*/ 104 h 256"/>
                  <a:gd name="T68" fmla="*/ 87 w 256"/>
                  <a:gd name="T69" fmla="*/ 102 h 256"/>
                  <a:gd name="T70" fmla="*/ 81 w 256"/>
                  <a:gd name="T71" fmla="*/ 99 h 256"/>
                  <a:gd name="T72" fmla="*/ 80 w 256"/>
                  <a:gd name="T73" fmla="*/ 93 h 256"/>
                  <a:gd name="T74" fmla="*/ 95 w 256"/>
                  <a:gd name="T75" fmla="*/ 66 h 256"/>
                  <a:gd name="T76" fmla="*/ 128 w 256"/>
                  <a:gd name="T77" fmla="*/ 56 h 256"/>
                  <a:gd name="T78" fmla="*/ 162 w 256"/>
                  <a:gd name="T79" fmla="*/ 66 h 256"/>
                  <a:gd name="T80" fmla="*/ 176 w 256"/>
                  <a:gd name="T81" fmla="*/ 92 h 256"/>
                  <a:gd name="T82" fmla="*/ 170 w 256"/>
                  <a:gd name="T83" fmla="*/ 109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56" h="256">
                    <a:moveTo>
                      <a:pt x="128" y="0"/>
                    </a:moveTo>
                    <a:cubicBezTo>
                      <a:pt x="57" y="0"/>
                      <a:pt x="0" y="57"/>
                      <a:pt x="0" y="128"/>
                    </a:cubicBezTo>
                    <a:cubicBezTo>
                      <a:pt x="0" y="199"/>
                      <a:pt x="57" y="256"/>
                      <a:pt x="128" y="256"/>
                    </a:cubicBezTo>
                    <a:cubicBezTo>
                      <a:pt x="199" y="256"/>
                      <a:pt x="256" y="199"/>
                      <a:pt x="256" y="128"/>
                    </a:cubicBezTo>
                    <a:cubicBezTo>
                      <a:pt x="256" y="57"/>
                      <a:pt x="199" y="0"/>
                      <a:pt x="128" y="0"/>
                    </a:cubicBezTo>
                    <a:close/>
                    <a:moveTo>
                      <a:pt x="135" y="200"/>
                    </a:moveTo>
                    <a:cubicBezTo>
                      <a:pt x="119" y="200"/>
                      <a:pt x="119" y="200"/>
                      <a:pt x="119" y="200"/>
                    </a:cubicBezTo>
                    <a:cubicBezTo>
                      <a:pt x="115" y="200"/>
                      <a:pt x="112" y="196"/>
                      <a:pt x="112" y="192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1"/>
                      <a:pt x="115" y="168"/>
                      <a:pt x="119" y="168"/>
                    </a:cubicBezTo>
                    <a:cubicBezTo>
                      <a:pt x="135" y="168"/>
                      <a:pt x="135" y="168"/>
                      <a:pt x="135" y="168"/>
                    </a:cubicBezTo>
                    <a:cubicBezTo>
                      <a:pt x="140" y="168"/>
                      <a:pt x="143" y="172"/>
                      <a:pt x="143" y="176"/>
                    </a:cubicBezTo>
                    <a:cubicBezTo>
                      <a:pt x="144" y="192"/>
                      <a:pt x="144" y="192"/>
                      <a:pt x="144" y="192"/>
                    </a:cubicBezTo>
                    <a:cubicBezTo>
                      <a:pt x="144" y="196"/>
                      <a:pt x="140" y="200"/>
                      <a:pt x="135" y="200"/>
                    </a:cubicBezTo>
                    <a:close/>
                    <a:moveTo>
                      <a:pt x="170" y="109"/>
                    </a:moveTo>
                    <a:cubicBezTo>
                      <a:pt x="167" y="114"/>
                      <a:pt x="162" y="119"/>
                      <a:pt x="154" y="125"/>
                    </a:cubicBezTo>
                    <a:cubicBezTo>
                      <a:pt x="148" y="130"/>
                      <a:pt x="146" y="132"/>
                      <a:pt x="145" y="132"/>
                    </a:cubicBezTo>
                    <a:cubicBezTo>
                      <a:pt x="145" y="133"/>
                      <a:pt x="144" y="134"/>
                      <a:pt x="144" y="135"/>
                    </a:cubicBezTo>
                    <a:cubicBezTo>
                      <a:pt x="143" y="136"/>
                      <a:pt x="143" y="138"/>
                      <a:pt x="143" y="144"/>
                    </a:cubicBezTo>
                    <a:cubicBezTo>
                      <a:pt x="143" y="149"/>
                      <a:pt x="139" y="152"/>
                      <a:pt x="135" y="152"/>
                    </a:cubicBezTo>
                    <a:cubicBezTo>
                      <a:pt x="120" y="152"/>
                      <a:pt x="120" y="152"/>
                      <a:pt x="120" y="152"/>
                    </a:cubicBezTo>
                    <a:cubicBezTo>
                      <a:pt x="116" y="152"/>
                      <a:pt x="112" y="149"/>
                      <a:pt x="112" y="144"/>
                    </a:cubicBezTo>
                    <a:cubicBezTo>
                      <a:pt x="112" y="140"/>
                      <a:pt x="112" y="140"/>
                      <a:pt x="112" y="140"/>
                    </a:cubicBezTo>
                    <a:cubicBezTo>
                      <a:pt x="112" y="134"/>
                      <a:pt x="113" y="129"/>
                      <a:pt x="115" y="124"/>
                    </a:cubicBezTo>
                    <a:cubicBezTo>
                      <a:pt x="117" y="120"/>
                      <a:pt x="119" y="117"/>
                      <a:pt x="123" y="113"/>
                    </a:cubicBezTo>
                    <a:cubicBezTo>
                      <a:pt x="125" y="111"/>
                      <a:pt x="129" y="108"/>
                      <a:pt x="134" y="104"/>
                    </a:cubicBezTo>
                    <a:cubicBezTo>
                      <a:pt x="141" y="99"/>
                      <a:pt x="142" y="97"/>
                      <a:pt x="143" y="96"/>
                    </a:cubicBezTo>
                    <a:cubicBezTo>
                      <a:pt x="144" y="95"/>
                      <a:pt x="144" y="94"/>
                      <a:pt x="144" y="93"/>
                    </a:cubicBezTo>
                    <a:cubicBezTo>
                      <a:pt x="144" y="92"/>
                      <a:pt x="143" y="89"/>
                      <a:pt x="140" y="86"/>
                    </a:cubicBezTo>
                    <a:cubicBezTo>
                      <a:pt x="137" y="84"/>
                      <a:pt x="132" y="83"/>
                      <a:pt x="128" y="83"/>
                    </a:cubicBezTo>
                    <a:cubicBezTo>
                      <a:pt x="124" y="83"/>
                      <a:pt x="120" y="84"/>
                      <a:pt x="117" y="86"/>
                    </a:cubicBezTo>
                    <a:cubicBezTo>
                      <a:pt x="114" y="88"/>
                      <a:pt x="112" y="92"/>
                      <a:pt x="111" y="97"/>
                    </a:cubicBezTo>
                    <a:cubicBezTo>
                      <a:pt x="111" y="101"/>
                      <a:pt x="107" y="104"/>
                      <a:pt x="103" y="104"/>
                    </a:cubicBezTo>
                    <a:cubicBezTo>
                      <a:pt x="103" y="104"/>
                      <a:pt x="103" y="104"/>
                      <a:pt x="103" y="104"/>
                    </a:cubicBezTo>
                    <a:cubicBezTo>
                      <a:pt x="87" y="102"/>
                      <a:pt x="87" y="102"/>
                      <a:pt x="87" y="102"/>
                    </a:cubicBezTo>
                    <a:cubicBezTo>
                      <a:pt x="85" y="102"/>
                      <a:pt x="83" y="101"/>
                      <a:pt x="81" y="99"/>
                    </a:cubicBezTo>
                    <a:cubicBezTo>
                      <a:pt x="80" y="97"/>
                      <a:pt x="79" y="95"/>
                      <a:pt x="80" y="93"/>
                    </a:cubicBezTo>
                    <a:cubicBezTo>
                      <a:pt x="82" y="81"/>
                      <a:pt x="87" y="72"/>
                      <a:pt x="95" y="66"/>
                    </a:cubicBezTo>
                    <a:cubicBezTo>
                      <a:pt x="104" y="59"/>
                      <a:pt x="115" y="56"/>
                      <a:pt x="128" y="56"/>
                    </a:cubicBezTo>
                    <a:cubicBezTo>
                      <a:pt x="142" y="56"/>
                      <a:pt x="153" y="60"/>
                      <a:pt x="162" y="66"/>
                    </a:cubicBezTo>
                    <a:cubicBezTo>
                      <a:pt x="171" y="73"/>
                      <a:pt x="176" y="82"/>
                      <a:pt x="176" y="92"/>
                    </a:cubicBezTo>
                    <a:cubicBezTo>
                      <a:pt x="176" y="99"/>
                      <a:pt x="174" y="104"/>
                      <a:pt x="170" y="10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7697517" y="1761660"/>
              <a:ext cx="486054" cy="486054"/>
              <a:chOff x="8903518" y="2489855"/>
              <a:chExt cx="648072" cy="648072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8903518" y="2489855"/>
                <a:ext cx="648072" cy="648072"/>
              </a:xfrm>
              <a:prstGeom prst="roundRect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45"/>
              <p:cNvSpPr>
                <a:spLocks/>
              </p:cNvSpPr>
              <p:nvPr/>
            </p:nvSpPr>
            <p:spPr bwMode="auto">
              <a:xfrm flipH="1">
                <a:off x="9018069" y="2604406"/>
                <a:ext cx="418970" cy="418970"/>
              </a:xfrm>
              <a:custGeom>
                <a:avLst/>
                <a:gdLst>
                  <a:gd name="T0" fmla="*/ 240 w 256"/>
                  <a:gd name="T1" fmla="*/ 88 h 256"/>
                  <a:gd name="T2" fmla="*/ 168 w 256"/>
                  <a:gd name="T3" fmla="*/ 88 h 256"/>
                  <a:gd name="T4" fmla="*/ 168 w 256"/>
                  <a:gd name="T5" fmla="*/ 16 h 256"/>
                  <a:gd name="T6" fmla="*/ 152 w 256"/>
                  <a:gd name="T7" fmla="*/ 0 h 256"/>
                  <a:gd name="T8" fmla="*/ 104 w 256"/>
                  <a:gd name="T9" fmla="*/ 0 h 256"/>
                  <a:gd name="T10" fmla="*/ 88 w 256"/>
                  <a:gd name="T11" fmla="*/ 16 h 256"/>
                  <a:gd name="T12" fmla="*/ 88 w 256"/>
                  <a:gd name="T13" fmla="*/ 88 h 256"/>
                  <a:gd name="T14" fmla="*/ 16 w 256"/>
                  <a:gd name="T15" fmla="*/ 88 h 256"/>
                  <a:gd name="T16" fmla="*/ 0 w 256"/>
                  <a:gd name="T17" fmla="*/ 104 h 256"/>
                  <a:gd name="T18" fmla="*/ 0 w 256"/>
                  <a:gd name="T19" fmla="*/ 152 h 256"/>
                  <a:gd name="T20" fmla="*/ 16 w 256"/>
                  <a:gd name="T21" fmla="*/ 168 h 256"/>
                  <a:gd name="T22" fmla="*/ 88 w 256"/>
                  <a:gd name="T23" fmla="*/ 168 h 256"/>
                  <a:gd name="T24" fmla="*/ 88 w 256"/>
                  <a:gd name="T25" fmla="*/ 240 h 256"/>
                  <a:gd name="T26" fmla="*/ 104 w 256"/>
                  <a:gd name="T27" fmla="*/ 256 h 256"/>
                  <a:gd name="T28" fmla="*/ 152 w 256"/>
                  <a:gd name="T29" fmla="*/ 256 h 256"/>
                  <a:gd name="T30" fmla="*/ 168 w 256"/>
                  <a:gd name="T31" fmla="*/ 240 h 256"/>
                  <a:gd name="T32" fmla="*/ 168 w 256"/>
                  <a:gd name="T33" fmla="*/ 168 h 256"/>
                  <a:gd name="T34" fmla="*/ 240 w 256"/>
                  <a:gd name="T35" fmla="*/ 168 h 256"/>
                  <a:gd name="T36" fmla="*/ 256 w 256"/>
                  <a:gd name="T37" fmla="*/ 152 h 256"/>
                  <a:gd name="T38" fmla="*/ 256 w 256"/>
                  <a:gd name="T39" fmla="*/ 104 h 256"/>
                  <a:gd name="T40" fmla="*/ 240 w 256"/>
                  <a:gd name="T41" fmla="*/ 88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6" h="256">
                    <a:moveTo>
                      <a:pt x="240" y="88"/>
                    </a:moveTo>
                    <a:cubicBezTo>
                      <a:pt x="168" y="88"/>
                      <a:pt x="168" y="88"/>
                      <a:pt x="168" y="88"/>
                    </a:cubicBezTo>
                    <a:cubicBezTo>
                      <a:pt x="168" y="16"/>
                      <a:pt x="168" y="16"/>
                      <a:pt x="168" y="16"/>
                    </a:cubicBezTo>
                    <a:cubicBezTo>
                      <a:pt x="168" y="7"/>
                      <a:pt x="161" y="0"/>
                      <a:pt x="152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95" y="0"/>
                      <a:pt x="88" y="7"/>
                      <a:pt x="88" y="16"/>
                    </a:cubicBezTo>
                    <a:cubicBezTo>
                      <a:pt x="88" y="88"/>
                      <a:pt x="88" y="88"/>
                      <a:pt x="88" y="88"/>
                    </a:cubicBezTo>
                    <a:cubicBezTo>
                      <a:pt x="16" y="88"/>
                      <a:pt x="16" y="88"/>
                      <a:pt x="16" y="88"/>
                    </a:cubicBezTo>
                    <a:cubicBezTo>
                      <a:pt x="7" y="88"/>
                      <a:pt x="0" y="95"/>
                      <a:pt x="0" y="104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61"/>
                      <a:pt x="7" y="168"/>
                      <a:pt x="16" y="168"/>
                    </a:cubicBezTo>
                    <a:cubicBezTo>
                      <a:pt x="88" y="168"/>
                      <a:pt x="88" y="168"/>
                      <a:pt x="88" y="168"/>
                    </a:cubicBezTo>
                    <a:cubicBezTo>
                      <a:pt x="88" y="240"/>
                      <a:pt x="88" y="240"/>
                      <a:pt x="88" y="240"/>
                    </a:cubicBezTo>
                    <a:cubicBezTo>
                      <a:pt x="88" y="249"/>
                      <a:pt x="95" y="256"/>
                      <a:pt x="104" y="256"/>
                    </a:cubicBezTo>
                    <a:cubicBezTo>
                      <a:pt x="152" y="256"/>
                      <a:pt x="152" y="256"/>
                      <a:pt x="152" y="256"/>
                    </a:cubicBezTo>
                    <a:cubicBezTo>
                      <a:pt x="161" y="256"/>
                      <a:pt x="168" y="249"/>
                      <a:pt x="168" y="240"/>
                    </a:cubicBezTo>
                    <a:cubicBezTo>
                      <a:pt x="168" y="168"/>
                      <a:pt x="168" y="168"/>
                      <a:pt x="168" y="168"/>
                    </a:cubicBezTo>
                    <a:cubicBezTo>
                      <a:pt x="240" y="168"/>
                      <a:pt x="240" y="168"/>
                      <a:pt x="240" y="168"/>
                    </a:cubicBezTo>
                    <a:cubicBezTo>
                      <a:pt x="249" y="168"/>
                      <a:pt x="256" y="161"/>
                      <a:pt x="256" y="152"/>
                    </a:cubicBezTo>
                    <a:cubicBezTo>
                      <a:pt x="256" y="104"/>
                      <a:pt x="256" y="104"/>
                      <a:pt x="256" y="104"/>
                    </a:cubicBezTo>
                    <a:cubicBezTo>
                      <a:pt x="256" y="95"/>
                      <a:pt x="249" y="88"/>
                      <a:pt x="240" y="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800">
                  <a:defRPr/>
                </a:pPr>
                <a:endParaRPr lang="zh-CN" altLang="en-US" sz="20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7697517" y="2363582"/>
              <a:ext cx="486054" cy="486054"/>
              <a:chOff x="10262562" y="3132604"/>
              <a:chExt cx="648072" cy="648072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10262562" y="3132604"/>
                <a:ext cx="648072" cy="648072"/>
              </a:xfrm>
              <a:prstGeom prst="roundRect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Freeform 50"/>
              <p:cNvSpPr>
                <a:spLocks noEditPoints="1"/>
              </p:cNvSpPr>
              <p:nvPr/>
            </p:nvSpPr>
            <p:spPr bwMode="auto">
              <a:xfrm flipH="1">
                <a:off x="10384153" y="3291960"/>
                <a:ext cx="411930" cy="329360"/>
              </a:xfrm>
              <a:custGeom>
                <a:avLst/>
                <a:gdLst>
                  <a:gd name="T0" fmla="*/ 0 w 208"/>
                  <a:gd name="T1" fmla="*/ 168 h 184"/>
                  <a:gd name="T2" fmla="*/ 16 w 208"/>
                  <a:gd name="T3" fmla="*/ 184 h 184"/>
                  <a:gd name="T4" fmla="*/ 192 w 208"/>
                  <a:gd name="T5" fmla="*/ 184 h 184"/>
                  <a:gd name="T6" fmla="*/ 208 w 208"/>
                  <a:gd name="T7" fmla="*/ 168 h 184"/>
                  <a:gd name="T8" fmla="*/ 208 w 208"/>
                  <a:gd name="T9" fmla="*/ 0 h 184"/>
                  <a:gd name="T10" fmla="*/ 0 w 208"/>
                  <a:gd name="T11" fmla="*/ 0 h 184"/>
                  <a:gd name="T12" fmla="*/ 0 w 208"/>
                  <a:gd name="T13" fmla="*/ 168 h 184"/>
                  <a:gd name="T14" fmla="*/ 160 w 208"/>
                  <a:gd name="T15" fmla="*/ 16 h 184"/>
                  <a:gd name="T16" fmla="*/ 176 w 208"/>
                  <a:gd name="T17" fmla="*/ 16 h 184"/>
                  <a:gd name="T18" fmla="*/ 176 w 208"/>
                  <a:gd name="T19" fmla="*/ 152 h 184"/>
                  <a:gd name="T20" fmla="*/ 160 w 208"/>
                  <a:gd name="T21" fmla="*/ 152 h 184"/>
                  <a:gd name="T22" fmla="*/ 160 w 208"/>
                  <a:gd name="T23" fmla="*/ 16 h 184"/>
                  <a:gd name="T24" fmla="*/ 128 w 208"/>
                  <a:gd name="T25" fmla="*/ 16 h 184"/>
                  <a:gd name="T26" fmla="*/ 144 w 208"/>
                  <a:gd name="T27" fmla="*/ 16 h 184"/>
                  <a:gd name="T28" fmla="*/ 144 w 208"/>
                  <a:gd name="T29" fmla="*/ 152 h 184"/>
                  <a:gd name="T30" fmla="*/ 128 w 208"/>
                  <a:gd name="T31" fmla="*/ 152 h 184"/>
                  <a:gd name="T32" fmla="*/ 128 w 208"/>
                  <a:gd name="T33" fmla="*/ 16 h 184"/>
                  <a:gd name="T34" fmla="*/ 96 w 208"/>
                  <a:gd name="T35" fmla="*/ 16 h 184"/>
                  <a:gd name="T36" fmla="*/ 112 w 208"/>
                  <a:gd name="T37" fmla="*/ 16 h 184"/>
                  <a:gd name="T38" fmla="*/ 112 w 208"/>
                  <a:gd name="T39" fmla="*/ 152 h 184"/>
                  <a:gd name="T40" fmla="*/ 96 w 208"/>
                  <a:gd name="T41" fmla="*/ 152 h 184"/>
                  <a:gd name="T42" fmla="*/ 96 w 208"/>
                  <a:gd name="T43" fmla="*/ 16 h 184"/>
                  <a:gd name="T44" fmla="*/ 64 w 208"/>
                  <a:gd name="T45" fmla="*/ 16 h 184"/>
                  <a:gd name="T46" fmla="*/ 80 w 208"/>
                  <a:gd name="T47" fmla="*/ 16 h 184"/>
                  <a:gd name="T48" fmla="*/ 80 w 208"/>
                  <a:gd name="T49" fmla="*/ 152 h 184"/>
                  <a:gd name="T50" fmla="*/ 64 w 208"/>
                  <a:gd name="T51" fmla="*/ 152 h 184"/>
                  <a:gd name="T52" fmla="*/ 64 w 208"/>
                  <a:gd name="T53" fmla="*/ 16 h 184"/>
                  <a:gd name="T54" fmla="*/ 32 w 208"/>
                  <a:gd name="T55" fmla="*/ 16 h 184"/>
                  <a:gd name="T56" fmla="*/ 48 w 208"/>
                  <a:gd name="T57" fmla="*/ 16 h 184"/>
                  <a:gd name="T58" fmla="*/ 48 w 208"/>
                  <a:gd name="T59" fmla="*/ 152 h 184"/>
                  <a:gd name="T60" fmla="*/ 32 w 208"/>
                  <a:gd name="T61" fmla="*/ 152 h 184"/>
                  <a:gd name="T62" fmla="*/ 32 w 208"/>
                  <a:gd name="T63" fmla="*/ 16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184">
                    <a:moveTo>
                      <a:pt x="0" y="168"/>
                    </a:moveTo>
                    <a:cubicBezTo>
                      <a:pt x="0" y="177"/>
                      <a:pt x="7" y="184"/>
                      <a:pt x="16" y="184"/>
                    </a:cubicBezTo>
                    <a:cubicBezTo>
                      <a:pt x="192" y="184"/>
                      <a:pt x="192" y="184"/>
                      <a:pt x="192" y="184"/>
                    </a:cubicBezTo>
                    <a:cubicBezTo>
                      <a:pt x="201" y="184"/>
                      <a:pt x="208" y="177"/>
                      <a:pt x="208" y="168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68"/>
                    </a:lnTo>
                    <a:close/>
                    <a:moveTo>
                      <a:pt x="160" y="16"/>
                    </a:moveTo>
                    <a:cubicBezTo>
                      <a:pt x="176" y="16"/>
                      <a:pt x="176" y="16"/>
                      <a:pt x="176" y="16"/>
                    </a:cubicBezTo>
                    <a:cubicBezTo>
                      <a:pt x="176" y="152"/>
                      <a:pt x="176" y="152"/>
                      <a:pt x="176" y="152"/>
                    </a:cubicBezTo>
                    <a:cubicBezTo>
                      <a:pt x="160" y="152"/>
                      <a:pt x="160" y="152"/>
                      <a:pt x="160" y="152"/>
                    </a:cubicBezTo>
                    <a:lnTo>
                      <a:pt x="160" y="16"/>
                    </a:lnTo>
                    <a:close/>
                    <a:moveTo>
                      <a:pt x="128" y="16"/>
                    </a:moveTo>
                    <a:cubicBezTo>
                      <a:pt x="144" y="16"/>
                      <a:pt x="144" y="16"/>
                      <a:pt x="144" y="16"/>
                    </a:cubicBezTo>
                    <a:cubicBezTo>
                      <a:pt x="144" y="152"/>
                      <a:pt x="144" y="152"/>
                      <a:pt x="144" y="152"/>
                    </a:cubicBezTo>
                    <a:cubicBezTo>
                      <a:pt x="128" y="152"/>
                      <a:pt x="128" y="152"/>
                      <a:pt x="128" y="152"/>
                    </a:cubicBezTo>
                    <a:lnTo>
                      <a:pt x="128" y="16"/>
                    </a:lnTo>
                    <a:close/>
                    <a:moveTo>
                      <a:pt x="96" y="16"/>
                    </a:moveTo>
                    <a:cubicBezTo>
                      <a:pt x="112" y="16"/>
                      <a:pt x="112" y="16"/>
                      <a:pt x="112" y="16"/>
                    </a:cubicBezTo>
                    <a:cubicBezTo>
                      <a:pt x="112" y="152"/>
                      <a:pt x="112" y="152"/>
                      <a:pt x="112" y="152"/>
                    </a:cubicBezTo>
                    <a:cubicBezTo>
                      <a:pt x="96" y="152"/>
                      <a:pt x="96" y="152"/>
                      <a:pt x="96" y="152"/>
                    </a:cubicBezTo>
                    <a:lnTo>
                      <a:pt x="96" y="16"/>
                    </a:lnTo>
                    <a:close/>
                    <a:moveTo>
                      <a:pt x="64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152"/>
                      <a:pt x="80" y="152"/>
                      <a:pt x="80" y="152"/>
                    </a:cubicBezTo>
                    <a:cubicBezTo>
                      <a:pt x="64" y="152"/>
                      <a:pt x="64" y="152"/>
                      <a:pt x="64" y="152"/>
                    </a:cubicBezTo>
                    <a:lnTo>
                      <a:pt x="64" y="16"/>
                    </a:lnTo>
                    <a:close/>
                    <a:moveTo>
                      <a:pt x="32" y="16"/>
                    </a:move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152"/>
                      <a:pt x="48" y="152"/>
                      <a:pt x="48" y="152"/>
                    </a:cubicBezTo>
                    <a:cubicBezTo>
                      <a:pt x="32" y="152"/>
                      <a:pt x="32" y="152"/>
                      <a:pt x="32" y="152"/>
                    </a:cubicBezTo>
                    <a:lnTo>
                      <a:pt x="32" y="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H="1">
              <a:off x="3389368" y="2232372"/>
              <a:ext cx="4422992" cy="0"/>
            </a:xfrm>
            <a:prstGeom prst="line">
              <a:avLst/>
            </a:prstGeom>
            <a:ln w="3175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3811411" y="2839550"/>
              <a:ext cx="4000949" cy="0"/>
            </a:xfrm>
            <a:prstGeom prst="line">
              <a:avLst/>
            </a:prstGeom>
            <a:ln w="3175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2961373" y="4029912"/>
              <a:ext cx="4850987" cy="0"/>
            </a:xfrm>
            <a:prstGeom prst="line">
              <a:avLst/>
            </a:prstGeom>
            <a:ln w="3175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流程图: 决策 21"/>
            <p:cNvSpPr/>
            <p:nvPr/>
          </p:nvSpPr>
          <p:spPr>
            <a:xfrm>
              <a:off x="2195736" y="1519805"/>
              <a:ext cx="1237634" cy="1157448"/>
            </a:xfrm>
            <a:prstGeom prst="flowChartDecision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HelveticaNeueLT Pro 35 Th" pitchFamily="34" charset="0"/>
              </a:endParaRPr>
            </a:p>
          </p:txBody>
        </p:sp>
        <p:sp>
          <p:nvSpPr>
            <p:cNvPr id="23" name="流程图: 决策 22"/>
            <p:cNvSpPr/>
            <p:nvPr/>
          </p:nvSpPr>
          <p:spPr>
            <a:xfrm>
              <a:off x="798552" y="1810631"/>
              <a:ext cx="1887727" cy="1838975"/>
            </a:xfrm>
            <a:prstGeom prst="flowChartDecision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HelveticaNeueLT Pro 35 Th" pitchFamily="34" charset="0"/>
              </a:endParaRPr>
            </a:p>
          </p:txBody>
        </p:sp>
        <p:sp>
          <p:nvSpPr>
            <p:cNvPr id="24" name="流程图: 决策 23"/>
            <p:cNvSpPr/>
            <p:nvPr/>
          </p:nvSpPr>
          <p:spPr>
            <a:xfrm>
              <a:off x="2883995" y="2284280"/>
              <a:ext cx="1010746" cy="945260"/>
            </a:xfrm>
            <a:prstGeom prst="flowChartDecision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HelveticaNeueLT Pro 35 Th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924021" y="1814342"/>
              <a:ext cx="1775727" cy="2849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gradFill>
                    <a:gsLst>
                      <a:gs pos="60000">
                        <a:srgbClr val="BDC3D1"/>
                      </a:gs>
                      <a:gs pos="0">
                        <a:schemeClr val="bg1"/>
                      </a:gs>
                      <a:gs pos="0">
                        <a:schemeClr val="bg1"/>
                      </a:gs>
                      <a:gs pos="100000">
                        <a:srgbClr val="061C52"/>
                      </a:gs>
                    </a:gsLst>
                    <a:lin ang="2700000" scaled="1"/>
                  </a:gradFill>
                  <a:latin typeface="Calibri" panose="020F0502020204030204" pitchFamily="34" charset="0"/>
                </a:rPr>
                <a:t>数据库保存用户信息</a:t>
              </a:r>
              <a:endParaRPr lang="en-US" altLang="zh-CN" sz="2000" dirty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latin typeface="Calibri" panose="020F050202020403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218045" y="2461880"/>
              <a:ext cx="1227664" cy="2849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gradFill>
                    <a:gsLst>
                      <a:gs pos="60000">
                        <a:srgbClr val="BDC3D1"/>
                      </a:gs>
                      <a:gs pos="0">
                        <a:schemeClr val="bg1"/>
                      </a:gs>
                      <a:gs pos="0">
                        <a:schemeClr val="bg1"/>
                      </a:gs>
                      <a:gs pos="100000">
                        <a:srgbClr val="061C52"/>
                      </a:gs>
                    </a:gsLst>
                    <a:lin ang="2700000" scaled="1"/>
                  </a:gradFill>
                  <a:latin typeface="Calibri" panose="020F0502020204030204" pitchFamily="34" charset="0"/>
                </a:rPr>
                <a:t>用户聊天互动</a:t>
              </a:r>
              <a:endParaRPr lang="zh-CN" altLang="en-US" sz="20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  <a:cs typeface="华文黑体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77808" y="3021340"/>
              <a:ext cx="1227664" cy="2849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gradFill>
                    <a:gsLst>
                      <a:gs pos="60000">
                        <a:srgbClr val="BDC3D1"/>
                      </a:gs>
                      <a:gs pos="0">
                        <a:schemeClr val="bg1"/>
                      </a:gs>
                      <a:gs pos="0">
                        <a:schemeClr val="bg1"/>
                      </a:gs>
                      <a:gs pos="100000">
                        <a:srgbClr val="061C52"/>
                      </a:gs>
                    </a:gsLst>
                    <a:lin ang="2700000" scaled="1"/>
                  </a:gradFill>
                  <a:latin typeface="Calibri" panose="020F0502020204030204" pitchFamily="34" charset="0"/>
                </a:rPr>
                <a:t>用户信息</a:t>
              </a:r>
              <a:r>
                <a:rPr lang="zh-CN" altLang="en-US" sz="2000" dirty="0" smtClean="0">
                  <a:gradFill>
                    <a:gsLst>
                      <a:gs pos="60000">
                        <a:srgbClr val="BDC3D1"/>
                      </a:gs>
                      <a:gs pos="0">
                        <a:schemeClr val="bg1"/>
                      </a:gs>
                      <a:gs pos="0">
                        <a:schemeClr val="bg1"/>
                      </a:gs>
                      <a:gs pos="100000">
                        <a:srgbClr val="061C52"/>
                      </a:gs>
                    </a:gsLst>
                    <a:lin ang="2700000" scaled="1"/>
                  </a:gradFill>
                  <a:latin typeface="Calibri" panose="020F0502020204030204" pitchFamily="34" charset="0"/>
                </a:rPr>
                <a:t>页面</a:t>
              </a:r>
              <a:endParaRPr lang="en-US" altLang="ko-KR" sz="2000" dirty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latin typeface="Calibri" panose="020F050202020403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314128" y="3699031"/>
              <a:ext cx="131582" cy="2192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altLang="ko-KR" sz="1400" dirty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latin typeface="Calibri" panose="020F0502020204030204" pitchFamily="34" charset="0"/>
              </a:endParaRPr>
            </a:p>
          </p:txBody>
        </p:sp>
        <p:sp>
          <p:nvSpPr>
            <p:cNvPr id="29" name="流程图: 决策 28"/>
            <p:cNvSpPr/>
            <p:nvPr/>
          </p:nvSpPr>
          <p:spPr>
            <a:xfrm>
              <a:off x="2038192" y="2809742"/>
              <a:ext cx="1503190" cy="1464369"/>
            </a:xfrm>
            <a:prstGeom prst="flowChartDecision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HelveticaNeueLT Pro 35 Th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269153" y="3621196"/>
              <a:ext cx="1044975" cy="2849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gradFill>
                    <a:gsLst>
                      <a:gs pos="60000">
                        <a:srgbClr val="BDC3D1"/>
                      </a:gs>
                      <a:gs pos="0">
                        <a:schemeClr val="bg1"/>
                      </a:gs>
                      <a:gs pos="0">
                        <a:schemeClr val="bg1"/>
                      </a:gs>
                      <a:gs pos="100000">
                        <a:srgbClr val="061C52"/>
                      </a:gs>
                    </a:gsLst>
                    <a:lin ang="2700000" scaled="1"/>
                  </a:gradFill>
                  <a:latin typeface="Calibri" panose="020F0502020204030204" pitchFamily="34" charset="0"/>
                </a:rPr>
                <a:t>登陆和关注</a:t>
              </a:r>
              <a:endParaRPr lang="en-US" altLang="ko-KR" sz="2000" dirty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00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3266" cy="68580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491309" y="2076450"/>
            <a:ext cx="10036873" cy="2123658"/>
            <a:chOff x="738960" y="2514600"/>
            <a:chExt cx="6804840" cy="2123658"/>
          </a:xfrm>
        </p:grpSpPr>
        <p:sp>
          <p:nvSpPr>
            <p:cNvPr id="5" name="文本框 4"/>
            <p:cNvSpPr txBox="1"/>
            <p:nvPr/>
          </p:nvSpPr>
          <p:spPr>
            <a:xfrm>
              <a:off x="971550" y="2514600"/>
              <a:ext cx="643890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spc="300" dirty="0" smtClean="0">
                  <a:gradFill flip="none" rotWithShape="1">
                    <a:gsLst>
                      <a:gs pos="60000">
                        <a:srgbClr val="B6C6DD"/>
                      </a:gs>
                      <a:gs pos="23000">
                        <a:schemeClr val="bg1"/>
                      </a:gs>
                      <a:gs pos="100000">
                        <a:srgbClr val="425C8F"/>
                      </a:gs>
                    </a:gsLst>
                    <a:lin ang="2700000" scaled="1"/>
                    <a:tileRect/>
                  </a:gradFill>
                  <a:latin typeface="+mj-ea"/>
                  <a:ea typeface="+mj-ea"/>
                  <a:cs typeface="方正兰亭细黑_GBK_M" panose="02010600010101010101" pitchFamily="2" charset="2"/>
                </a:rPr>
                <a:t>Thanks for watching</a:t>
              </a:r>
              <a:endParaRPr lang="zh-CN" altLang="en-US" sz="6600" spc="300" dirty="0">
                <a:gradFill flip="none" rotWithShape="1">
                  <a:gsLst>
                    <a:gs pos="60000">
                      <a:srgbClr val="B6C6DD"/>
                    </a:gs>
                    <a:gs pos="23000">
                      <a:schemeClr val="bg1"/>
                    </a:gs>
                    <a:gs pos="100000">
                      <a:srgbClr val="425C8F"/>
                    </a:gs>
                  </a:gsLst>
                  <a:lin ang="2700000" scaled="1"/>
                  <a:tileRect/>
                </a:gradFill>
                <a:latin typeface="+mj-ea"/>
                <a:ea typeface="+mj-ea"/>
                <a:cs typeface="方正兰亭细黑_GBK_M" panose="02010600010101010101" pitchFamily="2" charset="2"/>
              </a:endParaRPr>
            </a:p>
          </p:txBody>
        </p:sp>
        <p:cxnSp>
          <p:nvCxnSpPr>
            <p:cNvPr id="6" name="原创设计师QQ69613753    _4"/>
            <p:cNvCxnSpPr/>
            <p:nvPr/>
          </p:nvCxnSpPr>
          <p:spPr>
            <a:xfrm>
              <a:off x="738960" y="3697247"/>
              <a:ext cx="6598920" cy="0"/>
            </a:xfrm>
            <a:prstGeom prst="line">
              <a:avLst/>
            </a:prstGeom>
            <a:ln w="25400">
              <a:gradFill>
                <a:gsLst>
                  <a:gs pos="71000">
                    <a:srgbClr val="B6C6DD"/>
                  </a:gs>
                  <a:gs pos="0">
                    <a:schemeClr val="bg1">
                      <a:alpha val="0"/>
                    </a:schemeClr>
                  </a:gs>
                  <a:gs pos="100000">
                    <a:srgbClr val="425C8F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9"/>
            <p:cNvSpPr>
              <a:spLocks noChangeArrowheads="1"/>
            </p:cNvSpPr>
            <p:nvPr/>
          </p:nvSpPr>
          <p:spPr bwMode="auto">
            <a:xfrm>
              <a:off x="1043383" y="3718198"/>
              <a:ext cx="6500417" cy="418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endParaRPr lang="en-US" altLang="zh-CN" sz="1600" dirty="0">
                <a:gradFill>
                  <a:gsLst>
                    <a:gs pos="93000">
                      <a:srgbClr val="FFFFFF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2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67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968936" y="1654518"/>
            <a:ext cx="2155970" cy="648512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zh-CN" altLang="en-US" sz="3600" dirty="0" smtClean="0">
                <a:effectLst/>
                <a:latin typeface="Calibri" panose="020F0502020204030204" pitchFamily="34" charset="0"/>
              </a:rPr>
              <a:t>章节目录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 rot="18900000">
            <a:off x="4599802" y="3145592"/>
            <a:ext cx="743129" cy="736269"/>
          </a:xfrm>
          <a:prstGeom prst="rect">
            <a:avLst/>
          </a:prstGeom>
          <a:noFill/>
          <a:ln w="19050">
            <a:gradFill flip="none" rotWithShape="1">
              <a:gsLst>
                <a:gs pos="67000">
                  <a:srgbClr val="B6C6DD">
                    <a:alpha val="52000"/>
                  </a:srgbClr>
                </a:gs>
                <a:gs pos="0">
                  <a:schemeClr val="accent1">
                    <a:lumMod val="5000"/>
                    <a:lumOff val="95000"/>
                    <a:alpha val="43000"/>
                  </a:schemeClr>
                </a:gs>
                <a:gs pos="100000">
                  <a:srgbClr val="425C8F">
                    <a:alpha val="6100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406620" y="3062856"/>
            <a:ext cx="11378761" cy="2618229"/>
            <a:chOff x="201930" y="3062856"/>
            <a:chExt cx="11378761" cy="2618229"/>
          </a:xfrm>
        </p:grpSpPr>
        <p:grpSp>
          <p:nvGrpSpPr>
            <p:cNvPr id="24" name="原创设计师QQ69613753    _6"/>
            <p:cNvGrpSpPr/>
            <p:nvPr/>
          </p:nvGrpSpPr>
          <p:grpSpPr>
            <a:xfrm>
              <a:off x="201930" y="3176653"/>
              <a:ext cx="3838131" cy="727986"/>
              <a:chOff x="640080" y="2297933"/>
              <a:chExt cx="3838131" cy="727986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640080" y="2687365"/>
                <a:ext cx="38381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zh-CN" altLang="en-US" sz="1600" spc="-150" dirty="0">
                  <a:gradFill>
                    <a:gsLst>
                      <a:gs pos="90000">
                        <a:srgbClr val="FEFEFF"/>
                      </a:gs>
                      <a:gs pos="10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659864" y="2297933"/>
                <a:ext cx="27889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dirty="0" smtClean="0">
                    <a:gradFill>
                      <a:gsLst>
                        <a:gs pos="75000">
                          <a:srgbClr val="FEFEFF"/>
                        </a:gs>
                        <a:gs pos="25000">
                          <a:srgbClr val="FDFEFF"/>
                        </a:gs>
                        <a:gs pos="0">
                          <a:schemeClr val="bg1">
                            <a:alpha val="0"/>
                          </a:schemeClr>
                        </a:gs>
                        <a:gs pos="100000">
                          <a:schemeClr val="bg1">
                            <a:alpha val="20000"/>
                          </a:schemeClr>
                        </a:gs>
                      </a:gsLst>
                      <a:lin ang="0" scaled="0"/>
                    </a:gradFill>
                  </a:rPr>
                  <a:t>成员分工</a:t>
                </a:r>
                <a:endParaRPr lang="en-US" altLang="zh-CN" sz="2800" dirty="0">
                  <a:gradFill>
                    <a:gsLst>
                      <a:gs pos="75000">
                        <a:srgbClr val="FEFEFF"/>
                      </a:gs>
                      <a:gs pos="25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endParaRPr>
              </a:p>
            </p:txBody>
          </p:sp>
        </p:grpSp>
        <p:grpSp>
          <p:nvGrpSpPr>
            <p:cNvPr id="27" name="原创设计师QQ69613753    _7"/>
            <p:cNvGrpSpPr/>
            <p:nvPr/>
          </p:nvGrpSpPr>
          <p:grpSpPr>
            <a:xfrm>
              <a:off x="201930" y="4859892"/>
              <a:ext cx="3838131" cy="727986"/>
              <a:chOff x="640080" y="2297933"/>
              <a:chExt cx="3838131" cy="727986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640080" y="2687365"/>
                <a:ext cx="38381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zh-CN" altLang="en-US" sz="1600" spc="-150" dirty="0">
                  <a:gradFill>
                    <a:gsLst>
                      <a:gs pos="90000">
                        <a:srgbClr val="FEFEFF"/>
                      </a:gs>
                      <a:gs pos="10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659864" y="2297933"/>
                <a:ext cx="27889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dirty="0" smtClean="0">
                    <a:gradFill>
                      <a:gsLst>
                        <a:gs pos="75000">
                          <a:srgbClr val="FEFEFF"/>
                        </a:gs>
                        <a:gs pos="25000">
                          <a:srgbClr val="FDFEFF"/>
                        </a:gs>
                        <a:gs pos="0">
                          <a:schemeClr val="bg1">
                            <a:alpha val="0"/>
                          </a:schemeClr>
                        </a:gs>
                        <a:gs pos="100000">
                          <a:schemeClr val="bg1">
                            <a:alpha val="20000"/>
                          </a:schemeClr>
                        </a:gs>
                      </a:gsLst>
                      <a:lin ang="0" scaled="0"/>
                    </a:gradFill>
                  </a:rPr>
                  <a:t>亮点展示</a:t>
                </a:r>
                <a:endParaRPr lang="en-US" altLang="zh-CN" sz="2800" dirty="0">
                  <a:gradFill>
                    <a:gsLst>
                      <a:gs pos="75000">
                        <a:srgbClr val="FEFEFF"/>
                      </a:gs>
                      <a:gs pos="25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endParaRPr>
              </a:p>
            </p:txBody>
          </p:sp>
        </p:grpSp>
        <p:grpSp>
          <p:nvGrpSpPr>
            <p:cNvPr id="30" name="原创设计师QQ69613753    _8"/>
            <p:cNvGrpSpPr/>
            <p:nvPr/>
          </p:nvGrpSpPr>
          <p:grpSpPr>
            <a:xfrm>
              <a:off x="7742560" y="3176653"/>
              <a:ext cx="3838131" cy="727986"/>
              <a:chOff x="640080" y="2297933"/>
              <a:chExt cx="3838131" cy="727986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640080" y="2687365"/>
                <a:ext cx="38381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1600" spc="-150" dirty="0">
                  <a:gradFill>
                    <a:gsLst>
                      <a:gs pos="90000">
                        <a:srgbClr val="FEFEFF"/>
                      </a:gs>
                      <a:gs pos="10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640080" y="2297933"/>
                <a:ext cx="27889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gradFill>
                      <a:gsLst>
                        <a:gs pos="75000">
                          <a:srgbClr val="FEFEFF"/>
                        </a:gs>
                        <a:gs pos="25000">
                          <a:srgbClr val="FDFEFF"/>
                        </a:gs>
                        <a:gs pos="0">
                          <a:schemeClr val="bg1">
                            <a:alpha val="0"/>
                          </a:schemeClr>
                        </a:gs>
                        <a:gs pos="100000">
                          <a:schemeClr val="bg1">
                            <a:alpha val="20000"/>
                          </a:schemeClr>
                        </a:gs>
                      </a:gsLst>
                      <a:lin ang="0" scaled="0"/>
                    </a:gradFill>
                  </a:rPr>
                  <a:t>实现功能</a:t>
                </a:r>
                <a:endParaRPr lang="en-US" altLang="zh-CN" sz="2800" dirty="0">
                  <a:gradFill>
                    <a:gsLst>
                      <a:gs pos="75000">
                        <a:srgbClr val="FEFEFF"/>
                      </a:gs>
                      <a:gs pos="25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endParaRPr>
              </a:p>
            </p:txBody>
          </p:sp>
        </p:grpSp>
        <p:grpSp>
          <p:nvGrpSpPr>
            <p:cNvPr id="33" name="原创设计师QQ69613753    _9"/>
            <p:cNvGrpSpPr/>
            <p:nvPr/>
          </p:nvGrpSpPr>
          <p:grpSpPr>
            <a:xfrm>
              <a:off x="7742560" y="4859892"/>
              <a:ext cx="3838131" cy="727986"/>
              <a:chOff x="640080" y="2297933"/>
              <a:chExt cx="3838131" cy="727986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640080" y="2687365"/>
                <a:ext cx="38381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1600" spc="-150" dirty="0">
                  <a:gradFill>
                    <a:gsLst>
                      <a:gs pos="90000">
                        <a:srgbClr val="FEFEFF"/>
                      </a:gs>
                      <a:gs pos="10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640080" y="2297933"/>
                <a:ext cx="27889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err="1" smtClean="0">
                    <a:gradFill>
                      <a:gsLst>
                        <a:gs pos="75000">
                          <a:srgbClr val="FEFEFF"/>
                        </a:gs>
                        <a:gs pos="25000">
                          <a:srgbClr val="FDFEFF"/>
                        </a:gs>
                        <a:gs pos="0">
                          <a:schemeClr val="bg1">
                            <a:alpha val="0"/>
                          </a:schemeClr>
                        </a:gs>
                        <a:gs pos="100000">
                          <a:schemeClr val="bg1">
                            <a:alpha val="20000"/>
                          </a:schemeClr>
                        </a:gs>
                      </a:gsLst>
                      <a:lin ang="0" scaled="0"/>
                    </a:gradFill>
                  </a:rPr>
                  <a:t>Todo</a:t>
                </a:r>
                <a:endParaRPr lang="en-US" altLang="zh-CN" sz="2800" dirty="0" smtClean="0">
                  <a:gradFill>
                    <a:gsLst>
                      <a:gs pos="75000">
                        <a:srgbClr val="FEFEFF"/>
                      </a:gs>
                      <a:gs pos="25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20000"/>
                        </a:schemeClr>
                      </a:gs>
                    </a:gsLst>
                    <a:lin ang="0" scaled="0"/>
                  </a:gradFill>
                </a:endParaRPr>
              </a:p>
            </p:txBody>
          </p:sp>
        </p:grpSp>
        <p:sp>
          <p:nvSpPr>
            <p:cNvPr id="36" name="原创设计师QQ69613753    _10"/>
            <p:cNvSpPr/>
            <p:nvPr/>
          </p:nvSpPr>
          <p:spPr>
            <a:xfrm>
              <a:off x="4308906" y="3062856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gradFill>
                    <a:gsLst>
                      <a:gs pos="100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atin typeface="Calibri" panose="020F0502020204030204" pitchFamily="34" charset="0"/>
                  <a:ea typeface="微软雅黑 Light" panose="020B0502040204020203" pitchFamily="34" charset="-122"/>
                  <a:cs typeface="Calibri" panose="020F0502020204030204" pitchFamily="34" charset="0"/>
                </a:rPr>
                <a:t>1</a:t>
              </a:r>
              <a:endParaRPr lang="zh-CN" altLang="en-US" sz="4800" b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7" name="原创设计师QQ69613753    _11"/>
            <p:cNvSpPr/>
            <p:nvPr/>
          </p:nvSpPr>
          <p:spPr>
            <a:xfrm>
              <a:off x="6530544" y="3062856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gradFill>
                    <a:gsLst>
                      <a:gs pos="100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atin typeface="Calibri" panose="020F0502020204030204" pitchFamily="34" charset="0"/>
                  <a:ea typeface="微软雅黑 Light" panose="020B0502040204020203" pitchFamily="34" charset="-122"/>
                  <a:cs typeface="Calibri" panose="020F0502020204030204" pitchFamily="34" charset="0"/>
                </a:rPr>
                <a:t>2</a:t>
              </a:r>
              <a:endParaRPr lang="zh-CN" altLang="en-US" sz="4800" b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8" name="原创设计师QQ69613753    _12"/>
            <p:cNvSpPr/>
            <p:nvPr/>
          </p:nvSpPr>
          <p:spPr>
            <a:xfrm>
              <a:off x="4308906" y="4766685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gradFill>
                    <a:gsLst>
                      <a:gs pos="100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atin typeface="Calibri" panose="020F0502020204030204" pitchFamily="34" charset="0"/>
                  <a:ea typeface="微软雅黑 Light" panose="020B0502040204020203" pitchFamily="34" charset="-122"/>
                  <a:cs typeface="Calibri" panose="020F0502020204030204" pitchFamily="34" charset="0"/>
                </a:rPr>
                <a:t>3</a:t>
              </a:r>
              <a:endParaRPr lang="zh-CN" altLang="en-US" sz="4800" b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9" name="原创设计师QQ69613753    _13"/>
            <p:cNvSpPr/>
            <p:nvPr/>
          </p:nvSpPr>
          <p:spPr>
            <a:xfrm>
              <a:off x="6530544" y="4766685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gradFill>
                    <a:gsLst>
                      <a:gs pos="100000">
                        <a:srgbClr val="FDFEFF"/>
                      </a:gs>
                      <a:gs pos="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atin typeface="Calibri" panose="020F0502020204030204" pitchFamily="34" charset="0"/>
                  <a:ea typeface="微软雅黑 Light" panose="020B0502040204020203" pitchFamily="34" charset="-122"/>
                  <a:cs typeface="Calibri" panose="020F0502020204030204" pitchFamily="34" charset="0"/>
                </a:rPr>
                <a:t>4</a:t>
              </a:r>
              <a:endParaRPr lang="zh-CN" altLang="en-US" sz="4800" b="1" dirty="0">
                <a:gradFill>
                  <a:gsLst>
                    <a:gs pos="100000">
                      <a:srgbClr val="FDFEFF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 rot="18900000">
            <a:off x="4597372" y="4865275"/>
            <a:ext cx="743129" cy="736269"/>
          </a:xfrm>
          <a:prstGeom prst="rect">
            <a:avLst/>
          </a:prstGeom>
          <a:noFill/>
          <a:ln w="19050">
            <a:gradFill flip="none" rotWithShape="1">
              <a:gsLst>
                <a:gs pos="67000">
                  <a:srgbClr val="B6C6DD">
                    <a:alpha val="52000"/>
                  </a:srgbClr>
                </a:gs>
                <a:gs pos="0">
                  <a:schemeClr val="accent1">
                    <a:lumMod val="5000"/>
                    <a:lumOff val="95000"/>
                    <a:alpha val="43000"/>
                  </a:schemeClr>
                </a:gs>
                <a:gs pos="100000">
                  <a:srgbClr val="425C8F">
                    <a:alpha val="6100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18900000">
            <a:off x="6817809" y="3145592"/>
            <a:ext cx="743129" cy="736269"/>
          </a:xfrm>
          <a:prstGeom prst="rect">
            <a:avLst/>
          </a:prstGeom>
          <a:noFill/>
          <a:ln w="19050">
            <a:gradFill flip="none" rotWithShape="1">
              <a:gsLst>
                <a:gs pos="67000">
                  <a:srgbClr val="B6C6DD">
                    <a:alpha val="52000"/>
                  </a:srgbClr>
                </a:gs>
                <a:gs pos="0">
                  <a:schemeClr val="accent1">
                    <a:lumMod val="5000"/>
                    <a:lumOff val="95000"/>
                    <a:alpha val="43000"/>
                  </a:schemeClr>
                </a:gs>
                <a:gs pos="100000">
                  <a:srgbClr val="425C8F">
                    <a:alpha val="6100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 rot="18900000">
            <a:off x="6815379" y="4865275"/>
            <a:ext cx="743129" cy="736269"/>
          </a:xfrm>
          <a:prstGeom prst="rect">
            <a:avLst/>
          </a:prstGeom>
          <a:noFill/>
          <a:ln w="19050">
            <a:gradFill flip="none" rotWithShape="1">
              <a:gsLst>
                <a:gs pos="67000">
                  <a:srgbClr val="B6C6DD">
                    <a:alpha val="52000"/>
                  </a:srgbClr>
                </a:gs>
                <a:gs pos="0">
                  <a:schemeClr val="accent1">
                    <a:lumMod val="5000"/>
                    <a:lumOff val="95000"/>
                    <a:alpha val="43000"/>
                  </a:schemeClr>
                </a:gs>
                <a:gs pos="100000">
                  <a:srgbClr val="425C8F">
                    <a:alpha val="6100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28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nimBg="1"/>
      <p:bldP spid="41" grpId="0" animBg="1"/>
      <p:bldP spid="42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13944" y="3516582"/>
            <a:ext cx="2448918" cy="58695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zh-CN" altLang="en-US" sz="320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成员分工</a:t>
            </a:r>
            <a:endParaRPr lang="en-US" altLang="ko-KR" sz="3200" dirty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</p:txBody>
      </p:sp>
      <p:cxnSp>
        <p:nvCxnSpPr>
          <p:cNvPr id="6" name="Straight Connector 4"/>
          <p:cNvCxnSpPr/>
          <p:nvPr/>
        </p:nvCxnSpPr>
        <p:spPr>
          <a:xfrm>
            <a:off x="4590144" y="4132462"/>
            <a:ext cx="5223325" cy="0"/>
          </a:xfrm>
          <a:prstGeom prst="line">
            <a:avLst/>
          </a:prstGeom>
          <a:ln w="3175">
            <a:gradFill>
              <a:gsLst>
                <a:gs pos="45000">
                  <a:srgbClr val="331433"/>
                </a:gs>
                <a:gs pos="0">
                  <a:schemeClr val="bg1"/>
                </a:gs>
                <a:gs pos="100000">
                  <a:srgbClr val="425C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13944" y="2619717"/>
            <a:ext cx="774482" cy="771623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en-US" altLang="ko-KR" dirty="0" smtClean="0">
                <a:effectLst/>
                <a:latin typeface="Calibri" panose="020F0502020204030204" pitchFamily="34" charset="0"/>
              </a:rPr>
              <a:t>01</a:t>
            </a:r>
            <a:endParaRPr lang="en-US" altLang="ko-KR" dirty="0">
              <a:effectLst/>
              <a:latin typeface="Calibri" panose="020F050202020403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36732" y="4300516"/>
            <a:ext cx="3927476" cy="309958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1400" b="0" dirty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01-1. </a:t>
            </a:r>
            <a:r>
              <a:rPr lang="zh-CN" altLang="en-US" sz="1400" b="0" dirty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成员分工</a:t>
            </a:r>
            <a:endParaRPr lang="en-US" altLang="ko-KR" sz="1400" b="0" dirty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57997" y="2600668"/>
            <a:ext cx="3768529" cy="771622"/>
          </a:xfrm>
          <a:prstGeom prst="rect">
            <a:avLst/>
          </a:prstGeom>
          <a:noFill/>
          <a:ln w="19050">
            <a:gradFill flip="none" rotWithShape="1">
              <a:gsLst>
                <a:gs pos="67000">
                  <a:srgbClr val="B6C6DD">
                    <a:alpha val="52000"/>
                  </a:srgbClr>
                </a:gs>
                <a:gs pos="0">
                  <a:schemeClr val="accent1">
                    <a:lumMod val="5000"/>
                    <a:lumOff val="95000"/>
                    <a:alpha val="43000"/>
                  </a:schemeClr>
                </a:gs>
                <a:gs pos="100000">
                  <a:srgbClr val="425C8F">
                    <a:alpha val="6100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42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原创设计师QQ69613753    _1"/>
          <p:cNvGrpSpPr/>
          <p:nvPr/>
        </p:nvGrpSpPr>
        <p:grpSpPr>
          <a:xfrm>
            <a:off x="961238" y="1486594"/>
            <a:ext cx="4551532" cy="4911330"/>
            <a:chOff x="1128878" y="910350"/>
            <a:chExt cx="4079272" cy="4401738"/>
          </a:xfrm>
        </p:grpSpPr>
        <p:sp>
          <p:nvSpPr>
            <p:cNvPr id="6" name="椭圆 5"/>
            <p:cNvSpPr/>
            <p:nvPr/>
          </p:nvSpPr>
          <p:spPr>
            <a:xfrm>
              <a:off x="1646537" y="1471617"/>
              <a:ext cx="3561613" cy="3561613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9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28878" y="910350"/>
              <a:ext cx="1824106" cy="1824106"/>
            </a:xfrm>
            <a:prstGeom prst="ellipse">
              <a:avLst/>
            </a:prstGeom>
            <a:solidFill>
              <a:schemeClr val="bg1">
                <a:alpha val="22000"/>
              </a:schemeClr>
            </a:solidFill>
            <a:ln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3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894974" y="1256027"/>
              <a:ext cx="575226" cy="575226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9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159786" y="2978139"/>
              <a:ext cx="1093186" cy="10931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867862" y="4191999"/>
              <a:ext cx="1093186" cy="1093186"/>
            </a:xfrm>
            <a:prstGeom prst="ellipse">
              <a:avLst/>
            </a:prstGeom>
            <a:gradFill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9600000" scaled="0"/>
            </a:gradFill>
            <a:ln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451373" y="4895599"/>
              <a:ext cx="416489" cy="416489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9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722176" y="2442897"/>
              <a:ext cx="416489" cy="416489"/>
            </a:xfrm>
            <a:prstGeom prst="ellipse">
              <a:avLst/>
            </a:prstGeom>
            <a:solidFill>
              <a:schemeClr val="bg1"/>
            </a:solidFill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9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Group 4"/>
            <p:cNvGrpSpPr>
              <a:grpSpLocks noChangeAspect="1"/>
            </p:cNvGrpSpPr>
            <p:nvPr/>
          </p:nvGrpSpPr>
          <p:grpSpPr bwMode="auto">
            <a:xfrm>
              <a:off x="2706688" y="2614613"/>
              <a:ext cx="1482725" cy="1343025"/>
              <a:chOff x="1753" y="2115"/>
              <a:chExt cx="934" cy="846"/>
            </a:xfrm>
          </p:grpSpPr>
          <p:sp>
            <p:nvSpPr>
              <p:cNvPr id="1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53" y="2115"/>
                <a:ext cx="934" cy="8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5"/>
              <p:cNvSpPr>
                <a:spLocks noEditPoints="1"/>
              </p:cNvSpPr>
              <p:nvPr/>
            </p:nvSpPr>
            <p:spPr bwMode="auto">
              <a:xfrm>
                <a:off x="1745" y="2122"/>
                <a:ext cx="949" cy="839"/>
              </a:xfrm>
              <a:custGeom>
                <a:avLst/>
                <a:gdLst>
                  <a:gd name="T0" fmla="*/ 101 w 128"/>
                  <a:gd name="T1" fmla="*/ 35 h 113"/>
                  <a:gd name="T2" fmla="*/ 104 w 128"/>
                  <a:gd name="T3" fmla="*/ 14 h 113"/>
                  <a:gd name="T4" fmla="*/ 97 w 128"/>
                  <a:gd name="T5" fmla="*/ 2 h 113"/>
                  <a:gd name="T6" fmla="*/ 63 w 128"/>
                  <a:gd name="T7" fmla="*/ 15 h 113"/>
                  <a:gd name="T8" fmla="*/ 36 w 128"/>
                  <a:gd name="T9" fmla="*/ 1 h 113"/>
                  <a:gd name="T10" fmla="*/ 23 w 128"/>
                  <a:gd name="T11" fmla="*/ 30 h 113"/>
                  <a:gd name="T12" fmla="*/ 19 w 128"/>
                  <a:gd name="T13" fmla="*/ 37 h 113"/>
                  <a:gd name="T14" fmla="*/ 19 w 128"/>
                  <a:gd name="T15" fmla="*/ 76 h 113"/>
                  <a:gd name="T16" fmla="*/ 24 w 128"/>
                  <a:gd name="T17" fmla="*/ 84 h 113"/>
                  <a:gd name="T18" fmla="*/ 37 w 128"/>
                  <a:gd name="T19" fmla="*/ 113 h 113"/>
                  <a:gd name="T20" fmla="*/ 67 w 128"/>
                  <a:gd name="T21" fmla="*/ 100 h 113"/>
                  <a:gd name="T22" fmla="*/ 99 w 128"/>
                  <a:gd name="T23" fmla="*/ 110 h 113"/>
                  <a:gd name="T24" fmla="*/ 102 w 128"/>
                  <a:gd name="T25" fmla="*/ 77 h 113"/>
                  <a:gd name="T26" fmla="*/ 128 w 128"/>
                  <a:gd name="T27" fmla="*/ 56 h 113"/>
                  <a:gd name="T28" fmla="*/ 90 w 128"/>
                  <a:gd name="T29" fmla="*/ 5 h 113"/>
                  <a:gd name="T30" fmla="*/ 89 w 128"/>
                  <a:gd name="T31" fmla="*/ 10 h 113"/>
                  <a:gd name="T32" fmla="*/ 99 w 128"/>
                  <a:gd name="T33" fmla="*/ 17 h 113"/>
                  <a:gd name="T34" fmla="*/ 97 w 128"/>
                  <a:gd name="T35" fmla="*/ 34 h 113"/>
                  <a:gd name="T36" fmla="*/ 66 w 128"/>
                  <a:gd name="T37" fmla="*/ 18 h 113"/>
                  <a:gd name="T38" fmla="*/ 36 w 128"/>
                  <a:gd name="T39" fmla="*/ 62 h 113"/>
                  <a:gd name="T40" fmla="*/ 46 w 128"/>
                  <a:gd name="T41" fmla="*/ 77 h 113"/>
                  <a:gd name="T42" fmla="*/ 36 w 128"/>
                  <a:gd name="T43" fmla="*/ 62 h 113"/>
                  <a:gd name="T44" fmla="*/ 31 w 128"/>
                  <a:gd name="T45" fmla="*/ 39 h 113"/>
                  <a:gd name="T46" fmla="*/ 41 w 128"/>
                  <a:gd name="T47" fmla="*/ 43 h 113"/>
                  <a:gd name="T48" fmla="*/ 46 w 128"/>
                  <a:gd name="T49" fmla="*/ 68 h 113"/>
                  <a:gd name="T50" fmla="*/ 45 w 128"/>
                  <a:gd name="T51" fmla="*/ 45 h 113"/>
                  <a:gd name="T52" fmla="*/ 64 w 128"/>
                  <a:gd name="T53" fmla="*/ 35 h 113"/>
                  <a:gd name="T54" fmla="*/ 75 w 128"/>
                  <a:gd name="T55" fmla="*/ 35 h 113"/>
                  <a:gd name="T56" fmla="*/ 88 w 128"/>
                  <a:gd name="T57" fmla="*/ 56 h 113"/>
                  <a:gd name="T58" fmla="*/ 75 w 128"/>
                  <a:gd name="T59" fmla="*/ 77 h 113"/>
                  <a:gd name="T60" fmla="*/ 63 w 128"/>
                  <a:gd name="T61" fmla="*/ 78 h 113"/>
                  <a:gd name="T62" fmla="*/ 46 w 128"/>
                  <a:gd name="T63" fmla="*/ 68 h 113"/>
                  <a:gd name="T64" fmla="*/ 91 w 128"/>
                  <a:gd name="T65" fmla="*/ 61 h 113"/>
                  <a:gd name="T66" fmla="*/ 82 w 128"/>
                  <a:gd name="T67" fmla="*/ 77 h 113"/>
                  <a:gd name="T68" fmla="*/ 91 w 128"/>
                  <a:gd name="T69" fmla="*/ 51 h 113"/>
                  <a:gd name="T70" fmla="*/ 81 w 128"/>
                  <a:gd name="T71" fmla="*/ 36 h 113"/>
                  <a:gd name="T72" fmla="*/ 91 w 128"/>
                  <a:gd name="T73" fmla="*/ 51 h 113"/>
                  <a:gd name="T74" fmla="*/ 71 w 128"/>
                  <a:gd name="T75" fmla="*/ 30 h 113"/>
                  <a:gd name="T76" fmla="*/ 64 w 128"/>
                  <a:gd name="T77" fmla="*/ 30 h 113"/>
                  <a:gd name="T78" fmla="*/ 63 w 128"/>
                  <a:gd name="T79" fmla="*/ 22 h 113"/>
                  <a:gd name="T80" fmla="*/ 36 w 128"/>
                  <a:gd name="T81" fmla="*/ 5 h 113"/>
                  <a:gd name="T82" fmla="*/ 49 w 128"/>
                  <a:gd name="T83" fmla="*/ 31 h 113"/>
                  <a:gd name="T84" fmla="*/ 28 w 128"/>
                  <a:gd name="T85" fmla="*/ 29 h 113"/>
                  <a:gd name="T86" fmla="*/ 4 w 128"/>
                  <a:gd name="T87" fmla="*/ 57 h 113"/>
                  <a:gd name="T88" fmla="*/ 26 w 128"/>
                  <a:gd name="T89" fmla="*/ 40 h 113"/>
                  <a:gd name="T90" fmla="*/ 27 w 128"/>
                  <a:gd name="T91" fmla="*/ 73 h 113"/>
                  <a:gd name="T92" fmla="*/ 37 w 128"/>
                  <a:gd name="T93" fmla="*/ 108 h 113"/>
                  <a:gd name="T94" fmla="*/ 29 w 128"/>
                  <a:gd name="T95" fmla="*/ 85 h 113"/>
                  <a:gd name="T96" fmla="*/ 50 w 128"/>
                  <a:gd name="T97" fmla="*/ 82 h 113"/>
                  <a:gd name="T98" fmla="*/ 37 w 128"/>
                  <a:gd name="T99" fmla="*/ 108 h 113"/>
                  <a:gd name="T100" fmla="*/ 56 w 128"/>
                  <a:gd name="T101" fmla="*/ 82 h 113"/>
                  <a:gd name="T102" fmla="*/ 64 w 128"/>
                  <a:gd name="T103" fmla="*/ 83 h 113"/>
                  <a:gd name="T104" fmla="*/ 64 w 128"/>
                  <a:gd name="T105" fmla="*/ 91 h 113"/>
                  <a:gd name="T106" fmla="*/ 91 w 128"/>
                  <a:gd name="T107" fmla="*/ 107 h 113"/>
                  <a:gd name="T108" fmla="*/ 78 w 128"/>
                  <a:gd name="T109" fmla="*/ 82 h 113"/>
                  <a:gd name="T110" fmla="*/ 99 w 128"/>
                  <a:gd name="T111" fmla="*/ 84 h 113"/>
                  <a:gd name="T112" fmla="*/ 106 w 128"/>
                  <a:gd name="T113" fmla="*/ 71 h 113"/>
                  <a:gd name="T114" fmla="*/ 94 w 128"/>
                  <a:gd name="T115" fmla="*/ 56 h 113"/>
                  <a:gd name="T116" fmla="*/ 123 w 128"/>
                  <a:gd name="T117" fmla="*/ 56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13">
                    <a:moveTo>
                      <a:pt x="108" y="37"/>
                    </a:moveTo>
                    <a:cubicBezTo>
                      <a:pt x="106" y="36"/>
                      <a:pt x="104" y="36"/>
                      <a:pt x="101" y="35"/>
                    </a:cubicBezTo>
                    <a:cubicBezTo>
                      <a:pt x="102" y="33"/>
                      <a:pt x="103" y="30"/>
                      <a:pt x="103" y="28"/>
                    </a:cubicBezTo>
                    <a:cubicBezTo>
                      <a:pt x="104" y="23"/>
                      <a:pt x="104" y="18"/>
                      <a:pt x="104" y="14"/>
                    </a:cubicBezTo>
                    <a:cubicBezTo>
                      <a:pt x="104" y="12"/>
                      <a:pt x="105" y="11"/>
                      <a:pt x="105" y="10"/>
                    </a:cubicBezTo>
                    <a:cubicBezTo>
                      <a:pt x="105" y="5"/>
                      <a:pt x="101" y="2"/>
                      <a:pt x="97" y="2"/>
                    </a:cubicBezTo>
                    <a:cubicBezTo>
                      <a:pt x="95" y="0"/>
                      <a:pt x="93" y="0"/>
                      <a:pt x="90" y="0"/>
                    </a:cubicBezTo>
                    <a:cubicBezTo>
                      <a:pt x="82" y="0"/>
                      <a:pt x="73" y="5"/>
                      <a:pt x="63" y="15"/>
                    </a:cubicBezTo>
                    <a:cubicBezTo>
                      <a:pt x="62" y="14"/>
                      <a:pt x="61" y="13"/>
                      <a:pt x="60" y="12"/>
                    </a:cubicBezTo>
                    <a:cubicBezTo>
                      <a:pt x="51" y="5"/>
                      <a:pt x="43" y="1"/>
                      <a:pt x="36" y="1"/>
                    </a:cubicBezTo>
                    <a:cubicBezTo>
                      <a:pt x="33" y="1"/>
                      <a:pt x="31" y="1"/>
                      <a:pt x="29" y="3"/>
                    </a:cubicBezTo>
                    <a:cubicBezTo>
                      <a:pt x="22" y="7"/>
                      <a:pt x="21" y="16"/>
                      <a:pt x="23" y="30"/>
                    </a:cubicBezTo>
                    <a:cubicBezTo>
                      <a:pt x="24" y="31"/>
                      <a:pt x="24" y="33"/>
                      <a:pt x="25" y="35"/>
                    </a:cubicBezTo>
                    <a:cubicBezTo>
                      <a:pt x="23" y="36"/>
                      <a:pt x="21" y="37"/>
                      <a:pt x="19" y="37"/>
                    </a:cubicBezTo>
                    <a:cubicBezTo>
                      <a:pt x="6" y="42"/>
                      <a:pt x="0" y="49"/>
                      <a:pt x="0" y="57"/>
                    </a:cubicBezTo>
                    <a:cubicBezTo>
                      <a:pt x="0" y="64"/>
                      <a:pt x="7" y="71"/>
                      <a:pt x="19" y="76"/>
                    </a:cubicBezTo>
                    <a:cubicBezTo>
                      <a:pt x="21" y="76"/>
                      <a:pt x="23" y="77"/>
                      <a:pt x="26" y="78"/>
                    </a:cubicBezTo>
                    <a:cubicBezTo>
                      <a:pt x="25" y="80"/>
                      <a:pt x="25" y="82"/>
                      <a:pt x="24" y="84"/>
                    </a:cubicBezTo>
                    <a:cubicBezTo>
                      <a:pt x="22" y="98"/>
                      <a:pt x="24" y="107"/>
                      <a:pt x="30" y="111"/>
                    </a:cubicBezTo>
                    <a:cubicBezTo>
                      <a:pt x="32" y="112"/>
                      <a:pt x="35" y="113"/>
                      <a:pt x="37" y="113"/>
                    </a:cubicBezTo>
                    <a:cubicBezTo>
                      <a:pt x="45" y="113"/>
                      <a:pt x="54" y="107"/>
                      <a:pt x="64" y="98"/>
                    </a:cubicBezTo>
                    <a:cubicBezTo>
                      <a:pt x="65" y="99"/>
                      <a:pt x="66" y="100"/>
                      <a:pt x="67" y="100"/>
                    </a:cubicBezTo>
                    <a:cubicBezTo>
                      <a:pt x="76" y="108"/>
                      <a:pt x="85" y="112"/>
                      <a:pt x="91" y="112"/>
                    </a:cubicBezTo>
                    <a:cubicBezTo>
                      <a:pt x="94" y="112"/>
                      <a:pt x="97" y="111"/>
                      <a:pt x="99" y="110"/>
                    </a:cubicBezTo>
                    <a:cubicBezTo>
                      <a:pt x="105" y="106"/>
                      <a:pt x="107" y="96"/>
                      <a:pt x="104" y="83"/>
                    </a:cubicBezTo>
                    <a:cubicBezTo>
                      <a:pt x="103" y="81"/>
                      <a:pt x="103" y="79"/>
                      <a:pt x="102" y="77"/>
                    </a:cubicBezTo>
                    <a:cubicBezTo>
                      <a:pt x="104" y="77"/>
                      <a:pt x="106" y="76"/>
                      <a:pt x="108" y="75"/>
                    </a:cubicBezTo>
                    <a:cubicBezTo>
                      <a:pt x="121" y="70"/>
                      <a:pt x="128" y="64"/>
                      <a:pt x="128" y="56"/>
                    </a:cubicBezTo>
                    <a:cubicBezTo>
                      <a:pt x="128" y="49"/>
                      <a:pt x="121" y="42"/>
                      <a:pt x="108" y="37"/>
                    </a:cubicBezTo>
                    <a:close/>
                    <a:moveTo>
                      <a:pt x="90" y="5"/>
                    </a:moveTo>
                    <a:cubicBezTo>
                      <a:pt x="90" y="5"/>
                      <a:pt x="90" y="5"/>
                      <a:pt x="91" y="5"/>
                    </a:cubicBezTo>
                    <a:cubicBezTo>
                      <a:pt x="89" y="6"/>
                      <a:pt x="89" y="8"/>
                      <a:pt x="89" y="10"/>
                    </a:cubicBezTo>
                    <a:cubicBezTo>
                      <a:pt x="89" y="14"/>
                      <a:pt x="92" y="17"/>
                      <a:pt x="97" y="17"/>
                    </a:cubicBezTo>
                    <a:cubicBezTo>
                      <a:pt x="98" y="17"/>
                      <a:pt x="98" y="17"/>
                      <a:pt x="99" y="17"/>
                    </a:cubicBezTo>
                    <a:cubicBezTo>
                      <a:pt x="99" y="20"/>
                      <a:pt x="99" y="24"/>
                      <a:pt x="98" y="27"/>
                    </a:cubicBezTo>
                    <a:cubicBezTo>
                      <a:pt x="98" y="29"/>
                      <a:pt x="97" y="32"/>
                      <a:pt x="97" y="34"/>
                    </a:cubicBezTo>
                    <a:cubicBezTo>
                      <a:pt x="91" y="32"/>
                      <a:pt x="84" y="31"/>
                      <a:pt x="77" y="31"/>
                    </a:cubicBezTo>
                    <a:cubicBezTo>
                      <a:pt x="74" y="26"/>
                      <a:pt x="70" y="22"/>
                      <a:pt x="66" y="18"/>
                    </a:cubicBezTo>
                    <a:cubicBezTo>
                      <a:pt x="75" y="10"/>
                      <a:pt x="84" y="5"/>
                      <a:pt x="90" y="5"/>
                    </a:cubicBezTo>
                    <a:close/>
                    <a:moveTo>
                      <a:pt x="36" y="62"/>
                    </a:moveTo>
                    <a:cubicBezTo>
                      <a:pt x="38" y="65"/>
                      <a:pt x="40" y="68"/>
                      <a:pt x="42" y="71"/>
                    </a:cubicBezTo>
                    <a:cubicBezTo>
                      <a:pt x="43" y="73"/>
                      <a:pt x="44" y="75"/>
                      <a:pt x="46" y="77"/>
                    </a:cubicBezTo>
                    <a:cubicBezTo>
                      <a:pt x="41" y="76"/>
                      <a:pt x="36" y="75"/>
                      <a:pt x="32" y="74"/>
                    </a:cubicBezTo>
                    <a:cubicBezTo>
                      <a:pt x="33" y="70"/>
                      <a:pt x="35" y="66"/>
                      <a:pt x="36" y="62"/>
                    </a:cubicBezTo>
                    <a:close/>
                    <a:moveTo>
                      <a:pt x="36" y="51"/>
                    </a:moveTo>
                    <a:cubicBezTo>
                      <a:pt x="34" y="47"/>
                      <a:pt x="32" y="43"/>
                      <a:pt x="31" y="39"/>
                    </a:cubicBezTo>
                    <a:cubicBezTo>
                      <a:pt x="36" y="38"/>
                      <a:pt x="40" y="37"/>
                      <a:pt x="45" y="36"/>
                    </a:cubicBezTo>
                    <a:cubicBezTo>
                      <a:pt x="44" y="38"/>
                      <a:pt x="43" y="40"/>
                      <a:pt x="41" y="43"/>
                    </a:cubicBezTo>
                    <a:cubicBezTo>
                      <a:pt x="39" y="46"/>
                      <a:pt x="38" y="49"/>
                      <a:pt x="36" y="51"/>
                    </a:cubicBezTo>
                    <a:close/>
                    <a:moveTo>
                      <a:pt x="46" y="68"/>
                    </a:moveTo>
                    <a:cubicBezTo>
                      <a:pt x="43" y="64"/>
                      <a:pt x="41" y="61"/>
                      <a:pt x="39" y="57"/>
                    </a:cubicBezTo>
                    <a:cubicBezTo>
                      <a:pt x="41" y="53"/>
                      <a:pt x="43" y="49"/>
                      <a:pt x="45" y="45"/>
                    </a:cubicBezTo>
                    <a:cubicBezTo>
                      <a:pt x="47" y="42"/>
                      <a:pt x="50" y="39"/>
                      <a:pt x="52" y="35"/>
                    </a:cubicBezTo>
                    <a:cubicBezTo>
                      <a:pt x="56" y="35"/>
                      <a:pt x="60" y="35"/>
                      <a:pt x="64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8" y="35"/>
                      <a:pt x="72" y="35"/>
                      <a:pt x="75" y="35"/>
                    </a:cubicBezTo>
                    <a:cubicBezTo>
                      <a:pt x="77" y="38"/>
                      <a:pt x="79" y="41"/>
                      <a:pt x="82" y="45"/>
                    </a:cubicBezTo>
                    <a:cubicBezTo>
                      <a:pt x="84" y="48"/>
                      <a:pt x="86" y="52"/>
                      <a:pt x="88" y="56"/>
                    </a:cubicBezTo>
                    <a:cubicBezTo>
                      <a:pt x="86" y="60"/>
                      <a:pt x="84" y="64"/>
                      <a:pt x="82" y="67"/>
                    </a:cubicBezTo>
                    <a:cubicBezTo>
                      <a:pt x="80" y="71"/>
                      <a:pt x="78" y="74"/>
                      <a:pt x="75" y="77"/>
                    </a:cubicBezTo>
                    <a:cubicBezTo>
                      <a:pt x="72" y="78"/>
                      <a:pt x="68" y="78"/>
                      <a:pt x="64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9" y="78"/>
                      <a:pt x="56" y="78"/>
                      <a:pt x="52" y="77"/>
                    </a:cubicBezTo>
                    <a:cubicBezTo>
                      <a:pt x="50" y="74"/>
                      <a:pt x="48" y="71"/>
                      <a:pt x="46" y="68"/>
                    </a:cubicBezTo>
                    <a:close/>
                    <a:moveTo>
                      <a:pt x="86" y="70"/>
                    </a:moveTo>
                    <a:cubicBezTo>
                      <a:pt x="88" y="67"/>
                      <a:pt x="89" y="64"/>
                      <a:pt x="91" y="61"/>
                    </a:cubicBezTo>
                    <a:cubicBezTo>
                      <a:pt x="93" y="66"/>
                      <a:pt x="95" y="70"/>
                      <a:pt x="96" y="74"/>
                    </a:cubicBezTo>
                    <a:cubicBezTo>
                      <a:pt x="92" y="75"/>
                      <a:pt x="87" y="76"/>
                      <a:pt x="82" y="77"/>
                    </a:cubicBezTo>
                    <a:cubicBezTo>
                      <a:pt x="83" y="74"/>
                      <a:pt x="85" y="72"/>
                      <a:pt x="86" y="70"/>
                    </a:cubicBezTo>
                    <a:close/>
                    <a:moveTo>
                      <a:pt x="91" y="51"/>
                    </a:moveTo>
                    <a:cubicBezTo>
                      <a:pt x="89" y="48"/>
                      <a:pt x="87" y="45"/>
                      <a:pt x="86" y="42"/>
                    </a:cubicBezTo>
                    <a:cubicBezTo>
                      <a:pt x="84" y="40"/>
                      <a:pt x="83" y="38"/>
                      <a:pt x="81" y="36"/>
                    </a:cubicBezTo>
                    <a:cubicBezTo>
                      <a:pt x="86" y="36"/>
                      <a:pt x="91" y="37"/>
                      <a:pt x="95" y="38"/>
                    </a:cubicBezTo>
                    <a:cubicBezTo>
                      <a:pt x="94" y="42"/>
                      <a:pt x="93" y="46"/>
                      <a:pt x="91" y="51"/>
                    </a:cubicBezTo>
                    <a:close/>
                    <a:moveTo>
                      <a:pt x="63" y="22"/>
                    </a:moveTo>
                    <a:cubicBezTo>
                      <a:pt x="66" y="24"/>
                      <a:pt x="68" y="27"/>
                      <a:pt x="71" y="30"/>
                    </a:cubicBezTo>
                    <a:cubicBezTo>
                      <a:pt x="69" y="30"/>
                      <a:pt x="66" y="30"/>
                      <a:pt x="64" y="30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61" y="30"/>
                      <a:pt x="58" y="30"/>
                      <a:pt x="56" y="30"/>
                    </a:cubicBezTo>
                    <a:cubicBezTo>
                      <a:pt x="58" y="27"/>
                      <a:pt x="61" y="24"/>
                      <a:pt x="63" y="22"/>
                    </a:cubicBezTo>
                    <a:close/>
                    <a:moveTo>
                      <a:pt x="31" y="7"/>
                    </a:moveTo>
                    <a:cubicBezTo>
                      <a:pt x="33" y="6"/>
                      <a:pt x="34" y="5"/>
                      <a:pt x="36" y="5"/>
                    </a:cubicBezTo>
                    <a:cubicBezTo>
                      <a:pt x="42" y="5"/>
                      <a:pt x="51" y="10"/>
                      <a:pt x="60" y="18"/>
                    </a:cubicBezTo>
                    <a:cubicBezTo>
                      <a:pt x="56" y="22"/>
                      <a:pt x="53" y="26"/>
                      <a:pt x="49" y="31"/>
                    </a:cubicBezTo>
                    <a:cubicBezTo>
                      <a:pt x="42" y="32"/>
                      <a:pt x="36" y="33"/>
                      <a:pt x="30" y="34"/>
                    </a:cubicBezTo>
                    <a:cubicBezTo>
                      <a:pt x="29" y="32"/>
                      <a:pt x="28" y="30"/>
                      <a:pt x="28" y="29"/>
                    </a:cubicBezTo>
                    <a:cubicBezTo>
                      <a:pt x="26" y="18"/>
                      <a:pt x="27" y="10"/>
                      <a:pt x="31" y="7"/>
                    </a:cubicBezTo>
                    <a:close/>
                    <a:moveTo>
                      <a:pt x="4" y="57"/>
                    </a:moveTo>
                    <a:cubicBezTo>
                      <a:pt x="4" y="51"/>
                      <a:pt x="10" y="46"/>
                      <a:pt x="21" y="42"/>
                    </a:cubicBezTo>
                    <a:cubicBezTo>
                      <a:pt x="23" y="41"/>
                      <a:pt x="24" y="41"/>
                      <a:pt x="26" y="40"/>
                    </a:cubicBezTo>
                    <a:cubicBezTo>
                      <a:pt x="28" y="45"/>
                      <a:pt x="31" y="51"/>
                      <a:pt x="34" y="57"/>
                    </a:cubicBezTo>
                    <a:cubicBezTo>
                      <a:pt x="31" y="62"/>
                      <a:pt x="29" y="68"/>
                      <a:pt x="27" y="73"/>
                    </a:cubicBezTo>
                    <a:cubicBezTo>
                      <a:pt x="13" y="69"/>
                      <a:pt x="4" y="63"/>
                      <a:pt x="4" y="57"/>
                    </a:cubicBezTo>
                    <a:close/>
                    <a:moveTo>
                      <a:pt x="37" y="108"/>
                    </a:moveTo>
                    <a:cubicBezTo>
                      <a:pt x="36" y="108"/>
                      <a:pt x="34" y="108"/>
                      <a:pt x="33" y="107"/>
                    </a:cubicBezTo>
                    <a:cubicBezTo>
                      <a:pt x="28" y="104"/>
                      <a:pt x="27" y="96"/>
                      <a:pt x="29" y="85"/>
                    </a:cubicBezTo>
                    <a:cubicBezTo>
                      <a:pt x="29" y="83"/>
                      <a:pt x="30" y="81"/>
                      <a:pt x="30" y="79"/>
                    </a:cubicBezTo>
                    <a:cubicBezTo>
                      <a:pt x="36" y="80"/>
                      <a:pt x="43" y="81"/>
                      <a:pt x="50" y="82"/>
                    </a:cubicBezTo>
                    <a:cubicBezTo>
                      <a:pt x="53" y="87"/>
                      <a:pt x="57" y="91"/>
                      <a:pt x="61" y="94"/>
                    </a:cubicBezTo>
                    <a:cubicBezTo>
                      <a:pt x="52" y="103"/>
                      <a:pt x="44" y="108"/>
                      <a:pt x="37" y="108"/>
                    </a:cubicBezTo>
                    <a:close/>
                    <a:moveTo>
                      <a:pt x="64" y="91"/>
                    </a:moveTo>
                    <a:cubicBezTo>
                      <a:pt x="62" y="88"/>
                      <a:pt x="59" y="86"/>
                      <a:pt x="56" y="82"/>
                    </a:cubicBezTo>
                    <a:cubicBezTo>
                      <a:pt x="59" y="83"/>
                      <a:pt x="61" y="83"/>
                      <a:pt x="63" y="83"/>
                    </a:cubicBezTo>
                    <a:cubicBezTo>
                      <a:pt x="64" y="83"/>
                      <a:pt x="64" y="83"/>
                      <a:pt x="64" y="83"/>
                    </a:cubicBezTo>
                    <a:cubicBezTo>
                      <a:pt x="66" y="83"/>
                      <a:pt x="69" y="82"/>
                      <a:pt x="72" y="82"/>
                    </a:cubicBezTo>
                    <a:cubicBezTo>
                      <a:pt x="69" y="85"/>
                      <a:pt x="67" y="88"/>
                      <a:pt x="64" y="91"/>
                    </a:cubicBezTo>
                    <a:close/>
                    <a:moveTo>
                      <a:pt x="96" y="106"/>
                    </a:moveTo>
                    <a:cubicBezTo>
                      <a:pt x="95" y="107"/>
                      <a:pt x="93" y="107"/>
                      <a:pt x="91" y="107"/>
                    </a:cubicBezTo>
                    <a:cubicBezTo>
                      <a:pt x="85" y="107"/>
                      <a:pt x="77" y="102"/>
                      <a:pt x="68" y="94"/>
                    </a:cubicBezTo>
                    <a:cubicBezTo>
                      <a:pt x="71" y="91"/>
                      <a:pt x="75" y="86"/>
                      <a:pt x="78" y="82"/>
                    </a:cubicBezTo>
                    <a:cubicBezTo>
                      <a:pt x="85" y="81"/>
                      <a:pt x="92" y="80"/>
                      <a:pt x="98" y="79"/>
                    </a:cubicBezTo>
                    <a:cubicBezTo>
                      <a:pt x="98" y="80"/>
                      <a:pt x="99" y="82"/>
                      <a:pt x="99" y="84"/>
                    </a:cubicBezTo>
                    <a:cubicBezTo>
                      <a:pt x="101" y="95"/>
                      <a:pt x="100" y="103"/>
                      <a:pt x="96" y="106"/>
                    </a:cubicBezTo>
                    <a:close/>
                    <a:moveTo>
                      <a:pt x="106" y="71"/>
                    </a:moveTo>
                    <a:cubicBezTo>
                      <a:pt x="105" y="71"/>
                      <a:pt x="103" y="72"/>
                      <a:pt x="101" y="73"/>
                    </a:cubicBezTo>
                    <a:cubicBezTo>
                      <a:pt x="99" y="67"/>
                      <a:pt x="97" y="62"/>
                      <a:pt x="94" y="56"/>
                    </a:cubicBezTo>
                    <a:cubicBezTo>
                      <a:pt x="96" y="50"/>
                      <a:pt x="98" y="45"/>
                      <a:pt x="100" y="40"/>
                    </a:cubicBezTo>
                    <a:cubicBezTo>
                      <a:pt x="114" y="44"/>
                      <a:pt x="123" y="50"/>
                      <a:pt x="123" y="56"/>
                    </a:cubicBezTo>
                    <a:cubicBezTo>
                      <a:pt x="123" y="61"/>
                      <a:pt x="117" y="67"/>
                      <a:pt x="106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Oval 6"/>
              <p:cNvSpPr>
                <a:spLocks noChangeArrowheads="1"/>
              </p:cNvSpPr>
              <p:nvPr/>
            </p:nvSpPr>
            <p:spPr bwMode="auto">
              <a:xfrm>
                <a:off x="2123" y="2449"/>
                <a:ext cx="186" cy="17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17" name="原创设计师QQ69613753    _4"/>
          <p:cNvCxnSpPr/>
          <p:nvPr/>
        </p:nvCxnSpPr>
        <p:spPr>
          <a:xfrm flipH="1">
            <a:off x="5676038" y="2727275"/>
            <a:ext cx="3894996" cy="0"/>
          </a:xfrm>
          <a:prstGeom prst="line">
            <a:avLst/>
          </a:prstGeom>
          <a:gradFill>
            <a:gsLst>
              <a:gs pos="100000">
                <a:schemeClr val="bg1">
                  <a:alpha val="13000"/>
                </a:schemeClr>
              </a:gs>
              <a:gs pos="0">
                <a:schemeClr val="bg1">
                  <a:alpha val="0"/>
                </a:schemeClr>
              </a:gs>
            </a:gsLst>
            <a:lin ang="16800000" scaled="0"/>
          </a:gradFill>
          <a:ln w="19050">
            <a:gradFill>
              <a:gsLst>
                <a:gs pos="10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76"/>
          <p:cNvSpPr txBox="1"/>
          <p:nvPr/>
        </p:nvSpPr>
        <p:spPr>
          <a:xfrm>
            <a:off x="5676037" y="2085342"/>
            <a:ext cx="33354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彭瑶</a:t>
            </a:r>
            <a:endParaRPr lang="en-US" altLang="zh-CN" sz="3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471331" y="301692"/>
            <a:ext cx="3078761" cy="648512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zh-CN" altLang="en-US" sz="3600" dirty="0" smtClean="0">
                <a:effectLst/>
                <a:latin typeface="Calibri" panose="020F0502020204030204" pitchFamily="34" charset="0"/>
              </a:rPr>
              <a:t>成员分工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cxnSp>
        <p:nvCxnSpPr>
          <p:cNvPr id="22" name="原创设计师QQ69613753    _4"/>
          <p:cNvCxnSpPr/>
          <p:nvPr/>
        </p:nvCxnSpPr>
        <p:spPr>
          <a:xfrm flipH="1">
            <a:off x="5738990" y="4797070"/>
            <a:ext cx="3894996" cy="0"/>
          </a:xfrm>
          <a:prstGeom prst="line">
            <a:avLst/>
          </a:prstGeom>
          <a:gradFill>
            <a:gsLst>
              <a:gs pos="100000">
                <a:schemeClr val="bg1">
                  <a:alpha val="13000"/>
                </a:schemeClr>
              </a:gs>
              <a:gs pos="0">
                <a:schemeClr val="bg1">
                  <a:alpha val="0"/>
                </a:schemeClr>
              </a:gs>
            </a:gsLst>
            <a:lin ang="16800000" scaled="0"/>
          </a:gradFill>
          <a:ln w="19050">
            <a:gradFill>
              <a:gsLst>
                <a:gs pos="10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文本框 22"/>
          <p:cNvSpPr txBox="1"/>
          <p:nvPr/>
        </p:nvSpPr>
        <p:spPr>
          <a:xfrm>
            <a:off x="5738990" y="4820594"/>
            <a:ext cx="419929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美工、部分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消息聊天页面、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展示及视频录制。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587649" y="2727275"/>
            <a:ext cx="4350636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负责整体代码的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架构、自定义相机、获取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上传视频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播放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视频的书写及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76"/>
          <p:cNvSpPr txBox="1"/>
          <p:nvPr/>
        </p:nvSpPr>
        <p:spPr>
          <a:xfrm>
            <a:off x="5676037" y="4219549"/>
            <a:ext cx="33354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李梦韬</a:t>
            </a:r>
            <a:endParaRPr lang="en-US" altLang="zh-CN" sz="3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847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13944" y="3516582"/>
            <a:ext cx="2633476" cy="58695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zh-CN" altLang="en-US" sz="320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实现功能</a:t>
            </a:r>
            <a:endParaRPr lang="en-US" altLang="ko-KR" sz="3200" dirty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</p:txBody>
      </p:sp>
      <p:cxnSp>
        <p:nvCxnSpPr>
          <p:cNvPr id="6" name="Straight Connector 4"/>
          <p:cNvCxnSpPr/>
          <p:nvPr/>
        </p:nvCxnSpPr>
        <p:spPr>
          <a:xfrm>
            <a:off x="4590144" y="4132462"/>
            <a:ext cx="5223325" cy="0"/>
          </a:xfrm>
          <a:prstGeom prst="line">
            <a:avLst/>
          </a:prstGeom>
          <a:ln w="3175">
            <a:gradFill>
              <a:gsLst>
                <a:gs pos="45000">
                  <a:srgbClr val="331433"/>
                </a:gs>
                <a:gs pos="0">
                  <a:schemeClr val="bg1"/>
                </a:gs>
                <a:gs pos="100000">
                  <a:srgbClr val="425C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13944" y="2619717"/>
            <a:ext cx="774482" cy="771623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en-US" altLang="ko-KR" dirty="0" smtClean="0">
                <a:effectLst/>
                <a:latin typeface="Calibri" panose="020F0502020204030204" pitchFamily="34" charset="0"/>
              </a:rPr>
              <a:t>02</a:t>
            </a:r>
            <a:endParaRPr lang="en-US" altLang="ko-KR" dirty="0">
              <a:effectLst/>
              <a:latin typeface="Calibri" panose="020F050202020403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109469" y="2819772"/>
            <a:ext cx="2475673" cy="371513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r" latinLnBrk="0"/>
            <a:r>
              <a:rPr lang="en-US" altLang="ko-KR" sz="900" b="0" dirty="0">
                <a:effectLst/>
                <a:latin typeface="Calibri" panose="020F0502020204030204" pitchFamily="34" charset="0"/>
              </a:rPr>
              <a:t>Lorem Ipsum is simply dummy text of the printing and typesetting </a:t>
            </a:r>
            <a:r>
              <a:rPr lang="en-US" altLang="ko-KR" sz="900" b="0" dirty="0" smtClean="0">
                <a:effectLst/>
                <a:latin typeface="Calibri" panose="020F0502020204030204" pitchFamily="34" charset="0"/>
              </a:rPr>
              <a:t>industry </a:t>
            </a:r>
            <a:endParaRPr lang="en-US" altLang="ko-KR" sz="900" b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36732" y="4300516"/>
            <a:ext cx="3927476" cy="309958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0</a:t>
            </a:r>
            <a:r>
              <a:rPr lang="en-US" altLang="zh-CN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2</a:t>
            </a:r>
            <a:r>
              <a:rPr lang="en-US" altLang="ko-KR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-1</a:t>
            </a:r>
            <a:r>
              <a:rPr lang="en-US" altLang="ko-KR" sz="1400" b="0" dirty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. </a:t>
            </a:r>
            <a:r>
              <a:rPr lang="zh-CN" altLang="en-US" sz="1400" b="0" dirty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视频</a:t>
            </a:r>
            <a:r>
              <a:rPr lang="zh-CN" altLang="en-US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流显示</a:t>
            </a:r>
            <a:endParaRPr lang="en-US" altLang="ko-KR" sz="1400" b="0" dirty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36732" y="4619604"/>
            <a:ext cx="3927476" cy="309958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0</a:t>
            </a:r>
            <a:r>
              <a:rPr lang="en-US" altLang="zh-CN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2</a:t>
            </a:r>
            <a:r>
              <a:rPr lang="en-US" altLang="ko-KR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-2</a:t>
            </a:r>
            <a:r>
              <a:rPr lang="en-US" altLang="ko-KR" sz="1400" b="0" dirty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. </a:t>
            </a:r>
            <a:r>
              <a:rPr lang="zh-CN" altLang="en-US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视频播放</a:t>
            </a:r>
            <a:endParaRPr lang="en-US" altLang="ko-KR" sz="1400" b="0" dirty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36732" y="4929166"/>
            <a:ext cx="3927476" cy="309958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0</a:t>
            </a:r>
            <a:r>
              <a:rPr lang="en-US" altLang="zh-CN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2</a:t>
            </a:r>
            <a:r>
              <a:rPr lang="en-US" altLang="ko-KR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-3</a:t>
            </a:r>
            <a:r>
              <a:rPr lang="en-US" altLang="ko-KR" sz="1400" b="0" dirty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. </a:t>
            </a:r>
            <a:r>
              <a:rPr lang="zh-CN" altLang="en-US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视频拍摄录制</a:t>
            </a:r>
            <a:endParaRPr lang="en-US" altLang="ko-KR" sz="1400" b="0" dirty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57997" y="2600668"/>
            <a:ext cx="3768529" cy="771622"/>
          </a:xfrm>
          <a:prstGeom prst="rect">
            <a:avLst/>
          </a:prstGeom>
          <a:noFill/>
          <a:ln w="19050">
            <a:gradFill flip="none" rotWithShape="1">
              <a:gsLst>
                <a:gs pos="67000">
                  <a:srgbClr val="B6C6DD">
                    <a:alpha val="52000"/>
                  </a:srgbClr>
                </a:gs>
                <a:gs pos="0">
                  <a:schemeClr val="accent1">
                    <a:lumMod val="5000"/>
                    <a:lumOff val="95000"/>
                    <a:alpha val="43000"/>
                  </a:schemeClr>
                </a:gs>
                <a:gs pos="100000">
                  <a:srgbClr val="425C8F">
                    <a:alpha val="6100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36732" y="5239124"/>
            <a:ext cx="3927476" cy="309958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0</a:t>
            </a:r>
            <a:r>
              <a:rPr lang="en-US" altLang="zh-CN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2</a:t>
            </a:r>
            <a:r>
              <a:rPr lang="en-US" altLang="ko-KR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-3</a:t>
            </a:r>
            <a:r>
              <a:rPr lang="en-US" altLang="ko-KR" sz="1400" b="0" dirty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. </a:t>
            </a:r>
            <a:r>
              <a:rPr lang="zh-CN" altLang="en-US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视频上传</a:t>
            </a:r>
            <a:endParaRPr lang="en-US" altLang="ko-KR" sz="1400" b="0" dirty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36732" y="5548686"/>
            <a:ext cx="3927476" cy="309958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0</a:t>
            </a:r>
            <a:r>
              <a:rPr lang="en-US" altLang="zh-CN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2</a:t>
            </a:r>
            <a:r>
              <a:rPr lang="en-US" altLang="ko-KR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-4. </a:t>
            </a:r>
            <a:r>
              <a:rPr lang="zh-CN" altLang="en-US" sz="1400" b="0" dirty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消息</a:t>
            </a:r>
            <a:r>
              <a:rPr lang="zh-CN" altLang="en-US" sz="1400" b="0" dirty="0" smtClean="0">
                <a:gradFill>
                  <a:gsLst>
                    <a:gs pos="60000">
                      <a:srgbClr val="BDC3D1"/>
                    </a:gs>
                    <a:gs pos="0">
                      <a:schemeClr val="bg1"/>
                    </a:gs>
                    <a:gs pos="0">
                      <a:schemeClr val="bg1"/>
                    </a:gs>
                    <a:gs pos="100000">
                      <a:srgbClr val="061C52"/>
                    </a:gs>
                  </a:gsLst>
                  <a:lin ang="2700000" scaled="1"/>
                </a:gradFill>
                <a:effectLst/>
                <a:latin typeface="Calibri" panose="020F0502020204030204" pitchFamily="34" charset="0"/>
              </a:rPr>
              <a:t>界面的展示</a:t>
            </a:r>
            <a:endParaRPr lang="en-US" altLang="ko-KR" sz="1400" b="0" dirty="0">
              <a:gradFill>
                <a:gsLst>
                  <a:gs pos="60000">
                    <a:srgbClr val="BDC3D1"/>
                  </a:gs>
                  <a:gs pos="0">
                    <a:schemeClr val="bg1"/>
                  </a:gs>
                  <a:gs pos="0">
                    <a:schemeClr val="bg1"/>
                  </a:gs>
                  <a:gs pos="100000">
                    <a:srgbClr val="061C52"/>
                  </a:gs>
                </a:gsLst>
                <a:lin ang="2700000" scaled="1"/>
              </a:gra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88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236440" y="233572"/>
            <a:ext cx="3791824" cy="648512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zh-CN" altLang="en-US" sz="3600" dirty="0" smtClean="0">
                <a:effectLst/>
                <a:latin typeface="Calibri" panose="020F0502020204030204" pitchFamily="34" charset="0"/>
              </a:rPr>
              <a:t>视频流显示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9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791519" y="1758871"/>
            <a:ext cx="3935359" cy="1495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</a:t>
            </a:r>
            <a:r>
              <a:rPr lang="zh-CN" altLang="en-US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首页为视频流的展示页面，在进入</a:t>
            </a:r>
            <a:r>
              <a:rPr lang="en-US" altLang="zh-CN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</a:t>
            </a:r>
            <a:r>
              <a:rPr lang="zh-CN" altLang="en-US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的时候会自动刷新，后面则可以通过点击下方“首页”按钮来实现页面刷新。</a:t>
            </a:r>
            <a:endParaRPr lang="en-US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791518" y="3253960"/>
            <a:ext cx="3935359" cy="1002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</a:t>
            </a:r>
            <a:r>
              <a:rPr lang="zh-CN" altLang="en-US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每个视频</a:t>
            </a:r>
            <a:r>
              <a:rPr lang="en-US" altLang="zh-CN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Item</a:t>
            </a:r>
            <a:r>
              <a:rPr lang="zh-CN" altLang="en-US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由视频的封面、图标、作者和时间组成，用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RecylerView</a:t>
            </a:r>
            <a:r>
              <a:rPr lang="zh-CN" altLang="en-US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来实现列表显示。</a:t>
            </a:r>
            <a:endParaRPr lang="en-US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816542" y="4386031"/>
            <a:ext cx="3935359" cy="1002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</a:t>
            </a:r>
            <a:r>
              <a:rPr lang="zh-CN" altLang="en-US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每个</a:t>
            </a:r>
            <a:r>
              <a:rPr lang="en-US" altLang="zh-CN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Item</a:t>
            </a:r>
            <a:r>
              <a:rPr lang="zh-CN" altLang="en-US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都可以接收点击事件，之后会跳转到视频播放界面。</a:t>
            </a:r>
            <a:endParaRPr lang="en-US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任意多边形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8797216" y="3253231"/>
            <a:ext cx="2743574" cy="46024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425C8F"/>
                </a:gs>
                <a:gs pos="100000">
                  <a:srgbClr val="061C5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任意多边形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175778" y="2206040"/>
            <a:ext cx="748325" cy="11311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425C8F"/>
                </a:gs>
                <a:gs pos="100000">
                  <a:srgbClr val="061C5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任意多边形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175778" y="3585114"/>
            <a:ext cx="748325" cy="11311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425C8F"/>
                </a:gs>
                <a:gs pos="100000">
                  <a:srgbClr val="061C5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任意多边形 1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175777" y="4908531"/>
            <a:ext cx="748325" cy="11311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425C8F"/>
                </a:gs>
                <a:gs pos="100000">
                  <a:srgbClr val="061C5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任意多边形 1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>
            <a:off x="6142833" y="5119044"/>
            <a:ext cx="2743574" cy="46024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425C8F"/>
                </a:gs>
                <a:gs pos="100000">
                  <a:srgbClr val="061C5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004" y="1308560"/>
            <a:ext cx="2546481" cy="534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3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13866 L -4.58333E-6 3.7037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2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236439" y="233572"/>
            <a:ext cx="4204175" cy="648512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zh-CN" altLang="en-US" sz="3600" dirty="0" smtClean="0">
                <a:effectLst/>
                <a:latin typeface="Calibri" panose="020F0502020204030204" pitchFamily="34" charset="0"/>
              </a:rPr>
              <a:t>视频的播放和点赞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9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791519" y="1758871"/>
            <a:ext cx="3935359" cy="1002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</a:t>
            </a:r>
            <a:r>
              <a:rPr lang="zh-CN" altLang="en-US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进入后视频首先会自动播放，播放完后会暂停，这时需要点击就会继续播放。</a:t>
            </a:r>
            <a:endParaRPr lang="en-US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791519" y="2885157"/>
            <a:ext cx="3935359" cy="1495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</a:t>
            </a:r>
            <a:r>
              <a:rPr lang="zh-CN" altLang="en-US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播放界面除了视频以外还有旁边的相关信息，并且可以通过双击屏幕来实现点赞功能。</a:t>
            </a:r>
            <a:endParaRPr lang="en-US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816542" y="4183768"/>
            <a:ext cx="3935359" cy="1495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</a:t>
            </a:r>
            <a:r>
              <a:rPr lang="zh-CN" altLang="en-US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这里用到的是全屏播放，为了实现这个效果我用自定义的</a:t>
            </a:r>
            <a:r>
              <a:rPr lang="en-US" altLang="zh-CN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View</a:t>
            </a:r>
            <a:r>
              <a:rPr lang="zh-CN" altLang="en-US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的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OnMeasure</a:t>
            </a:r>
            <a:r>
              <a:rPr lang="zh-CN" alt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里</a:t>
            </a:r>
            <a:r>
              <a:rPr lang="zh-CN" altLang="en-US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来获取屏幕的宽高，进一步设置视频的大小。</a:t>
            </a:r>
            <a:endParaRPr lang="en-US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任意多边形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8797216" y="3253231"/>
            <a:ext cx="2743574" cy="46024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425C8F"/>
                </a:gs>
                <a:gs pos="100000">
                  <a:srgbClr val="061C5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任意多边形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175778" y="2206040"/>
            <a:ext cx="748325" cy="11311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425C8F"/>
                </a:gs>
                <a:gs pos="100000">
                  <a:srgbClr val="061C5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任意多边形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175779" y="3353706"/>
            <a:ext cx="748325" cy="11311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425C8F"/>
                </a:gs>
                <a:gs pos="100000">
                  <a:srgbClr val="061C5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任意多边形 1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175777" y="4706268"/>
            <a:ext cx="748325" cy="11311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425C8F"/>
                </a:gs>
                <a:gs pos="100000">
                  <a:srgbClr val="061C5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任意多边形 1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>
            <a:off x="6142833" y="5119044"/>
            <a:ext cx="2743574" cy="46024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425C8F"/>
                </a:gs>
                <a:gs pos="100000">
                  <a:srgbClr val="061C5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003" y="1257855"/>
            <a:ext cx="2826466" cy="502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4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13866 L -4.58333E-6 3.7037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2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236440" y="233572"/>
            <a:ext cx="4053450" cy="648512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zh-CN" altLang="en-US" sz="3600" dirty="0" smtClean="0">
                <a:effectLst/>
                <a:latin typeface="Calibri" panose="020F0502020204030204" pitchFamily="34" charset="0"/>
              </a:rPr>
              <a:t>视频的拍摄和上传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9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791519" y="1758871"/>
            <a:ext cx="3935359" cy="1495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</a:t>
            </a:r>
            <a:r>
              <a:rPr lang="zh-CN" altLang="en-US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在首页点击中间的拍摄按钮会进入相机拍摄模式。除了实现简单的拍摄功能外，还有定时拍摄和预览功能。</a:t>
            </a:r>
            <a:endParaRPr lang="en-US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780805" y="3186956"/>
            <a:ext cx="3935359" cy="1495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</a:t>
            </a:r>
            <a:r>
              <a:rPr lang="zh-CN" altLang="en-US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点击拍摄按钮后开始拍摄、过十秒或者用户点击停止后显示预览效果和取消或者上传操作界面。</a:t>
            </a:r>
            <a:endParaRPr lang="en-US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816543" y="4477149"/>
            <a:ext cx="3935359" cy="1495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</a:t>
            </a:r>
            <a:r>
              <a:rPr lang="zh-CN" altLang="en-US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点击右边的图标进行上传，需要选择一张封面，选择完成后后台自动上传，上传完成会由</a:t>
            </a:r>
            <a:r>
              <a:rPr lang="en-US" altLang="zh-CN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Toast</a:t>
            </a:r>
            <a:r>
              <a:rPr lang="zh-CN" altLang="en-US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提示。</a:t>
            </a:r>
            <a:endParaRPr lang="en-US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任意多边形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175778" y="2206040"/>
            <a:ext cx="748325" cy="11311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425C8F"/>
                </a:gs>
                <a:gs pos="100000">
                  <a:srgbClr val="061C5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任意多边形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165065" y="3558602"/>
            <a:ext cx="748325" cy="11311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425C8F"/>
                </a:gs>
                <a:gs pos="100000">
                  <a:srgbClr val="061C5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任意多边形 1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175778" y="4999649"/>
            <a:ext cx="748325" cy="11311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425C8F"/>
                </a:gs>
                <a:gs pos="100000">
                  <a:srgbClr val="061C5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02" y="972454"/>
            <a:ext cx="1372379" cy="24397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760" y="972454"/>
            <a:ext cx="1381159" cy="24553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782" y="962129"/>
            <a:ext cx="1405436" cy="2498552"/>
          </a:xfrm>
          <a:prstGeom prst="rect">
            <a:avLst/>
          </a:prstGeom>
        </p:spPr>
      </p:pic>
      <p:sp>
        <p:nvSpPr>
          <p:cNvPr id="17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187780" y="3294859"/>
            <a:ext cx="50062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5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拍摄</a:t>
            </a:r>
            <a:endParaRPr lang="en-US" sz="10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8366477" y="3304153"/>
            <a:ext cx="74178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5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拍摄完成</a:t>
            </a:r>
            <a:endParaRPr lang="en-US" sz="10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0484278" y="3304153"/>
            <a:ext cx="810070" cy="419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5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视频预览</a:t>
            </a:r>
            <a:endParaRPr lang="en-US" sz="10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947" y="3678919"/>
            <a:ext cx="1360238" cy="24182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760" y="3704397"/>
            <a:ext cx="1381159" cy="2455394"/>
          </a:xfrm>
          <a:prstGeom prst="rect">
            <a:avLst/>
          </a:prstGeom>
        </p:spPr>
      </p:pic>
      <p:sp>
        <p:nvSpPr>
          <p:cNvPr id="21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053175" y="6032762"/>
            <a:ext cx="741782" cy="366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5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选择封面</a:t>
            </a:r>
            <a:endParaRPr lang="en-US" sz="10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8289890" y="6051350"/>
            <a:ext cx="741782" cy="366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5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上传完成</a:t>
            </a:r>
            <a:endParaRPr lang="en-US" sz="10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63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/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236440" y="233572"/>
            <a:ext cx="3791824" cy="648512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zh-CN" altLang="en-US" sz="3600" dirty="0" smtClean="0">
                <a:effectLst/>
                <a:latin typeface="Calibri" panose="020F0502020204030204" pitchFamily="34" charset="0"/>
              </a:rPr>
              <a:t>消息界面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9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791519" y="1758871"/>
            <a:ext cx="3935359" cy="1002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</a:t>
            </a:r>
            <a:r>
              <a:rPr lang="zh-CN" altLang="en-US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点击右下的消息标签会跳到消息界面，这里展示了系统或者用户发的消息，</a:t>
            </a:r>
            <a:endParaRPr lang="en-US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791519" y="2982060"/>
            <a:ext cx="3935359" cy="1002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</a:t>
            </a:r>
            <a:r>
              <a:rPr lang="zh-CN" altLang="en-US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点击消息可以进入对话界面，发送消息的功能还有待完成。</a:t>
            </a:r>
            <a:endParaRPr lang="en-US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任意多边形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8797216" y="3253231"/>
            <a:ext cx="2743574" cy="46024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425C8F"/>
                </a:gs>
                <a:gs pos="100000">
                  <a:srgbClr val="061C5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任意多边形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175778" y="2206040"/>
            <a:ext cx="748325" cy="11311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425C8F"/>
                </a:gs>
                <a:gs pos="100000">
                  <a:srgbClr val="061C5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任意多边形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175779" y="3353706"/>
            <a:ext cx="748325" cy="11311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425C8F"/>
                </a:gs>
                <a:gs pos="100000">
                  <a:srgbClr val="061C5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任意多边形 1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>
            <a:off x="6142833" y="5119044"/>
            <a:ext cx="2743574" cy="46024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425C8F"/>
                </a:gs>
                <a:gs pos="100000">
                  <a:srgbClr val="061C5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469" y="1167468"/>
            <a:ext cx="3007336" cy="534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13866 L -4.58333E-6 3.7037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21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8" grpId="0" animBg="1"/>
      <p:bldP spid="18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渐变星空互联网科技模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505</Words>
  <Application>Microsoft Office PowerPoint</Application>
  <PresentationFormat>宽屏</PresentationFormat>
  <Paragraphs>82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HelveticaNeueLT Pro 35 Th</vt:lpstr>
      <vt:lpstr>맑은 고딕</vt:lpstr>
      <vt:lpstr>Open Sans</vt:lpstr>
      <vt:lpstr>等线</vt:lpstr>
      <vt:lpstr>等线 Light</vt:lpstr>
      <vt:lpstr>方正兰亭细黑_GBK_M</vt:lpstr>
      <vt:lpstr>华文黑体</vt:lpstr>
      <vt:lpstr>华文细黑</vt:lpstr>
      <vt:lpstr>宋体</vt:lpstr>
      <vt:lpstr>微软雅黑</vt:lpstr>
      <vt:lpstr>微软雅黑 Light</vt:lpstr>
      <vt:lpstr>Arial</vt:lpstr>
      <vt:lpstr>Calibri</vt:lpstr>
      <vt:lpstr>Tahoma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科技，点线，星空</dc:title>
  <dc:creator>user</dc:creator>
  <cp:keywords>user</cp:keywords>
  <dc:description>user</dc:description>
  <cp:lastModifiedBy>Peng Yao</cp:lastModifiedBy>
  <cp:revision>32</cp:revision>
  <dcterms:created xsi:type="dcterms:W3CDTF">2017-07-13T05:14:06Z</dcterms:created>
  <dcterms:modified xsi:type="dcterms:W3CDTF">2019-07-22T09:04:06Z</dcterms:modified>
</cp:coreProperties>
</file>