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0424"/>
    <p:restoredTop sz="962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A3D5110-9FE0-496F-B26A-071D02F2DE37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A3D5110-9FE0-496F-B26A-071D02F2DE37}" type="datetime1">
              <a:rPr lang="ko-KR" altLang="en-US"/>
              <a:pPr lvl="0">
                <a:defRPr lang="ko-KR" altLang="en-US"/>
              </a:pPr>
              <a:t>2016-09-22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blipFill rotWithShape="1">
          <a:blip r:embed="rId14">
            <a:alphaModFix amt="40000"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2016-09-21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Relationship Id="rId4" Type="http://schemas.openxmlformats.org/officeDocument/2006/relationships/image" Target="../media/image4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Relationship Id="rId4" Type="http://schemas.openxmlformats.org/officeDocument/2006/relationships/image" Target="../media/image7.jpeg"  /><Relationship Id="rId5" Type="http://schemas.openxmlformats.org/officeDocument/2006/relationships/image" Target="../media/image8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Relationship Id="rId5" Type="http://schemas.openxmlformats.org/officeDocument/2006/relationships/image" Target="../media/image12.jpeg"  /><Relationship Id="rId6" Type="http://schemas.openxmlformats.org/officeDocument/2006/relationships/image" Target="../media/image1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blipFill rotWithShape="1">
          <a:blip r:embed="rId2">
            <a:alphaModFix/>
            <a:lum/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576" y="836675"/>
            <a:ext cx="6768846" cy="1636617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ko-KR" altLang="en-US" sz="4000">
                <a:latin typeface="HY바다M"/>
                <a:ea typeface="HY바다M"/>
              </a:rPr>
              <a:t>인형을 성장시키고 강화시켜</a:t>
            </a:r>
            <a:endParaRPr lang="ko-KR" altLang="en-US" sz="4000">
              <a:latin typeface="HY바다M"/>
              <a:ea typeface="HY바다M"/>
            </a:endParaRPr>
          </a:p>
          <a:p>
            <a:pPr algn="ctr">
              <a:buNone/>
              <a:defRPr lang="ko-KR" altLang="en-US"/>
            </a:pPr>
            <a:r>
              <a:rPr lang="ko-KR" altLang="en-US" sz="4000">
                <a:latin typeface="HY바다M"/>
                <a:ea typeface="HY바다M"/>
              </a:rPr>
              <a:t> 듀얼에서 승리하라!</a:t>
            </a:r>
            <a:endParaRPr lang="ko-KR" altLang="en-US" sz="4000">
              <a:latin typeface="HY바다M"/>
              <a:ea typeface="HY바다M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10000" y="4176363"/>
            <a:ext cx="1524000" cy="225742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0498" y="4176363"/>
            <a:ext cx="1685925" cy="185737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73886" y="4176363"/>
            <a:ext cx="1685925" cy="185737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0" y="0"/>
            <a:ext cx="1656211" cy="4720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500">
                <a:latin typeface="한컴 소망 B"/>
                <a:ea typeface="한컴 소망 B"/>
              </a:rPr>
              <a:t>게임 컨셉</a:t>
            </a:r>
            <a:endParaRPr lang="ko-KR" altLang="en-US" sz="2500">
              <a:latin typeface="한컴 소망 B"/>
              <a:ea typeface="한컴 소망 B"/>
            </a:endParaRPr>
          </a:p>
        </p:txBody>
      </p:sp>
      <p:cxnSp>
        <p:nvCxnSpPr>
          <p:cNvPr id="10" name=""/>
          <p:cNvCxnSpPr/>
          <p:nvPr/>
        </p:nvCxnSpPr>
        <p:spPr>
          <a:xfrm>
            <a:off x="0" y="472062"/>
            <a:ext cx="913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1187576" y="2401284"/>
            <a:ext cx="6120765" cy="1615218"/>
          </a:xfrm>
          <a:prstGeom prst="rect">
            <a:avLst/>
          </a:prstGeom>
        </p:spPr>
        <p:txBody>
          <a:bodyPr wrap="square">
            <a:spAutoFit/>
          </a:bodyPr>
          <a:p>
            <a:pPr marL="285600" indent="-285600" algn="ctr">
              <a:buFont typeface="Arial"/>
              <a:buChar char="•"/>
              <a:defRPr lang="ko-KR" altLang="en-US"/>
            </a:pPr>
            <a:r>
              <a:rPr lang="ko-KR" altLang="en-US" sz="2000"/>
              <a:t>인형은 전투를 통해 애정을 획득하고, </a:t>
            </a:r>
            <a:endParaRPr lang="ko-KR" altLang="en-US" sz="2000"/>
          </a:p>
          <a:p>
            <a:pPr algn="ctr">
              <a:defRPr lang="ko-KR" altLang="en-US"/>
            </a:pPr>
            <a:r>
              <a:rPr lang="ko-KR" altLang="en-US" sz="2000"/>
              <a:t>  애정을 소모하여 성장 가능</a:t>
            </a:r>
            <a:endParaRPr lang="ko-KR" altLang="en-US" sz="2000"/>
          </a:p>
          <a:p>
            <a:pPr algn="ctr">
              <a:defRPr lang="ko-KR" altLang="en-US"/>
            </a:pPr>
            <a:endParaRPr lang="ko-KR" altLang="en-US" sz="2000"/>
          </a:p>
          <a:p>
            <a:pPr marL="285600" indent="-285600" algn="ctr">
              <a:buFont typeface="Arial"/>
              <a:buChar char="•"/>
              <a:defRPr lang="ko-KR" altLang="en-US"/>
            </a:pPr>
            <a:r>
              <a:rPr lang="ko-KR" altLang="en-US" sz="2000"/>
              <a:t>각 인형에 해당하는 캐릭터와의 듀얼에서 승리할 시,</a:t>
            </a:r>
            <a:endParaRPr lang="ko-KR" altLang="en-US" sz="2000"/>
          </a:p>
          <a:p>
            <a:pPr algn="ctr">
              <a:defRPr lang="ko-KR" altLang="en-US"/>
            </a:pPr>
            <a:r>
              <a:rPr lang="ko-KR" altLang="en-US" sz="2000"/>
              <a:t>  인형을 더욱 강하게 성장시킬 수 있다.</a:t>
            </a:r>
            <a:endParaRPr lang="ko-KR" altLang="en-US" sz="2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3964" y="472062"/>
            <a:ext cx="3305937" cy="234375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964" y="3613404"/>
            <a:ext cx="3305937" cy="248358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98567" y="472061"/>
            <a:ext cx="3305937" cy="234375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51456" y="2856966"/>
            <a:ext cx="3970404" cy="7564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게임에 필요한 인형은 뽑기를 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이용하여 랜덤하게 획득이 가능</a:t>
            </a:r>
            <a:endParaRPr lang="ko-KR" altLang="en-US" sz="2200"/>
          </a:p>
        </p:txBody>
      </p:sp>
      <p:sp>
        <p:nvSpPr>
          <p:cNvPr id="9" name=""/>
          <p:cNvSpPr/>
          <p:nvPr/>
        </p:nvSpPr>
        <p:spPr>
          <a:xfrm>
            <a:off x="3780000" y="1410811"/>
            <a:ext cx="1519199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966334" y="2856966"/>
            <a:ext cx="3970403" cy="7564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획득한 인형을 강화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스탯을 올리는데 애정이 소모</a:t>
            </a:r>
            <a:endParaRPr lang="ko-KR" altLang="en-US" sz="2200"/>
          </a:p>
        </p:txBody>
      </p:sp>
      <p:sp>
        <p:nvSpPr>
          <p:cNvPr id="11" name=""/>
          <p:cNvSpPr/>
          <p:nvPr/>
        </p:nvSpPr>
        <p:spPr>
          <a:xfrm rot="7943130">
            <a:off x="3719631" y="3173611"/>
            <a:ext cx="1623708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251457" y="6102705"/>
            <a:ext cx="3970403" cy="7552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인형의 사용 기술 역시 랜덤하게 획득 가능</a:t>
            </a:r>
            <a:endParaRPr lang="ko-KR" altLang="en-US" sz="2200"/>
          </a:p>
        </p:txBody>
      </p:sp>
      <p:sp>
        <p:nvSpPr>
          <p:cNvPr id="13" name=""/>
          <p:cNvSpPr txBox="1"/>
          <p:nvPr/>
        </p:nvSpPr>
        <p:spPr>
          <a:xfrm>
            <a:off x="5173596" y="6100801"/>
            <a:ext cx="3970404" cy="7571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200"/>
              <a:t>동일한 스펠을 이용하여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스펠을 강화</a:t>
            </a:r>
            <a:endParaRPr lang="ko-KR" altLang="en-US" sz="22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99200" y="3583968"/>
            <a:ext cx="3350694" cy="2513021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3779901" y="4685158"/>
            <a:ext cx="1513598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0" y="0"/>
            <a:ext cx="1656211" cy="47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latin typeface="한컴 소망 B"/>
                <a:ea typeface="한컴 소망 B"/>
              </a:rPr>
              <a:t>게임 진행</a:t>
            </a:r>
            <a:endParaRPr lang="ko-KR" altLang="en-US" sz="2500">
              <a:latin typeface="한컴 소망 B"/>
              <a:ea typeface="한컴 소망 B"/>
            </a:endParaRPr>
          </a:p>
        </p:txBody>
      </p:sp>
      <p:cxnSp>
        <p:nvCxnSpPr>
          <p:cNvPr id="19" name=""/>
          <p:cNvCxnSpPr/>
          <p:nvPr/>
        </p:nvCxnSpPr>
        <p:spPr>
          <a:xfrm>
            <a:off x="0" y="472062"/>
            <a:ext cx="913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 rot="9439248">
            <a:off x="2825777" y="2742063"/>
            <a:ext cx="2698220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3603" y="613791"/>
            <a:ext cx="2585847" cy="1939385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70576" y="613791"/>
            <a:ext cx="2585847" cy="193938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1955" y="3494152"/>
            <a:ext cx="2585847" cy="193938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79076" y="3494152"/>
            <a:ext cx="2585847" cy="193938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52959" y="3494152"/>
            <a:ext cx="2585847" cy="1939385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401931" y="2553177"/>
            <a:ext cx="3970404" cy="7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듀얼 시작 시,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듀얼에 참가할 인형을 선택한다</a:t>
            </a:r>
            <a:endParaRPr lang="ko-KR" altLang="en-US" sz="2200"/>
          </a:p>
        </p:txBody>
      </p:sp>
      <p:sp>
        <p:nvSpPr>
          <p:cNvPr id="10" name=""/>
          <p:cNvSpPr txBox="1"/>
          <p:nvPr/>
        </p:nvSpPr>
        <p:spPr>
          <a:xfrm>
            <a:off x="5670898" y="2553177"/>
            <a:ext cx="1985201" cy="7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참가한 인형을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적절히 배치</a:t>
            </a:r>
            <a:endParaRPr lang="ko-KR" altLang="en-US" sz="2200"/>
          </a:p>
        </p:txBody>
      </p:sp>
      <p:sp>
        <p:nvSpPr>
          <p:cNvPr id="11" name=""/>
          <p:cNvSpPr txBox="1"/>
          <p:nvPr/>
        </p:nvSpPr>
        <p:spPr>
          <a:xfrm>
            <a:off x="401935" y="5623656"/>
            <a:ext cx="2585867" cy="75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스펠을 사용하여</a:t>
            </a:r>
            <a:endParaRPr lang="ko-KR" altLang="en-US" sz="2200"/>
          </a:p>
          <a:p>
            <a:pPr>
              <a:defRPr lang="ko-KR" altLang="en-US"/>
            </a:pPr>
            <a:r>
              <a:rPr lang="ko-KR" altLang="en-US" sz="2200"/>
              <a:t>적 인형을 공격한다</a:t>
            </a:r>
            <a:endParaRPr lang="ko-KR" altLang="en-US" sz="2200"/>
          </a:p>
        </p:txBody>
      </p:sp>
      <p:sp>
        <p:nvSpPr>
          <p:cNvPr id="12" name=""/>
          <p:cNvSpPr txBox="1"/>
          <p:nvPr/>
        </p:nvSpPr>
        <p:spPr>
          <a:xfrm>
            <a:off x="3279066" y="5623656"/>
            <a:ext cx="2585867" cy="75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먼저 모든 적 인형을 쓰러뜨리면 승리!</a:t>
            </a:r>
            <a:endParaRPr lang="ko-KR" altLang="en-US" sz="2200"/>
          </a:p>
        </p:txBody>
      </p:sp>
      <p:sp>
        <p:nvSpPr>
          <p:cNvPr id="13" name=""/>
          <p:cNvSpPr txBox="1"/>
          <p:nvPr/>
        </p:nvSpPr>
        <p:spPr>
          <a:xfrm>
            <a:off x="6152959" y="5623656"/>
            <a:ext cx="2585867" cy="757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200"/>
              <a:t>승리 이후엔 다양한 보상을 획득 가능</a:t>
            </a:r>
            <a:endParaRPr lang="ko-KR" altLang="en-US" sz="2200"/>
          </a:p>
        </p:txBody>
      </p:sp>
      <p:sp>
        <p:nvSpPr>
          <p:cNvPr id="15" name=""/>
          <p:cNvSpPr/>
          <p:nvPr/>
        </p:nvSpPr>
        <p:spPr>
          <a:xfrm>
            <a:off x="3989451" y="1367484"/>
            <a:ext cx="1381125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2987802" y="4247845"/>
            <a:ext cx="291264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5864924" y="4247845"/>
            <a:ext cx="288035" cy="432000"/>
          </a:xfrm>
          <a:prstGeom prst="rightArrow">
            <a:avLst>
              <a:gd name="adj1" fmla="val 31250"/>
              <a:gd name="adj2" fmla="val 50000"/>
            </a:avLst>
          </a:prstGeom>
          <a:solidFill>
            <a:srgbClr val="ff000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0" y="0"/>
            <a:ext cx="1656211" cy="47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latin typeface="한컴 소망 B"/>
                <a:ea typeface="한컴 소망 B"/>
              </a:rPr>
              <a:t>게임 진행</a:t>
            </a:r>
            <a:endParaRPr lang="ko-KR" altLang="en-US" sz="2500">
              <a:latin typeface="한컴 소망 B"/>
              <a:ea typeface="한컴 소망 B"/>
            </a:endParaRPr>
          </a:p>
        </p:txBody>
      </p:sp>
      <p:cxnSp>
        <p:nvCxnSpPr>
          <p:cNvPr id="22" name=""/>
          <p:cNvCxnSpPr/>
          <p:nvPr/>
        </p:nvCxnSpPr>
        <p:spPr>
          <a:xfrm>
            <a:off x="0" y="472062"/>
            <a:ext cx="913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0" y="0"/>
            <a:ext cx="1656211" cy="47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latin typeface="한컴 소망 B"/>
                <a:ea typeface="한컴 소망 B"/>
              </a:rPr>
              <a:t>개발 범위</a:t>
            </a:r>
            <a:endParaRPr lang="ko-KR" altLang="en-US" sz="2500">
              <a:latin typeface="한컴 소망 B"/>
              <a:ea typeface="한컴 소망 B"/>
            </a:endParaRPr>
          </a:p>
        </p:txBody>
      </p:sp>
      <p:cxnSp>
        <p:nvCxnSpPr>
          <p:cNvPr id="7" name=""/>
          <p:cNvCxnSpPr/>
          <p:nvPr/>
        </p:nvCxnSpPr>
        <p:spPr>
          <a:xfrm>
            <a:off x="0" y="472062"/>
            <a:ext cx="913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395477" y="741867"/>
          <a:ext cx="8349984" cy="571151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56207"/>
                <a:gridCol w="2733281"/>
                <a:gridCol w="3960495"/>
              </a:tblGrid>
              <a:tr h="34097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0"/>
                        <a:t>내용</a:t>
                      </a:r>
                      <a:endParaRPr lang="ko-KR" altLang="en-US" b="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0"/>
                        <a:t>최소 범위</a:t>
                      </a:r>
                      <a:endParaRPr lang="ko-KR" altLang="en-US" b="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 b="0"/>
                        <a:t>추가 범위</a:t>
                      </a:r>
                      <a:endParaRPr lang="ko-KR" altLang="en-US" b="0"/>
                    </a:p>
                  </a:txBody>
                  <a:tcPr marL="91440" marR="91440"/>
                </a:tc>
              </a:tr>
              <a:tr h="7319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조작 방식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마우스 사용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Tab</a:t>
                      </a:r>
                      <a:r>
                        <a:rPr lang="ko-KR" altLang="en-US"/>
                        <a:t>키 또는 화살표키를 사용하여 마우스 포인터 자동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34097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인형의 스펠</a:t>
                      </a:r>
                      <a:endParaRPr lang="ko-KR" altLang="en-US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각 인형별 6개이상으로 다양한 스펠</a:t>
                      </a: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7124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게임 진행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메인 시나리오 스토리 구현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시나리오 클리어 이후,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자유로운 추가 진행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320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적의 등급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Ex(</a:t>
                      </a:r>
                      <a:r>
                        <a:rPr lang="ko-KR" altLang="en-US"/>
                        <a:t>엑스트라, 8단계)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en-US" altLang="ko-KR"/>
                        <a:t>Ph</a:t>
                      </a:r>
                      <a:r>
                        <a:rPr lang="ko-KR" altLang="en-US"/>
                        <a:t>(판타즘, 9단계)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08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적 </a:t>
                      </a:r>
                      <a:r>
                        <a:rPr lang="en-US" altLang="ko-KR"/>
                        <a:t>AI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각 인형들의 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자유로운 스펠 사용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진행 도중 인형의 위치 변화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인형의 체력 소모에 따른 서포터 인형 변경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081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지역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캐릭터들을 만날 수 있는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16곳의 지역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캐릭터를 만날 수 있는 지역 외의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던전 지역</a:t>
                      </a:r>
                      <a:endParaRPr lang="ko-KR" altLang="en-US"/>
                    </a:p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특수 이벤트 지역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57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인형의 아바타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기본 아바타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각 인형별 2개 이상의 추가 아바타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777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사운드</a:t>
                      </a:r>
                      <a:endParaRPr lang="ko-KR" altLang="en-US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각종 전투 및 시나리오 진행에 사용되는 </a:t>
                      </a:r>
                      <a:r>
                        <a:rPr lang="en-US" altLang="ko-KR"/>
                        <a:t>BGM</a:t>
                      </a:r>
                      <a:r>
                        <a:rPr lang="ko-KR" altLang="en-US"/>
                        <a:t> 총 65곡</a:t>
                      </a:r>
                      <a:endParaRPr lang="ko-KR" altLang="en-US"/>
                    </a:p>
                  </a:txBody>
                  <a:tcPr marL="91440" marR="91440" anchor="ctr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0" y="0"/>
            <a:ext cx="1656211" cy="472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500">
                <a:latin typeface="한컴 소망 B"/>
                <a:ea typeface="한컴 소망 B"/>
              </a:rPr>
              <a:t>개발 계획</a:t>
            </a:r>
            <a:endParaRPr lang="ko-KR" altLang="en-US" sz="2500">
              <a:latin typeface="한컴 소망 B"/>
              <a:ea typeface="한컴 소망 B"/>
            </a:endParaRPr>
          </a:p>
        </p:txBody>
      </p:sp>
      <p:cxnSp>
        <p:nvCxnSpPr>
          <p:cNvPr id="5" name=""/>
          <p:cNvCxnSpPr/>
          <p:nvPr/>
        </p:nvCxnSpPr>
        <p:spPr>
          <a:xfrm>
            <a:off x="0" y="472062"/>
            <a:ext cx="9139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23468" y="692657"/>
          <a:ext cx="8423466" cy="5968811"/>
        </p:xfrm>
        <a:graphic>
          <a:graphicData uri="http://schemas.openxmlformats.org/drawingml/2006/table">
            <a:tbl>
              <a:tblPr firstRow="1" bandRow="1">
                <a:tableStyleId>{42320776-619C-4BAB-845C-80F7B59164DB}</a:tableStyleId>
              </a:tblPr>
              <a:tblGrid>
                <a:gridCol w="1525460"/>
                <a:gridCol w="6898005"/>
              </a:tblGrid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각종 리소스 수집</a:t>
                      </a:r>
                      <a:endParaRPr lang="ko-KR" altLang="en-US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2주차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게임의 전체적인 틀 구성(전체적인 배경 및 메뉴 조정)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3주차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상점 및 듀얼 메뉴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4주차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각 인형들 및 스펠 추가, 전투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5주차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중간 점검 및 전투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6주차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 시나리오 제작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7주차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메인 시나리오 제작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8주차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각 캐릭터별 조우 이벤트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9주차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사운드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(BGM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삽입)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적 인형들의 스탯 밸런스 조정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63158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10주차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추가 기능들 구현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(옵션, 아이템, 특수 이벤트, 세이브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로드)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</a:lnB>
                  </a:tcPr>
                </a:tc>
              </a:tr>
              <a:tr h="52011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11주차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최종 점검 및 릴리즈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</ep:Words>
  <ep:PresentationFormat>화면 슬라이드 쇼(4:3)</ep:PresentationFormat>
  <ep:Paragraphs>26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2016-09-21T13:06:46.048</dcterms:created>
  <dc:creator>OnlyTaeNy</dc:creator>
  <cp:lastModifiedBy>OnlyTaeNy</cp:lastModifiedBy>
  <dcterms:modified xsi:type="dcterms:W3CDTF">2016-09-21T16:03:18.539</dcterms:modified>
  <cp:revision>17</cp:revision>
</cp:coreProperties>
</file>