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1" r:id="rId1"/>
  </p:sldMasterIdLst>
  <p:notesMasterIdLst>
    <p:notesMasterId r:id="rId20"/>
  </p:notesMasterIdLst>
  <p:sldIdLst>
    <p:sldId id="256" r:id="rId2"/>
    <p:sldId id="257" r:id="rId3"/>
    <p:sldId id="259" r:id="rId4"/>
    <p:sldId id="294" r:id="rId5"/>
    <p:sldId id="295" r:id="rId6"/>
    <p:sldId id="263" r:id="rId7"/>
    <p:sldId id="277" r:id="rId8"/>
    <p:sldId id="297" r:id="rId9"/>
    <p:sldId id="298" r:id="rId10"/>
    <p:sldId id="299" r:id="rId11"/>
    <p:sldId id="278" r:id="rId12"/>
    <p:sldId id="296" r:id="rId13"/>
    <p:sldId id="282" r:id="rId14"/>
    <p:sldId id="283" r:id="rId15"/>
    <p:sldId id="293" r:id="rId16"/>
    <p:sldId id="273" r:id="rId17"/>
    <p:sldId id="291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-84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588DB-6AC2-498A-9189-F0183FAE0DCF}" type="datetimeFigureOut">
              <a:rPr lang="ko-KR" altLang="en-US" smtClean="0"/>
              <a:pPr/>
              <a:t>2016-12-28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8C989-1AB2-48D7-A8FA-EE2F9AE6A0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76A1F4-E06B-4D88-8B12-0D6839915390}" type="datetime1">
              <a:rPr lang="en-US" altLang="ko-KR" smtClean="0"/>
              <a:pPr/>
              <a:t>12/28/2016</a:t>
            </a:fld>
            <a:endParaRPr 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7BA84E-C08B-48FF-9EB8-5862D12084CF}" type="datetime1">
              <a:rPr lang="en-US" altLang="ko-KR" smtClean="0"/>
              <a:pPr/>
              <a:t>12/28/2016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876345-6BD8-4033-A496-26FBB67F8205}" type="datetime1">
              <a:rPr lang="en-US" altLang="ko-KR" smtClean="0"/>
              <a:pPr/>
              <a:t>12/28/2016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8BD56-67F2-4B5B-8A5A-E00EDACBD3B9}" type="datetime1">
              <a:rPr lang="en-US" altLang="ko-KR" smtClean="0"/>
              <a:pPr/>
              <a:t>12/28/2016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D997D8-A266-40C2-A2F2-850863E65648}" type="datetime1">
              <a:rPr lang="en-US" altLang="ko-KR" smtClean="0"/>
              <a:pPr/>
              <a:t>12/28/2016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갈매기형 수장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1F95E4-94E4-470E-B8D8-54F20DAFB925}" type="datetime1">
              <a:rPr lang="en-US" altLang="ko-KR" smtClean="0"/>
              <a:pPr/>
              <a:t>12/28/2016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5248F1-996E-4CED-B471-3BE0ED505CF7}" type="datetime1">
              <a:rPr lang="en-US" altLang="ko-KR" smtClean="0"/>
              <a:pPr/>
              <a:t>12/28/2016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E3317C-634B-4448-9461-84DC819D7340}" type="datetime1">
              <a:rPr lang="en-US" altLang="ko-KR" smtClean="0"/>
              <a:pPr/>
              <a:t>12/28/2016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5BFA2D-F69E-45DD-BF2F-1A3123673966}" type="datetime1">
              <a:rPr lang="en-US" altLang="ko-KR" smtClean="0"/>
              <a:pPr/>
              <a:t>12/28/2016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10769C95-6A1F-4848-9C7A-D0885DB0036A}" type="datetime1">
              <a:rPr lang="en-US" altLang="ko-KR" smtClean="0"/>
              <a:pPr/>
              <a:t>12/28/2016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30780D-5F6C-49A4-B663-D97E614CBF84}" type="datetime1">
              <a:rPr lang="en-US" altLang="ko-KR" smtClean="0"/>
              <a:pPr/>
              <a:t>12/28/2016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939D343-D046-4DD6-916C-A4E0B0EEEF6F}" type="datetime1">
              <a:rPr lang="en-US" altLang="ko-KR" smtClean="0"/>
              <a:pPr/>
              <a:t>12/28/2016</a:t>
            </a:fld>
            <a:endParaRPr 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zzang1847.tistory.com/category/%ED%98%84%EB%8C%80%EC%9D%98%20%EA%B0%9C%EC%9D%B8%ED%99%94%EA%B8%B0/%EB%8F%8C%EA%B2%A9%EC%86%8C%EC%B4%9D%5bAR%5d" TargetMode="External"/><Relationship Id="rId3" Type="http://schemas.openxmlformats.org/officeDocument/2006/relationships/hyperlink" Target="http://myahiko.tistory.com/70" TargetMode="External"/><Relationship Id="rId7" Type="http://schemas.openxmlformats.org/officeDocument/2006/relationships/hyperlink" Target="http://bemil.chosun.com/site/data/html_dir/2011/05/18/2011051800855.html" TargetMode="External"/><Relationship Id="rId2" Type="http://schemas.openxmlformats.org/officeDocument/2006/relationships/hyperlink" Target="http://gameabout.com/review2/362806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ameabout.com/mabinogi_bbs/2438699" TargetMode="External"/><Relationship Id="rId5" Type="http://schemas.openxmlformats.org/officeDocument/2006/relationships/hyperlink" Target="http://gameabout.com/review2/3515248" TargetMode="External"/><Relationship Id="rId4" Type="http://schemas.openxmlformats.org/officeDocument/2006/relationships/hyperlink" Target="http://post.naver.com/viewer/postView.nhn?volumeNo=5013328&amp;memberNo=9091277&amp;vType=VERTICA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17378" y="1721362"/>
            <a:ext cx="5184801" cy="164630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Predators</a:t>
            </a:r>
            <a:endParaRPr lang="ko-KR" altLang="en-US" b="1" dirty="0"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92955" y="3685527"/>
            <a:ext cx="7766936" cy="1295524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2012180036 </a:t>
            </a:r>
            <a:r>
              <a:rPr lang="ko-KR" altLang="en-US" sz="20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이찬규</a:t>
            </a:r>
            <a:endParaRPr lang="en-US" altLang="ko-KR" sz="2000" b="1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20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2012182001 </a:t>
            </a:r>
            <a:r>
              <a:rPr lang="ko-KR" altLang="en-US" sz="20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강동훈</a:t>
            </a:r>
            <a:endParaRPr lang="en-US" altLang="ko-KR" sz="2000" b="1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20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2012182022 </a:t>
            </a:r>
            <a:r>
              <a:rPr lang="ko-KR" altLang="en-US" sz="20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오은석</a:t>
            </a:r>
            <a:endParaRPr lang="ko-KR" altLang="en-US" sz="2000" b="1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4447632"/>
              </p:ext>
            </p:extLst>
          </p:nvPr>
        </p:nvGraphicFramePr>
        <p:xfrm>
          <a:off x="962280" y="5470340"/>
          <a:ext cx="3294409" cy="1203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4409"/>
              </a:tblGrid>
              <a:tr h="601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>
                          <a:solidFill>
                            <a:schemeClr val="tx2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지도교수 서명</a:t>
                      </a:r>
                      <a:endParaRPr lang="ko-KR" altLang="en-US" sz="3200" dirty="0">
                        <a:solidFill>
                          <a:schemeClr val="tx2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6018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915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8672" y="1489343"/>
            <a:ext cx="7247465" cy="3880773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HY헤드라인M" pitchFamily="18" charset="-127"/>
                <a:ea typeface="HY헤드라인M" pitchFamily="18" charset="-127"/>
              </a:rPr>
              <a:t>콜로세</a:t>
            </a:r>
            <a:r>
              <a:rPr lang="ko-KR" altLang="en-US" sz="2800" b="1" dirty="0" smtClean="0">
                <a:latin typeface="HY헤드라인M" pitchFamily="18" charset="-127"/>
                <a:ea typeface="HY헤드라인M" pitchFamily="18" charset="-127"/>
              </a:rPr>
              <a:t>움</a:t>
            </a:r>
            <a:endParaRPr lang="en-US" altLang="ko-KR" sz="28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0015" y="337700"/>
            <a:ext cx="6505903" cy="114300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게임 소개 및 특징</a:t>
            </a:r>
            <a:endParaRPr lang="ko-KR" altLang="en-US" b="1" dirty="0"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201400" y="6090557"/>
            <a:ext cx="815976" cy="682513"/>
          </a:xfrm>
        </p:spPr>
        <p:txBody>
          <a:bodyPr/>
          <a:lstStyle/>
          <a:p>
            <a:fld id="{519954A3-9DFD-4C44-94BA-B95130A3BA1C}" type="slidenum">
              <a:rPr lang="en-US" sz="2000" b="1" smtClean="0">
                <a:latin typeface="HY견고딕" pitchFamily="18" charset="-127"/>
                <a:ea typeface="HY견고딕" pitchFamily="18" charset="-127"/>
              </a:rPr>
              <a:pPr/>
              <a:t>10</a:t>
            </a:fld>
            <a:endParaRPr lang="en-US" sz="20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623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9182" y="1371460"/>
            <a:ext cx="7983190" cy="3880773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HY헤드라인M" pitchFamily="18" charset="-127"/>
                <a:ea typeface="HY헤드라인M" pitchFamily="18" charset="-127"/>
              </a:rPr>
              <a:t>플레이어</a:t>
            </a:r>
            <a:endParaRPr lang="en-US" altLang="ko-KR" sz="28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2800" b="1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2400" b="1" dirty="0" smtClean="0">
                <a:latin typeface="HY헤드라인M" pitchFamily="18" charset="-127"/>
                <a:ea typeface="HY헤드라인M" pitchFamily="18" charset="-127"/>
              </a:rPr>
              <a:t>플레이가 고를 수 있는 캐릭터 종류는 </a:t>
            </a:r>
            <a:r>
              <a:rPr lang="en-US" altLang="ko-KR" sz="2400" b="1" dirty="0" smtClean="0">
                <a:latin typeface="HY헤드라인M" pitchFamily="18" charset="-127"/>
                <a:ea typeface="HY헤드라인M" pitchFamily="18" charset="-127"/>
              </a:rPr>
              <a:t>3</a:t>
            </a:r>
            <a:r>
              <a:rPr lang="ko-KR" altLang="en-US" sz="2400" b="1" dirty="0" smtClean="0">
                <a:latin typeface="HY헤드라인M" pitchFamily="18" charset="-127"/>
                <a:ea typeface="HY헤드라인M" pitchFamily="18" charset="-127"/>
              </a:rPr>
              <a:t>가지</a:t>
            </a:r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en-US" altLang="ko-KR" sz="2000" b="1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000" b="1" dirty="0" smtClean="0">
                <a:latin typeface="HY헤드라인M" pitchFamily="18" charset="-127"/>
                <a:ea typeface="HY헤드라인M" pitchFamily="18" charset="-127"/>
              </a:rPr>
              <a:t>사마귀</a:t>
            </a:r>
            <a:r>
              <a:rPr lang="en-US" altLang="ko-KR" sz="2000" b="1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b="1" dirty="0" smtClean="0">
                <a:latin typeface="HY헤드라인M" pitchFamily="18" charset="-127"/>
                <a:ea typeface="HY헤드라인M" pitchFamily="18" charset="-127"/>
              </a:rPr>
              <a:t>부족</a:t>
            </a:r>
            <a:r>
              <a:rPr lang="en-US" altLang="ko-KR" sz="2000" b="1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000" b="1" dirty="0" smtClean="0">
                <a:latin typeface="HY헤드라인M" pitchFamily="18" charset="-127"/>
                <a:ea typeface="HY헤드라인M" pitchFamily="18" charset="-127"/>
              </a:rPr>
              <a:t>풍뎅이 부족</a:t>
            </a:r>
            <a:r>
              <a:rPr lang="en-US" altLang="ko-KR" sz="2000" b="1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000" b="1" dirty="0" smtClean="0">
                <a:latin typeface="HY헤드라인M" pitchFamily="18" charset="-127"/>
                <a:ea typeface="HY헤드라인M" pitchFamily="18" charset="-127"/>
              </a:rPr>
              <a:t>말벌 부족 전사</a:t>
            </a:r>
            <a:endParaRPr lang="en-US" altLang="ko-KR" sz="2000" b="1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2400" b="1" dirty="0" smtClean="0">
                <a:latin typeface="HY헤드라인M" pitchFamily="18" charset="-127"/>
                <a:ea typeface="HY헤드라인M" pitchFamily="18" charset="-127"/>
              </a:rPr>
              <a:t>무기는 캐릭터 별로 기본 무기를 장착</a:t>
            </a:r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2400" b="1" dirty="0" smtClean="0">
                <a:latin typeface="HY헤드라인M" pitchFamily="18" charset="-127"/>
                <a:ea typeface="HY헤드라인M" pitchFamily="18" charset="-127"/>
              </a:rPr>
              <a:t>이동속도는 걷기는 </a:t>
            </a:r>
            <a:r>
              <a:rPr lang="en-US" altLang="ko-KR" sz="2400" b="1" dirty="0" smtClean="0">
                <a:latin typeface="HY헤드라인M" pitchFamily="18" charset="-127"/>
                <a:ea typeface="HY헤드라인M" pitchFamily="18" charset="-127"/>
              </a:rPr>
              <a:t>2m/s, </a:t>
            </a:r>
            <a:r>
              <a:rPr lang="ko-KR" altLang="en-US" sz="2400" b="1" dirty="0" smtClean="0">
                <a:latin typeface="HY헤드라인M" pitchFamily="18" charset="-127"/>
                <a:ea typeface="HY헤드라인M" pitchFamily="18" charset="-127"/>
              </a:rPr>
              <a:t>뛰기는 캐릭터 별로 </a:t>
            </a:r>
            <a:r>
              <a:rPr lang="en-US" altLang="ko-KR" sz="2400" b="1" dirty="0" smtClean="0">
                <a:latin typeface="HY헤드라인M" pitchFamily="18" charset="-127"/>
                <a:ea typeface="HY헤드라인M" pitchFamily="18" charset="-127"/>
              </a:rPr>
              <a:t>5-7m/s</a:t>
            </a:r>
          </a:p>
          <a:p>
            <a:r>
              <a:rPr lang="ko-KR" altLang="en-US" sz="2400" b="1" dirty="0" smtClean="0">
                <a:latin typeface="HY헤드라인M" pitchFamily="18" charset="-127"/>
                <a:ea typeface="HY헤드라인M" pitchFamily="18" charset="-127"/>
              </a:rPr>
              <a:t>상태 </a:t>
            </a:r>
            <a:r>
              <a:rPr lang="en-US" altLang="ko-KR" sz="2400" b="1" dirty="0" smtClean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2400" b="1" dirty="0" smtClean="0">
                <a:latin typeface="HY헤드라인M" pitchFamily="18" charset="-127"/>
                <a:ea typeface="HY헤드라인M" pitchFamily="18" charset="-127"/>
              </a:rPr>
              <a:t>대기</a:t>
            </a:r>
            <a:r>
              <a:rPr lang="en-US" altLang="ko-KR" sz="2400" b="1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400" b="1" dirty="0" smtClean="0">
                <a:latin typeface="HY헤드라인M" pitchFamily="18" charset="-127"/>
                <a:ea typeface="HY헤드라인M" pitchFamily="18" charset="-127"/>
              </a:rPr>
              <a:t>뛰기</a:t>
            </a:r>
            <a:r>
              <a:rPr lang="en-US" altLang="ko-KR" sz="2400" b="1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400" b="1" dirty="0" smtClean="0">
                <a:latin typeface="HY헤드라인M" pitchFamily="18" charset="-127"/>
                <a:ea typeface="HY헤드라인M" pitchFamily="18" charset="-127"/>
              </a:rPr>
              <a:t>점프</a:t>
            </a:r>
            <a:r>
              <a:rPr lang="en-US" altLang="ko-KR" sz="2400" b="1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400" b="1" dirty="0" smtClean="0">
                <a:latin typeface="HY헤드라인M" pitchFamily="18" charset="-127"/>
                <a:ea typeface="HY헤드라인M" pitchFamily="18" charset="-127"/>
              </a:rPr>
              <a:t>공격 등</a:t>
            </a:r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6952" y="295659"/>
            <a:ext cx="6495393" cy="114300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게임 소개 및 특징</a:t>
            </a:r>
            <a:endParaRPr lang="ko-KR" altLang="en-US" b="1" dirty="0"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070771" y="6270171"/>
            <a:ext cx="946605" cy="502899"/>
          </a:xfrm>
        </p:spPr>
        <p:txBody>
          <a:bodyPr/>
          <a:lstStyle/>
          <a:p>
            <a:fld id="{519954A3-9DFD-4C44-94BA-B95130A3BA1C}" type="slidenum">
              <a:rPr lang="en-US" sz="2000" b="1" smtClean="0">
                <a:latin typeface="HY견고딕" pitchFamily="18" charset="-127"/>
                <a:ea typeface="HY견고딕" pitchFamily="18" charset="-127"/>
              </a:rPr>
              <a:pPr/>
              <a:t>11</a:t>
            </a:fld>
            <a:endParaRPr lang="en-US" sz="20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908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9182" y="1371460"/>
            <a:ext cx="7983190" cy="3880773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HY헤드라인M" pitchFamily="18" charset="-127"/>
                <a:ea typeface="HY헤드라인M" pitchFamily="18" charset="-127"/>
              </a:rPr>
              <a:t>캐릭터 세부 사항</a:t>
            </a:r>
            <a:endParaRPr lang="en-US" altLang="ko-KR" sz="28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2800" b="1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6952" y="295659"/>
            <a:ext cx="6495393" cy="114300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게임 소개 및 특징</a:t>
            </a:r>
            <a:endParaRPr lang="ko-KR" altLang="en-US" b="1" dirty="0"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234057" y="6286501"/>
            <a:ext cx="783319" cy="486570"/>
          </a:xfrm>
        </p:spPr>
        <p:txBody>
          <a:bodyPr/>
          <a:lstStyle/>
          <a:p>
            <a:fld id="{519954A3-9DFD-4C44-94BA-B95130A3BA1C}" type="slidenum">
              <a:rPr lang="en-US" sz="2000" b="1" smtClean="0">
                <a:latin typeface="HY견고딕" pitchFamily="18" charset="-127"/>
                <a:ea typeface="HY견고딕" pitchFamily="18" charset="-127"/>
              </a:rPr>
              <a:pPr/>
              <a:t>12</a:t>
            </a:fld>
            <a:endParaRPr lang="en-US" sz="2000" b="1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053020" y="1991416"/>
          <a:ext cx="7227614" cy="2717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663"/>
                <a:gridCol w="2039007"/>
                <a:gridCol w="1839310"/>
                <a:gridCol w="1660634"/>
              </a:tblGrid>
              <a:tr h="4364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사마귀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풍뎅이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말벌</a:t>
                      </a:r>
                      <a:endParaRPr lang="ko-KR" altLang="en-US" dirty="0"/>
                    </a:p>
                  </a:txBody>
                  <a:tcPr/>
                </a:tc>
              </a:tr>
              <a:tr h="3678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낫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사이드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샷건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돌격 형 소총</a:t>
                      </a:r>
                      <a:endParaRPr lang="ko-KR" altLang="en-US" dirty="0"/>
                    </a:p>
                  </a:txBody>
                  <a:tcPr/>
                </a:tc>
              </a:tr>
              <a:tr h="3888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특수무기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늘어나는 사슬</a:t>
                      </a:r>
                      <a:r>
                        <a:rPr lang="ko-KR" altLang="en-US" baseline="0" dirty="0" smtClean="0"/>
                        <a:t> 낫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뿔로 들이 박기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독침</a:t>
                      </a:r>
                      <a:endParaRPr lang="ko-KR" altLang="en-US" dirty="0"/>
                    </a:p>
                  </a:txBody>
                  <a:tcPr/>
                </a:tc>
              </a:tr>
              <a:tr h="4099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체력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041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이동속도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걷기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달리기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2m/s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2m/s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099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장탄수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7908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1244892" y="1493321"/>
            <a:ext cx="7972680" cy="455855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HY헤드라인M" pitchFamily="18" charset="-127"/>
                <a:ea typeface="HY헤드라인M" pitchFamily="18" charset="-127"/>
              </a:rPr>
              <a:t>UI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621" y="306169"/>
            <a:ext cx="10972800" cy="1143000"/>
          </a:xfrm>
        </p:spPr>
        <p:txBody>
          <a:bodyPr/>
          <a:lstStyle/>
          <a:p>
            <a:r>
              <a:rPr lang="ko-KR" altLang="en-US" b="0" dirty="0" smtClean="0"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게임 소개 및 특징</a:t>
            </a:r>
            <a:endParaRPr lang="ko-KR" altLang="en-US" b="0" dirty="0"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054443" y="6286501"/>
            <a:ext cx="962933" cy="486570"/>
          </a:xfrm>
        </p:spPr>
        <p:txBody>
          <a:bodyPr/>
          <a:lstStyle/>
          <a:p>
            <a:fld id="{519954A3-9DFD-4C44-94BA-B95130A3BA1C}" type="slidenum">
              <a:rPr lang="en-US" sz="2000" b="1" smtClean="0">
                <a:latin typeface="HY견고딕" pitchFamily="18" charset="-127"/>
                <a:ea typeface="HY견고딕" pitchFamily="18" charset="-127"/>
              </a:rPr>
              <a:pPr/>
              <a:t>13</a:t>
            </a:fld>
            <a:endParaRPr lang="en-US" sz="2000" b="1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Picture 25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9759" y="2439379"/>
            <a:ext cx="6278562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849627" y="3725263"/>
            <a:ext cx="185001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>
                <a:ln>
                  <a:solidFill>
                    <a:schemeClr val="bg1"/>
                  </a:solidFill>
                </a:ln>
                <a:latin typeface="HY견고딕" pitchFamily="18" charset="-127"/>
                <a:ea typeface="HY견고딕" pitchFamily="18" charset="-127"/>
              </a:rPr>
              <a:t>캐릭터</a:t>
            </a:r>
            <a:r>
              <a:rPr lang="en-US" altLang="ko-KR" b="1" dirty="0">
                <a:ln>
                  <a:solidFill>
                    <a:schemeClr val="bg1"/>
                  </a:solidFill>
                </a:ln>
                <a:latin typeface="HY견고딕" pitchFamily="18" charset="-127"/>
                <a:ea typeface="HY견고딕" pitchFamily="18" charset="-127"/>
              </a:rPr>
              <a:t>, HP</a:t>
            </a:r>
            <a:endParaRPr lang="ko-KR" altLang="en-US" b="1" dirty="0">
              <a:ln>
                <a:solidFill>
                  <a:schemeClr val="bg1"/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5643" y="2010751"/>
            <a:ext cx="35719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dirty="0">
                <a:ln>
                  <a:solidFill>
                    <a:schemeClr val="bg1"/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bg1"/>
                  </a:solidFill>
                </a:ln>
                <a:latin typeface="HY견고딕" pitchFamily="18" charset="-127"/>
                <a:ea typeface="HY견고딕" pitchFamily="18" charset="-127"/>
              </a:rPr>
              <a:t>플레이 화면 예시 </a:t>
            </a:r>
            <a:r>
              <a:rPr lang="en-US" altLang="ko-KR" dirty="0" smtClean="0">
                <a:ln>
                  <a:solidFill>
                    <a:schemeClr val="bg1"/>
                  </a:solidFill>
                </a:ln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dirty="0" err="1" smtClean="0">
                <a:ln>
                  <a:solidFill>
                    <a:schemeClr val="bg1"/>
                  </a:solidFill>
                </a:ln>
                <a:latin typeface="HY견고딕" pitchFamily="18" charset="-127"/>
                <a:ea typeface="HY견고딕" pitchFamily="18" charset="-127"/>
              </a:rPr>
              <a:t>오버워치</a:t>
            </a:r>
            <a:endParaRPr lang="ko-KR" altLang="en-US" dirty="0">
              <a:ln>
                <a:solidFill>
                  <a:schemeClr val="bg1"/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50485" y="3082321"/>
            <a:ext cx="164304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b="1" dirty="0">
                <a:ln>
                  <a:solidFill>
                    <a:schemeClr val="bg1"/>
                  </a:solidFill>
                </a:ln>
                <a:latin typeface="HY견고딕" pitchFamily="18" charset="-127"/>
                <a:ea typeface="HY견고딕" pitchFamily="18" charset="-127"/>
              </a:rPr>
              <a:t>캐릭터 크기</a:t>
            </a:r>
            <a:r>
              <a:rPr lang="en-US" altLang="ko-KR" b="1" dirty="0">
                <a:ln>
                  <a:solidFill>
                    <a:schemeClr val="bg1"/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b="1" dirty="0">
              <a:ln>
                <a:solidFill>
                  <a:schemeClr val="bg1"/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921219" y="5225449"/>
            <a:ext cx="1714500" cy="642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 rot="20165039">
            <a:off x="2629119" y="4287236"/>
            <a:ext cx="720725" cy="954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8493223">
            <a:off x="8171082" y="3631599"/>
            <a:ext cx="669925" cy="576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778719" y="4296761"/>
            <a:ext cx="3357563" cy="1714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493219" y="5296886"/>
            <a:ext cx="1571625" cy="571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2418773">
            <a:off x="6097807" y="4260249"/>
            <a:ext cx="1833562" cy="576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564271" y="3368073"/>
            <a:ext cx="1500166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b="1" dirty="0">
                <a:ln>
                  <a:solidFill>
                    <a:schemeClr val="bg1"/>
                  </a:solidFill>
                </a:ln>
                <a:latin typeface="HY견고딕" pitchFamily="18" charset="-127"/>
                <a:ea typeface="HY견고딕" pitchFamily="18" charset="-127"/>
              </a:rPr>
              <a:t>남은 탄약 </a:t>
            </a:r>
            <a:r>
              <a:rPr lang="ko-KR" altLang="en-US" b="1" dirty="0" err="1">
                <a:ln>
                  <a:solidFill>
                    <a:schemeClr val="bg1"/>
                  </a:solidFill>
                </a:ln>
                <a:latin typeface="HY견고딕" pitchFamily="18" charset="-127"/>
                <a:ea typeface="HY견고딕" pitchFamily="18" charset="-127"/>
              </a:rPr>
              <a:t>표시창</a:t>
            </a:r>
            <a:r>
              <a:rPr lang="en-US" altLang="ko-KR" b="1" dirty="0">
                <a:ln>
                  <a:solidFill>
                    <a:schemeClr val="bg1"/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b="1" dirty="0">
              <a:ln>
                <a:solidFill>
                  <a:schemeClr val="bg1"/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64380" y="2439372"/>
            <a:ext cx="857256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492833" y="2582255"/>
            <a:ext cx="1000132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135379" y="2510817"/>
            <a:ext cx="2286016" cy="857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35379" y="2582255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/>
                  </a:solidFill>
                </a:ln>
                <a:latin typeface="HY견고딕" pitchFamily="18" charset="-127"/>
                <a:ea typeface="HY견고딕" pitchFamily="18" charset="-127"/>
              </a:rPr>
              <a:t>제한시간</a:t>
            </a:r>
            <a:r>
              <a:rPr lang="en-US" altLang="ko-KR" b="1" dirty="0">
                <a:ln>
                  <a:solidFill>
                    <a:schemeClr val="bg1"/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1" dirty="0" smtClean="0">
                <a:ln>
                  <a:solidFill>
                    <a:schemeClr val="bg1"/>
                  </a:solidFill>
                </a:ln>
                <a:latin typeface="HY견고딕" pitchFamily="18" charset="-127"/>
                <a:ea typeface="HY견고딕" pitchFamily="18" charset="-127"/>
              </a:rPr>
              <a:t>및 왕관 차지 시간</a:t>
            </a:r>
            <a:r>
              <a:rPr lang="ko-KR" altLang="en-US" b="1" dirty="0" smtClean="0">
                <a:ln>
                  <a:solidFill>
                    <a:schemeClr val="bg1"/>
                  </a:solidFill>
                </a:ln>
                <a:latin typeface="HY견고딕" pitchFamily="18" charset="-127"/>
                <a:ea typeface="HY견고딕" pitchFamily="18" charset="-127"/>
              </a:rPr>
              <a:t> 표시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755228" y="3552497"/>
            <a:ext cx="2081048" cy="683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50979" y="3300248"/>
            <a:ext cx="1587062" cy="767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177048" y="2921876"/>
            <a:ext cx="1944414" cy="651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059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6296" y="1436532"/>
            <a:ext cx="8596668" cy="388077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>
                <a:latin typeface="HY헤드라인M" pitchFamily="18" charset="-127"/>
                <a:ea typeface="HY헤드라인M" pitchFamily="18" charset="-127"/>
              </a:rPr>
              <a:t>클라이언트</a:t>
            </a:r>
            <a:r>
              <a:rPr lang="en-US" altLang="ko-KR" sz="2000" b="1" dirty="0" smtClean="0">
                <a:latin typeface="HY헤드라인M" pitchFamily="18" charset="-127"/>
                <a:ea typeface="HY헤드라인M" pitchFamily="18" charset="-127"/>
              </a:rPr>
              <a:t>:</a:t>
            </a:r>
            <a:r>
              <a:rPr lang="en-US" altLang="ko-KR" sz="2000" b="1" dirty="0" smtClean="0">
                <a:latin typeface="HY헤드라인M"/>
                <a:ea typeface="HY헤드라인M"/>
              </a:rPr>
              <a:t> Directx11</a:t>
            </a:r>
            <a:r>
              <a:rPr lang="ko-KR" altLang="en-US" sz="2000" b="1" dirty="0" smtClean="0">
                <a:latin typeface="HY헤드라인M"/>
                <a:ea typeface="HY헤드라인M"/>
              </a:rPr>
              <a:t>을 기반으로 하여 </a:t>
            </a:r>
            <a:r>
              <a:rPr lang="en-US" altLang="ko-KR" sz="2000" b="1" dirty="0" smtClean="0">
                <a:latin typeface="HY헤드라인M"/>
                <a:ea typeface="HY헤드라인M"/>
              </a:rPr>
              <a:t>3D</a:t>
            </a:r>
            <a:r>
              <a:rPr lang="ko-KR" altLang="en-US" sz="2000" b="1" dirty="0" smtClean="0">
                <a:latin typeface="HY헤드라인M"/>
                <a:ea typeface="HY헤드라인M"/>
              </a:rPr>
              <a:t> 모델을 </a:t>
            </a:r>
            <a:r>
              <a:rPr lang="ko-KR" altLang="en-US" sz="2000" b="1" dirty="0" err="1" smtClean="0">
                <a:latin typeface="HY헤드라인M"/>
                <a:ea typeface="HY헤드라인M"/>
              </a:rPr>
              <a:t>렌더링</a:t>
            </a:r>
            <a:r>
              <a:rPr lang="ko-KR" altLang="en-US" sz="2000" b="1" dirty="0" smtClean="0">
                <a:latin typeface="HY헤드라인M"/>
                <a:ea typeface="HY헤드라인M"/>
              </a:rPr>
              <a:t> 하고 이를 사용한 </a:t>
            </a:r>
            <a:r>
              <a:rPr lang="en-US" altLang="ko-KR" sz="2000" b="1" dirty="0" smtClean="0">
                <a:latin typeface="HY헤드라인M"/>
                <a:ea typeface="HY헤드라인M"/>
              </a:rPr>
              <a:t>FPS</a:t>
            </a:r>
            <a:r>
              <a:rPr lang="ko-KR" altLang="en-US" sz="2000" b="1" dirty="0" smtClean="0">
                <a:latin typeface="HY헤드라인M"/>
                <a:ea typeface="HY헤드라인M"/>
              </a:rPr>
              <a:t>게임 </a:t>
            </a:r>
            <a:r>
              <a:rPr lang="ko-KR" altLang="en-US" sz="2000" b="1" dirty="0" smtClean="0">
                <a:latin typeface="HY헤드라인M"/>
                <a:ea typeface="HY헤드라인M"/>
              </a:rPr>
              <a:t>개발</a:t>
            </a:r>
            <a:endParaRPr lang="en-US" altLang="ko-KR" sz="20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2000" b="1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2000" b="1" dirty="0" smtClean="0">
                <a:latin typeface="HY헤드라인M" pitchFamily="18" charset="-127"/>
                <a:ea typeface="HY헤드라인M" pitchFamily="18" charset="-127"/>
              </a:rPr>
              <a:t>서버</a:t>
            </a:r>
            <a:r>
              <a:rPr lang="en-US" altLang="ko-KR" sz="2000" b="1" dirty="0" smtClean="0">
                <a:latin typeface="HY헤드라인M" pitchFamily="18" charset="-127"/>
                <a:ea typeface="HY헤드라인M" pitchFamily="18" charset="-127"/>
              </a:rPr>
              <a:t>:IOCP</a:t>
            </a:r>
            <a:r>
              <a:rPr lang="ko-KR" altLang="en-US" sz="2000" b="1" dirty="0" smtClean="0">
                <a:latin typeface="HY헤드라인M" pitchFamily="18" charset="-127"/>
                <a:ea typeface="HY헤드라인M" pitchFamily="18" charset="-127"/>
              </a:rPr>
              <a:t>를 </a:t>
            </a:r>
            <a:r>
              <a:rPr lang="ko-KR" altLang="en-US" sz="2000" b="1" dirty="0" smtClean="0">
                <a:latin typeface="HY헤드라인M" pitchFamily="18" charset="-127"/>
                <a:ea typeface="HY헤드라인M" pitchFamily="18" charset="-127"/>
              </a:rPr>
              <a:t>사용하여 다중 접속 구현 </a:t>
            </a:r>
            <a:r>
              <a:rPr lang="en-US" altLang="ko-KR" sz="2000" b="1" dirty="0" smtClean="0">
                <a:latin typeface="HY헤드라인M" pitchFamily="18" charset="-127"/>
                <a:ea typeface="HY헤드라인M" pitchFamily="18" charset="-127"/>
              </a:rPr>
              <a:t>Dead-Reckoning</a:t>
            </a:r>
            <a:r>
              <a:rPr lang="ko-KR" altLang="en-US" sz="2000" b="1" dirty="0" smtClean="0">
                <a:latin typeface="HY헤드라인M" pitchFamily="18" charset="-127"/>
                <a:ea typeface="HY헤드라인M" pitchFamily="18" charset="-127"/>
              </a:rPr>
              <a:t>을  이용하여 소켓 통신 최소화 </a:t>
            </a:r>
            <a:endParaRPr lang="ko-KR" altLang="en-US" sz="2000" b="1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sz="2000" b="1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2000" b="1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b="1" dirty="0" smtClean="0">
                <a:latin typeface="HY헤드라인M" pitchFamily="18" charset="-127"/>
                <a:ea typeface="HY헤드라인M" pitchFamily="18" charset="-127"/>
              </a:rPr>
              <a:t>그래픽</a:t>
            </a:r>
            <a:r>
              <a:rPr lang="en-US" altLang="ko-KR" sz="2000" b="1" dirty="0" smtClean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2000" b="1" dirty="0" err="1" smtClean="0">
                <a:latin typeface="HY헤드라인M" pitchFamily="18" charset="-127"/>
                <a:ea typeface="HY헤드라인M" pitchFamily="18" charset="-127"/>
              </a:rPr>
              <a:t>로우</a:t>
            </a:r>
            <a:r>
              <a:rPr lang="ko-KR" altLang="en-US" sz="2000" b="1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b="1" dirty="0" err="1" smtClean="0">
                <a:latin typeface="HY헤드라인M" pitchFamily="18" charset="-127"/>
                <a:ea typeface="HY헤드라인M" pitchFamily="18" charset="-127"/>
              </a:rPr>
              <a:t>폴리곤</a:t>
            </a:r>
            <a:r>
              <a:rPr lang="ko-KR" altLang="en-US" sz="2000" b="1" dirty="0" smtClean="0">
                <a:latin typeface="HY헤드라인M" pitchFamily="18" charset="-127"/>
                <a:ea typeface="HY헤드라인M" pitchFamily="18" charset="-127"/>
              </a:rPr>
              <a:t> 게임 캐릭터 디자인과 </a:t>
            </a:r>
            <a:r>
              <a:rPr lang="ko-KR" altLang="en-US" sz="2000" b="1" dirty="0" err="1" smtClean="0">
                <a:latin typeface="HY헤드라인M" pitchFamily="18" charset="-127"/>
                <a:ea typeface="HY헤드라인M" pitchFamily="18" charset="-127"/>
              </a:rPr>
              <a:t>맵</a:t>
            </a:r>
            <a:r>
              <a:rPr lang="ko-KR" altLang="en-US" sz="2000" b="1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b="1" dirty="0" smtClean="0">
                <a:latin typeface="HY헤드라인M" pitchFamily="18" charset="-127"/>
                <a:ea typeface="HY헤드라인M" pitchFamily="18" charset="-127"/>
              </a:rPr>
              <a:t>디자인 및 </a:t>
            </a:r>
            <a:r>
              <a:rPr lang="ko-KR" altLang="en-US" sz="2000" b="1" dirty="0" smtClean="0">
                <a:latin typeface="HY헤드라인M" pitchFamily="18" charset="-127"/>
                <a:ea typeface="HY헤드라인M" pitchFamily="18" charset="-127"/>
              </a:rPr>
              <a:t>캐릭터에 맞는 애니메이션 구현</a:t>
            </a:r>
            <a:endParaRPr lang="en-US" altLang="ko-KR" sz="20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1338" y="285148"/>
            <a:ext cx="5087007" cy="1143000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연구목표 </a:t>
            </a:r>
            <a:endParaRPr lang="ko-KR" altLang="en-US" dirty="0"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393214" y="6407945"/>
            <a:ext cx="624162" cy="365125"/>
          </a:xfrm>
        </p:spPr>
        <p:txBody>
          <a:bodyPr/>
          <a:lstStyle/>
          <a:p>
            <a:fld id="{519954A3-9DFD-4C44-94BA-B95130A3BA1C}" type="slidenum">
              <a:rPr lang="en-US" sz="2000" b="1" smtClean="0">
                <a:latin typeface="HY견고딕" pitchFamily="18" charset="-127"/>
                <a:ea typeface="HY견고딕" pitchFamily="18" charset="-127"/>
              </a:rPr>
              <a:pPr/>
              <a:t>14</a:t>
            </a:fld>
            <a:endParaRPr lang="en-US" sz="20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817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02337083"/>
              </p:ext>
            </p:extLst>
          </p:nvPr>
        </p:nvGraphicFramePr>
        <p:xfrm>
          <a:off x="1783446" y="1645579"/>
          <a:ext cx="7106894" cy="337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726"/>
                <a:gridCol w="5432168"/>
              </a:tblGrid>
              <a:tr h="1125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이찬규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HY헤드라인M" pitchFamily="18" charset="-127"/>
                          <a:ea typeface="HY헤드라인M" pitchFamily="18" charset="-127"/>
                        </a:rPr>
                        <a:t>클라이언트 프레임워크</a:t>
                      </a:r>
                      <a:r>
                        <a:rPr lang="en-US" altLang="ko-KR" sz="2000" b="1" dirty="0" smtClean="0">
                          <a:latin typeface="HY헤드라인M" pitchFamily="18" charset="-127"/>
                          <a:ea typeface="HY헤드라인M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2000" b="1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쉐이더</a:t>
                      </a:r>
                      <a:r>
                        <a:rPr lang="en-US" altLang="ko-KR" sz="2000" b="1" dirty="0" smtClean="0">
                          <a:latin typeface="HY헤드라인M" pitchFamily="18" charset="-127"/>
                          <a:ea typeface="HY헤드라인M" pitchFamily="18" charset="-127"/>
                        </a:rPr>
                        <a:t>, UI, </a:t>
                      </a:r>
                      <a:r>
                        <a:rPr lang="ko-KR" altLang="en-US" sz="2000" b="1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이펙트</a:t>
                      </a:r>
                      <a:r>
                        <a:rPr lang="ko-KR" altLang="en-US" sz="2000" b="1" dirty="0" smtClean="0">
                          <a:latin typeface="HY헤드라인M" pitchFamily="18" charset="-127"/>
                          <a:ea typeface="HY헤드라인M" pitchFamily="18" charset="-127"/>
                        </a:rPr>
                        <a:t> 등</a:t>
                      </a:r>
                      <a:endParaRPr lang="ko-KR" altLang="en-US" sz="2000" b="1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125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강동훈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HY헤드라인M" pitchFamily="18" charset="-127"/>
                          <a:ea typeface="HY헤드라인M" pitchFamily="18" charset="-127"/>
                        </a:rPr>
                        <a:t>네트워크 프레임워크</a:t>
                      </a:r>
                      <a:r>
                        <a:rPr lang="en-US" altLang="ko-KR" sz="2000" b="1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2000" b="1" dirty="0" smtClean="0">
                          <a:latin typeface="HY헤드라인M" pitchFamily="18" charset="-127"/>
                          <a:ea typeface="HY헤드라인M" pitchFamily="18" charset="-127"/>
                        </a:rPr>
                        <a:t>서버 및 동기화</a:t>
                      </a:r>
                      <a:r>
                        <a:rPr lang="en-US" altLang="ko-KR" sz="2000" b="1" dirty="0" smtClean="0">
                          <a:latin typeface="HY헤드라인M" pitchFamily="18" charset="-127"/>
                          <a:ea typeface="HY헤드라인M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2000" b="1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패킷</a:t>
                      </a:r>
                      <a:r>
                        <a:rPr lang="ko-KR" altLang="en-US" sz="2000" b="1" dirty="0" smtClean="0">
                          <a:latin typeface="HY헤드라인M" pitchFamily="18" charset="-127"/>
                          <a:ea typeface="HY헤드라인M" pitchFamily="18" charset="-127"/>
                        </a:rPr>
                        <a:t> 디자인</a:t>
                      </a:r>
                      <a:r>
                        <a:rPr lang="en-US" altLang="ko-KR" sz="2000" b="1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2000" b="1" dirty="0" smtClean="0">
                          <a:latin typeface="HY헤드라인M" pitchFamily="18" charset="-127"/>
                          <a:ea typeface="HY헤드라인M" pitchFamily="18" charset="-127"/>
                        </a:rPr>
                        <a:t>충돌체크 </a:t>
                      </a:r>
                      <a:r>
                        <a:rPr lang="en-US" altLang="ko-KR" sz="2000" b="1" dirty="0" smtClean="0">
                          <a:latin typeface="HY헤드라인M" pitchFamily="18" charset="-127"/>
                          <a:ea typeface="HY헤드라인M" pitchFamily="18" charset="-127"/>
                        </a:rPr>
                        <a:t>,</a:t>
                      </a:r>
                      <a:r>
                        <a:rPr lang="en-US" altLang="ko-KR" sz="2000" b="1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2000" b="1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캐릭터 및 애니메이션 등</a:t>
                      </a:r>
                      <a:endParaRPr lang="ko-KR" altLang="en-US" sz="2000" b="1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125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오은석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HY헤드라인M" pitchFamily="18" charset="-127"/>
                          <a:ea typeface="HY헤드라인M" pitchFamily="18" charset="-127"/>
                        </a:rPr>
                        <a:t>캐릭터 및 애니메이션</a:t>
                      </a:r>
                      <a:r>
                        <a:rPr lang="en-US" altLang="ko-KR" sz="2000" b="1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2000" b="1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맵디자인</a:t>
                      </a:r>
                      <a:r>
                        <a:rPr lang="en-US" altLang="ko-KR" sz="2000" b="1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2000" b="1" dirty="0" smtClean="0">
                          <a:latin typeface="HY헤드라인M" pitchFamily="18" charset="-127"/>
                          <a:ea typeface="HY헤드라인M" pitchFamily="18" charset="-127"/>
                        </a:rPr>
                        <a:t>사운드</a:t>
                      </a:r>
                      <a:r>
                        <a:rPr lang="en-US" altLang="ko-KR" sz="2000" b="1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2000" b="1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등</a:t>
                      </a:r>
                      <a:endParaRPr lang="ko-KR" altLang="en-US" sz="2000" b="1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7972" y="316680"/>
            <a:ext cx="8229600" cy="114300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개발 일정 및 역할 분담</a:t>
            </a:r>
            <a:endParaRPr lang="ko-KR" altLang="en-US" b="1" dirty="0"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382703" y="6407945"/>
            <a:ext cx="634673" cy="365125"/>
          </a:xfrm>
        </p:spPr>
        <p:txBody>
          <a:bodyPr/>
          <a:lstStyle/>
          <a:p>
            <a:fld id="{519954A3-9DFD-4C44-94BA-B95130A3BA1C}" type="slidenum">
              <a:rPr lang="en-US" sz="2000" b="1" smtClean="0">
                <a:latin typeface="HY견고딕" pitchFamily="18" charset="-127"/>
                <a:ea typeface="HY견고딕" pitchFamily="18" charset="-127"/>
              </a:rPr>
              <a:pPr/>
              <a:t>15</a:t>
            </a:fld>
            <a:endParaRPr lang="en-US" sz="20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66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내용 개체 틀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238856367"/>
              </p:ext>
            </p:extLst>
          </p:nvPr>
        </p:nvGraphicFramePr>
        <p:xfrm>
          <a:off x="963738" y="1141360"/>
          <a:ext cx="10830573" cy="5046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652"/>
                <a:gridCol w="1106199"/>
                <a:gridCol w="1169340"/>
                <a:gridCol w="1203397"/>
                <a:gridCol w="1203397"/>
                <a:gridCol w="1203397"/>
                <a:gridCol w="1203397"/>
                <a:gridCol w="1203397"/>
                <a:gridCol w="1203397"/>
              </a:tblGrid>
              <a:tr h="1654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개발목록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1</a:t>
                      </a:r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월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2</a:t>
                      </a:r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월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3</a:t>
                      </a:r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월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4</a:t>
                      </a:r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월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5</a:t>
                      </a:r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월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6</a:t>
                      </a:r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월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7</a:t>
                      </a:r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월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8</a:t>
                      </a:r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월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36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쉐이더</a:t>
                      </a:r>
                      <a:endParaRPr lang="ko-KR" altLang="en-US" sz="16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36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UI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84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이펙트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305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프레임워크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36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맵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디자인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362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사운드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883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캐릭터 및</a:t>
                      </a:r>
                      <a:endParaRPr lang="en-US" altLang="ko-KR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애니메이션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883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네트워크</a:t>
                      </a:r>
                      <a:endParaRPr lang="en-US" altLang="ko-KR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프레임워크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431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충돌체크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519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서버</a:t>
                      </a:r>
                      <a:endParaRPr lang="en-US" altLang="ko-KR" sz="16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latinLnBrk="1"/>
                      <a:r>
                        <a:rPr lang="ko-KR" altLang="en-US" sz="16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동기화</a:t>
                      </a:r>
                      <a:endParaRPr lang="ko-KR" altLang="en-US" sz="16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4455" y="0"/>
            <a:ext cx="8596668" cy="1103870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개발 일정 및 역할 분담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             </a:t>
            </a:r>
            <a:r>
              <a:rPr lang="ko-KR" altLang="en-US" sz="2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이찬규</a:t>
            </a:r>
            <a:r>
              <a:rPr lang="en-US" altLang="ko-KR" sz="2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          </a:t>
            </a:r>
            <a:r>
              <a:rPr lang="ko-KR" altLang="en-US" sz="2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강동훈</a:t>
            </a:r>
            <a:r>
              <a:rPr lang="en-US" altLang="ko-KR" sz="2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         </a:t>
            </a:r>
            <a:r>
              <a:rPr lang="ko-KR" altLang="en-US" sz="2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오은석</a:t>
            </a:r>
            <a:endParaRPr lang="ko-KR" altLang="en-US" sz="2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순서도: 대체 처리 16"/>
          <p:cNvSpPr/>
          <p:nvPr/>
        </p:nvSpPr>
        <p:spPr>
          <a:xfrm>
            <a:off x="4946060" y="607464"/>
            <a:ext cx="605307" cy="412124"/>
          </a:xfrm>
          <a:prstGeom prst="flowChartAlternate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073069" y="596954"/>
            <a:ext cx="566670" cy="412124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078949" y="634405"/>
            <a:ext cx="566670" cy="4121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대체 처리 19"/>
          <p:cNvSpPr/>
          <p:nvPr/>
        </p:nvSpPr>
        <p:spPr>
          <a:xfrm>
            <a:off x="2361432" y="1570560"/>
            <a:ext cx="6903012" cy="246844"/>
          </a:xfrm>
          <a:prstGeom prst="flowChartAlternateProcess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대체 처리 20"/>
          <p:cNvSpPr/>
          <p:nvPr/>
        </p:nvSpPr>
        <p:spPr>
          <a:xfrm>
            <a:off x="5789495" y="1889452"/>
            <a:ext cx="4670854" cy="246844"/>
          </a:xfrm>
          <a:prstGeom prst="flowChartAlternateProcess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대체 처리 21"/>
          <p:cNvSpPr/>
          <p:nvPr/>
        </p:nvSpPr>
        <p:spPr>
          <a:xfrm>
            <a:off x="9480331" y="2270234"/>
            <a:ext cx="1902372" cy="115614"/>
          </a:xfrm>
          <a:prstGeom prst="flowChartAlternateProcess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대체 처리 22"/>
          <p:cNvSpPr/>
          <p:nvPr/>
        </p:nvSpPr>
        <p:spPr>
          <a:xfrm>
            <a:off x="2456025" y="2659409"/>
            <a:ext cx="3284041" cy="166169"/>
          </a:xfrm>
          <a:prstGeom prst="flowChartAlternateProcess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444300" y="2853984"/>
            <a:ext cx="3285255" cy="14828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382452" y="4627717"/>
            <a:ext cx="5721024" cy="266165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38399" y="4246179"/>
            <a:ext cx="3226677" cy="157656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731514" y="3205655"/>
            <a:ext cx="4622693" cy="19564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9501350" y="3594537"/>
            <a:ext cx="1754459" cy="19564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403473" y="3964324"/>
            <a:ext cx="3251094" cy="18726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831753" y="5417719"/>
            <a:ext cx="2260445" cy="13308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대체 처리 37"/>
          <p:cNvSpPr/>
          <p:nvPr/>
        </p:nvSpPr>
        <p:spPr>
          <a:xfrm>
            <a:off x="5860937" y="5202621"/>
            <a:ext cx="2211008" cy="154818"/>
          </a:xfrm>
          <a:prstGeom prst="flowChartAlternateProcess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898163" y="5662987"/>
            <a:ext cx="4664734" cy="34893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9503764" y="2480441"/>
            <a:ext cx="1878939" cy="828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>
          <a:xfrm>
            <a:off x="11414234" y="6407945"/>
            <a:ext cx="603142" cy="365125"/>
          </a:xfrm>
        </p:spPr>
        <p:txBody>
          <a:bodyPr/>
          <a:lstStyle/>
          <a:p>
            <a:fld id="{519954A3-9DFD-4C44-94BA-B95130A3BA1C}" type="slidenum">
              <a:rPr lang="en-US" sz="2000" b="1" smtClean="0">
                <a:latin typeface="HY견고딕" pitchFamily="18" charset="-127"/>
                <a:ea typeface="HY견고딕" pitchFamily="18" charset="-127"/>
              </a:rPr>
              <a:pPr/>
              <a:t>16</a:t>
            </a:fld>
            <a:endParaRPr lang="en-US" sz="20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204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156138" y="1281633"/>
            <a:ext cx="9795641" cy="4525963"/>
          </a:xfrm>
        </p:spPr>
        <p:txBody>
          <a:bodyPr>
            <a:normAutofit fontScale="92500"/>
          </a:bodyPr>
          <a:lstStyle/>
          <a:p>
            <a:r>
              <a:rPr lang="ko-KR" altLang="en-US" sz="2200" b="1" dirty="0" smtClean="0">
                <a:latin typeface="HY헤드라인M" pitchFamily="18" charset="-127"/>
                <a:ea typeface="HY헤드라인M" pitchFamily="18" charset="-127"/>
              </a:rPr>
              <a:t>기획의</a:t>
            </a:r>
            <a:r>
              <a:rPr lang="ko-KR" altLang="en-US" sz="2200" b="1" dirty="0" smtClean="0">
                <a:latin typeface="HY헤드라인M" pitchFamily="18" charset="-127"/>
                <a:ea typeface="HY헤드라인M" pitchFamily="18" charset="-127"/>
              </a:rPr>
              <a:t>도</a:t>
            </a:r>
            <a:r>
              <a:rPr lang="ko-KR" altLang="en-US" sz="2200" b="1" dirty="0" smtClean="0">
                <a:latin typeface="HY헤드라인M" pitchFamily="18" charset="-127"/>
                <a:ea typeface="HY헤드라인M" pitchFamily="18" charset="-127"/>
              </a:rPr>
              <a:t> 예시</a:t>
            </a:r>
            <a:r>
              <a:rPr lang="en-US" altLang="ko-KR" sz="2200" b="1" dirty="0" smtClean="0"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en-US" altLang="ko-KR" sz="2200" b="1" dirty="0" smtClean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en-US" altLang="ko-KR" sz="2200" b="1" dirty="0" smtClean="0">
                <a:latin typeface="HY헤드라인M" pitchFamily="18" charset="-127"/>
                <a:ea typeface="HY헤드라인M" pitchFamily="18" charset="-127"/>
                <a:hlinkClick r:id="rId2"/>
              </a:rPr>
              <a:t>http</a:t>
            </a:r>
            <a:r>
              <a:rPr lang="en-US" altLang="ko-KR" sz="2200" b="1" dirty="0" smtClean="0">
                <a:latin typeface="HY헤드라인M" pitchFamily="18" charset="-127"/>
                <a:ea typeface="HY헤드라인M" pitchFamily="18" charset="-127"/>
                <a:hlinkClick r:id="rId2"/>
              </a:rPr>
              <a:t>://</a:t>
            </a:r>
            <a:r>
              <a:rPr lang="en-US" altLang="ko-KR" sz="2200" b="1" dirty="0" smtClean="0">
                <a:latin typeface="HY헤드라인M" pitchFamily="18" charset="-127"/>
                <a:ea typeface="HY헤드라인M" pitchFamily="18" charset="-127"/>
                <a:hlinkClick r:id="rId2"/>
              </a:rPr>
              <a:t>gameabout.com/review2/3628063</a:t>
            </a:r>
            <a:r>
              <a:rPr lang="en-US" altLang="ko-KR" sz="2200" b="1" dirty="0" smtClean="0">
                <a:latin typeface="HY헤드라인M" pitchFamily="18" charset="-127"/>
                <a:ea typeface="HY헤드라인M" pitchFamily="18" charset="-127"/>
              </a:rPr>
              <a:t> </a:t>
            </a:r>
          </a:p>
          <a:p>
            <a:r>
              <a:rPr lang="ko-KR" altLang="en-US" sz="2200" b="1" dirty="0" smtClean="0">
                <a:latin typeface="HY헤드라인M" pitchFamily="18" charset="-127"/>
                <a:ea typeface="HY헤드라인M" pitchFamily="18" charset="-127"/>
              </a:rPr>
              <a:t>기획의</a:t>
            </a:r>
            <a:r>
              <a:rPr lang="ko-KR" altLang="en-US" sz="2200" b="1" dirty="0" smtClean="0">
                <a:latin typeface="HY헤드라인M" pitchFamily="18" charset="-127"/>
                <a:ea typeface="HY헤드라인M" pitchFamily="18" charset="-127"/>
              </a:rPr>
              <a:t>도</a:t>
            </a:r>
            <a:r>
              <a:rPr lang="ko-KR" altLang="en-US" sz="2200" b="1" dirty="0" smtClean="0">
                <a:latin typeface="HY헤드라인M" pitchFamily="18" charset="-127"/>
                <a:ea typeface="HY헤드라인M" pitchFamily="18" charset="-127"/>
              </a:rPr>
              <a:t> 예시 </a:t>
            </a:r>
            <a:r>
              <a:rPr lang="en-US" altLang="ko-KR" sz="2200" b="1" dirty="0" smtClean="0">
                <a:latin typeface="HY헤드라인M" pitchFamily="18" charset="-127"/>
                <a:ea typeface="HY헤드라인M" pitchFamily="18" charset="-127"/>
              </a:rPr>
              <a:t>2: </a:t>
            </a:r>
            <a:r>
              <a:rPr lang="en-US" altLang="ko-KR" sz="2200" b="1" dirty="0" smtClean="0">
                <a:latin typeface="HY헤드라인M" pitchFamily="18" charset="-127"/>
                <a:ea typeface="HY헤드라인M" pitchFamily="18" charset="-127"/>
                <a:hlinkClick r:id="rId3"/>
              </a:rPr>
              <a:t>http://</a:t>
            </a:r>
            <a:r>
              <a:rPr lang="en-US" altLang="ko-KR" sz="2200" b="1" dirty="0" smtClean="0">
                <a:latin typeface="HY헤드라인M" pitchFamily="18" charset="-127"/>
                <a:ea typeface="HY헤드라인M" pitchFamily="18" charset="-127"/>
                <a:hlinkClick r:id="rId3"/>
              </a:rPr>
              <a:t>myahiko.tistory.com/70</a:t>
            </a:r>
            <a:r>
              <a:rPr lang="en-US" altLang="ko-KR" sz="2200" b="1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2200" b="1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2200" b="1" dirty="0" smtClean="0">
                <a:latin typeface="HY헤드라인M" pitchFamily="18" charset="-127"/>
                <a:ea typeface="HY헤드라인M" pitchFamily="18" charset="-127"/>
              </a:rPr>
              <a:t>플레이 </a:t>
            </a:r>
            <a:r>
              <a:rPr lang="ko-KR" altLang="en-US" sz="2200" b="1" dirty="0" smtClean="0">
                <a:latin typeface="HY헤드라인M" pitchFamily="18" charset="-127"/>
                <a:ea typeface="HY헤드라인M" pitchFamily="18" charset="-127"/>
              </a:rPr>
              <a:t>화면 예시</a:t>
            </a:r>
            <a:r>
              <a:rPr lang="en-US" altLang="ko-KR" sz="2200" b="1" dirty="0" smtClean="0">
                <a:latin typeface="HY헤드라인M" pitchFamily="18" charset="-127"/>
                <a:ea typeface="HY헤드라인M" pitchFamily="18" charset="-127"/>
              </a:rPr>
              <a:t>:</a:t>
            </a:r>
            <a:r>
              <a:rPr lang="en-US" altLang="ko-KR" sz="2200" b="1" dirty="0" smtClean="0">
                <a:solidFill>
                  <a:srgbClr val="7030A0"/>
                </a:solidFill>
                <a:latin typeface="HY헤드라인M" pitchFamily="18" charset="-127"/>
                <a:ea typeface="HY헤드라인M" pitchFamily="18" charset="-127"/>
                <a:hlinkClick r:id="rId4"/>
              </a:rPr>
              <a:t> http://post.naver.com/viewer/postView.nhn?volumeNo=5013328&amp;memberNo=9091277&amp;vType=VERTICAL</a:t>
            </a:r>
            <a:r>
              <a:rPr lang="en-US" altLang="ko-KR" sz="2200" b="1" dirty="0" smtClean="0">
                <a:solidFill>
                  <a:srgbClr val="7030A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  <a:p>
            <a:r>
              <a:rPr lang="ko-KR" altLang="en-US" sz="2200" b="1" dirty="0" smtClean="0">
                <a:latin typeface="HY헤드라인M" pitchFamily="18" charset="-127"/>
                <a:ea typeface="HY헤드라인M" pitchFamily="18" charset="-127"/>
              </a:rPr>
              <a:t>장르비교</a:t>
            </a:r>
            <a:r>
              <a:rPr lang="en-US" altLang="ko-KR" sz="2200" b="1" dirty="0" smtClean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en-US" altLang="ko-KR" sz="2200" b="1" dirty="0" smtClean="0">
                <a:latin typeface="HY헤드라인M" pitchFamily="18" charset="-127"/>
                <a:ea typeface="HY헤드라인M" pitchFamily="18" charset="-127"/>
                <a:hlinkClick r:id="rId5"/>
              </a:rPr>
              <a:t>http://gameabout.com/review2/3515248</a:t>
            </a:r>
            <a:endParaRPr lang="en-US" altLang="ko-KR" sz="2200" b="1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2200" b="1" dirty="0" smtClean="0">
                <a:latin typeface="HY헤드라인M" pitchFamily="18" charset="-127"/>
                <a:ea typeface="HY헤드라인M" pitchFamily="18" charset="-127"/>
              </a:rPr>
              <a:t>낫</a:t>
            </a:r>
            <a:r>
              <a:rPr lang="en-US" altLang="ko-KR" sz="2200" b="1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200" b="1" dirty="0" smtClean="0">
                <a:latin typeface="HY헤드라인M" pitchFamily="18" charset="-127"/>
                <a:ea typeface="HY헤드라인M" pitchFamily="18" charset="-127"/>
              </a:rPr>
              <a:t>사이드</a:t>
            </a:r>
            <a:r>
              <a:rPr lang="en-US" altLang="ko-KR" sz="2200" b="1" dirty="0" smtClean="0">
                <a:latin typeface="HY헤드라인M" pitchFamily="18" charset="-127"/>
                <a:ea typeface="HY헤드라인M" pitchFamily="18" charset="-127"/>
              </a:rPr>
              <a:t>): </a:t>
            </a:r>
            <a:r>
              <a:rPr lang="en-US" altLang="ko-KR" sz="2200" b="1" dirty="0" smtClean="0">
                <a:latin typeface="HY헤드라인M" pitchFamily="18" charset="-127"/>
                <a:ea typeface="HY헤드라인M" pitchFamily="18" charset="-127"/>
                <a:hlinkClick r:id="rId6"/>
              </a:rPr>
              <a:t>http://gameabout.com/mabinogi_bbs/2438699</a:t>
            </a:r>
            <a:endParaRPr lang="en-US" altLang="ko-KR" sz="2200" b="1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2200" b="1" dirty="0" err="1" smtClean="0">
                <a:latin typeface="HY헤드라인M" pitchFamily="18" charset="-127"/>
                <a:ea typeface="HY헤드라인M" pitchFamily="18" charset="-127"/>
              </a:rPr>
              <a:t>샷건</a:t>
            </a:r>
            <a:r>
              <a:rPr lang="en-US" altLang="ko-KR" sz="2200" b="1" dirty="0" smtClean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en-US" altLang="ko-KR" sz="2200" b="1" dirty="0" smtClean="0">
                <a:latin typeface="HY헤드라인M" pitchFamily="18" charset="-127"/>
                <a:ea typeface="HY헤드라인M" pitchFamily="18" charset="-127"/>
                <a:hlinkClick r:id="rId7"/>
              </a:rPr>
              <a:t>http</a:t>
            </a:r>
            <a:r>
              <a:rPr lang="en-US" altLang="ko-KR" sz="2200" b="1" dirty="0" smtClean="0">
                <a:latin typeface="HY헤드라인M" pitchFamily="18" charset="-127"/>
                <a:ea typeface="HY헤드라인M" pitchFamily="18" charset="-127"/>
                <a:hlinkClick r:id="rId7"/>
              </a:rPr>
              <a:t>://bemil.chosun.com/site/data/html_dir/2011/05/18/2011051800855.html</a:t>
            </a:r>
            <a:endParaRPr lang="en-US" altLang="ko-KR" sz="2200" b="1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2200" b="1" dirty="0" smtClean="0">
                <a:latin typeface="HY헤드라인M" pitchFamily="18" charset="-127"/>
                <a:ea typeface="HY헤드라인M" pitchFamily="18" charset="-127"/>
              </a:rPr>
              <a:t>돌격 소총</a:t>
            </a:r>
            <a:r>
              <a:rPr lang="en-US" altLang="ko-KR" sz="2200" b="1" dirty="0" smtClean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en-US" altLang="ko-KR" sz="2200" b="1" dirty="0" smtClean="0">
                <a:latin typeface="HY헤드라인M" pitchFamily="18" charset="-127"/>
                <a:ea typeface="HY헤드라인M" pitchFamily="18" charset="-127"/>
                <a:hlinkClick r:id="rId8"/>
              </a:rPr>
              <a:t>http://zzang1847.tistory.com/category/%ED%98%84%EB%8C%80%EC%9D%98%20%EA%B0%9C%EC%9D%B8%ED%99%94%EA%B8%B0/%EB%8F%8C%EA%B2%A9%EC%86%8C%EC%B4%9D%5BAR%5D</a:t>
            </a:r>
            <a:endParaRPr lang="en-US" altLang="ko-KR" sz="22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103587" y="243107"/>
            <a:ext cx="4330262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출처</a:t>
            </a:r>
            <a:endParaRPr lang="ko-KR" altLang="en-US" dirty="0"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340662" y="6407945"/>
            <a:ext cx="676714" cy="365125"/>
          </a:xfrm>
        </p:spPr>
        <p:txBody>
          <a:bodyPr/>
          <a:lstStyle/>
          <a:p>
            <a:fld id="{519954A3-9DFD-4C44-94BA-B95130A3BA1C}" type="slidenum">
              <a:rPr lang="en-US" sz="2000" b="1" smtClean="0">
                <a:latin typeface="HY견고딕" pitchFamily="18" charset="-127"/>
                <a:ea typeface="HY견고딕" pitchFamily="18" charset="-127"/>
              </a:rPr>
              <a:pPr/>
              <a:t>17</a:t>
            </a:fld>
            <a:endParaRPr lang="en-US" sz="2000" b="1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4997" y="2896496"/>
            <a:ext cx="8596668" cy="1094619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b="1" dirty="0" smtClean="0"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감사합니다</a:t>
            </a:r>
            <a:r>
              <a:rPr lang="en-US" altLang="ko-KR" sz="4800" b="1" dirty="0"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4800" b="1" dirty="0"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1393214" y="6407945"/>
            <a:ext cx="624162" cy="365125"/>
          </a:xfrm>
        </p:spPr>
        <p:txBody>
          <a:bodyPr/>
          <a:lstStyle/>
          <a:p>
            <a:fld id="{519954A3-9DFD-4C44-94BA-B95130A3BA1C}" type="slidenum">
              <a:rPr lang="en-US" sz="2000" b="1" smtClean="0">
                <a:latin typeface="HY견고딕" pitchFamily="18" charset="-127"/>
                <a:ea typeface="HY견고딕" pitchFamily="18" charset="-127"/>
              </a:rPr>
              <a:pPr/>
              <a:t>18</a:t>
            </a:fld>
            <a:endParaRPr lang="en-US" sz="20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528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27139" y="1933903"/>
            <a:ext cx="3641271" cy="362606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2800" b="1" dirty="0" smtClean="0">
                <a:latin typeface="HY헤드라인M" pitchFamily="18" charset="-127"/>
                <a:ea typeface="HY헤드라인M" pitchFamily="18" charset="-127"/>
              </a:rPr>
              <a:t>게임 소개</a:t>
            </a:r>
            <a:endParaRPr lang="en-US" altLang="ko-KR" sz="2800" b="1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r>
              <a:rPr lang="en-US" altLang="ko-KR" sz="2400" b="1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dirty="0" smtClean="0">
                <a:latin typeface="HY헤드라인M" pitchFamily="18" charset="-127"/>
                <a:ea typeface="HY헤드라인M" pitchFamily="18" charset="-127"/>
              </a:rPr>
              <a:t>요약정보</a:t>
            </a:r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r>
              <a:rPr lang="en-US" altLang="ko-KR" sz="2400" b="1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dirty="0" smtClean="0">
                <a:latin typeface="HY헤드라인M" pitchFamily="18" charset="-127"/>
                <a:ea typeface="HY헤드라인M" pitchFamily="18" charset="-127"/>
              </a:rPr>
              <a:t>기획의도와 비교 분석</a:t>
            </a:r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r>
              <a:rPr lang="en-US" altLang="ko-KR" sz="2400" b="1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dirty="0" smtClean="0">
                <a:latin typeface="HY헤드라인M" pitchFamily="18" charset="-127"/>
                <a:ea typeface="HY헤드라인M" pitchFamily="18" charset="-127"/>
              </a:rPr>
              <a:t>게임소개</a:t>
            </a:r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r>
              <a:rPr lang="en-US" altLang="ko-KR" sz="2400" b="1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dirty="0" smtClean="0">
                <a:latin typeface="HY헤드라인M" pitchFamily="18" charset="-127"/>
                <a:ea typeface="HY헤드라인M" pitchFamily="18" charset="-127"/>
              </a:rPr>
              <a:t>게임 정보</a:t>
            </a:r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2000" b="1" dirty="0" err="1" smtClean="0">
                <a:latin typeface="HY헤드라인M" pitchFamily="18" charset="-127"/>
                <a:ea typeface="HY헤드라인M" pitchFamily="18" charset="-127"/>
              </a:rPr>
              <a:t>맵</a:t>
            </a:r>
            <a:endParaRPr lang="en-US" altLang="ko-KR" sz="2000" b="1" dirty="0" smtClean="0">
              <a:latin typeface="HY헤드라인M" pitchFamily="18" charset="-127"/>
              <a:ea typeface="HY헤드라인M" pitchFamily="18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2000" b="1" dirty="0" smtClean="0">
                <a:latin typeface="HY헤드라인M" pitchFamily="18" charset="-127"/>
                <a:ea typeface="HY헤드라인M" pitchFamily="18" charset="-127"/>
              </a:rPr>
              <a:t>플레이어</a:t>
            </a:r>
            <a:endParaRPr lang="en-US" altLang="ko-KR" sz="2000" b="1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r>
              <a:rPr lang="en-US" altLang="ko-KR" sz="2400" b="1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dirty="0" smtClean="0">
                <a:latin typeface="HY헤드라인M" pitchFamily="18" charset="-127"/>
                <a:ea typeface="HY헤드라인M" pitchFamily="18" charset="-127"/>
              </a:rPr>
              <a:t>게임 시스템</a:t>
            </a:r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2400" b="1" dirty="0" smtClean="0"/>
          </a:p>
          <a:p>
            <a:pPr>
              <a:buFont typeface="Wingdings" pitchFamily="2" charset="2"/>
              <a:buChar char="Ø"/>
            </a:pPr>
            <a:endParaRPr lang="ko-KR" altLang="en-US" sz="24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b="1" smtClean="0">
                <a:latin typeface="HY견고딕" pitchFamily="18" charset="-127"/>
                <a:ea typeface="HY견고딕" pitchFamily="18" charset="-127"/>
              </a:rPr>
              <a:pPr/>
              <a:t>2</a:t>
            </a:fld>
            <a:endParaRPr lang="en-US" sz="20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목 차</a:t>
            </a:r>
            <a:endParaRPr lang="ko-KR" altLang="en-US" b="1" dirty="0"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41671" y="1845129"/>
            <a:ext cx="367392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2800" b="1" dirty="0" smtClean="0">
                <a:latin typeface="HY헤드라인M" pitchFamily="18" charset="-127"/>
                <a:ea typeface="HY헤드라인M" pitchFamily="18" charset="-127"/>
              </a:rPr>
              <a:t>졸업연구</a:t>
            </a:r>
            <a:endParaRPr lang="en-US" altLang="ko-KR" sz="2800" b="1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2400" b="1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dirty="0" smtClean="0">
                <a:latin typeface="HY헤드라인M" pitchFamily="18" charset="-127"/>
                <a:ea typeface="HY헤드라인M" pitchFamily="18" charset="-127"/>
              </a:rPr>
              <a:t>구현목표</a:t>
            </a:r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2400" b="1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dirty="0" smtClean="0">
                <a:latin typeface="HY헤드라인M" pitchFamily="18" charset="-127"/>
                <a:ea typeface="HY헤드라인M" pitchFamily="18" charset="-127"/>
              </a:rPr>
              <a:t>역할분담</a:t>
            </a:r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2400" b="1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dirty="0" smtClean="0">
                <a:latin typeface="HY헤드라인M" pitchFamily="18" charset="-127"/>
                <a:ea typeface="HY헤드라인M" pitchFamily="18" charset="-127"/>
              </a:rPr>
              <a:t>연구목표</a:t>
            </a:r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2400" b="1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b="1" dirty="0" smtClean="0">
                <a:latin typeface="HY헤드라인M" pitchFamily="18" charset="-127"/>
                <a:ea typeface="HY헤드라인M" pitchFamily="18" charset="-127"/>
              </a:rPr>
              <a:t>일정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265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8786" y="211575"/>
            <a:ext cx="6190593" cy="114300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게임 요약 정보</a:t>
            </a:r>
            <a:endParaRPr lang="ko-KR" altLang="en-US" b="1" dirty="0"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b="1" smtClean="0">
                <a:latin typeface="HY견고딕" pitchFamily="18" charset="-127"/>
                <a:ea typeface="HY견고딕" pitchFamily="18" charset="-127"/>
              </a:rPr>
              <a:pPr/>
              <a:t>3</a:t>
            </a:fld>
            <a:endParaRPr lang="en-US" sz="20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98179" y="1261241"/>
            <a:ext cx="9627476" cy="74623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13945" y="2149367"/>
            <a:ext cx="9627476" cy="74623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87363" y="1313792"/>
            <a:ext cx="32266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 smtClean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T</a:t>
            </a:r>
            <a:r>
              <a:rPr lang="en-US" altLang="ko-KR" sz="2300" b="1" dirty="0" smtClean="0">
                <a:latin typeface="HY헤드라인M" pitchFamily="18" charset="-127"/>
                <a:ea typeface="HY헤드라인M" pitchFamily="18" charset="-127"/>
              </a:rPr>
              <a:t>itle</a:t>
            </a:r>
          </a:p>
          <a:p>
            <a:pPr lvl="1"/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b="1" dirty="0" smtClean="0">
                <a:latin typeface="HY헤드라인M" pitchFamily="18" charset="-127"/>
                <a:ea typeface="HY헤드라인M" pitchFamily="18" charset="-127"/>
              </a:rPr>
              <a:t>Predators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131" y="2191407"/>
            <a:ext cx="23017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 smtClean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G</a:t>
            </a:r>
            <a:r>
              <a:rPr lang="en-US" altLang="ko-KR" sz="2300" b="1" dirty="0" smtClean="0">
                <a:latin typeface="HY헤드라인M" pitchFamily="18" charset="-127"/>
                <a:ea typeface="HY헤드라인M" pitchFamily="18" charset="-127"/>
              </a:rPr>
              <a:t>enre</a:t>
            </a:r>
            <a:r>
              <a:rPr lang="ko-KR" altLang="en-US" sz="2300" b="1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2300" b="1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b="1" dirty="0" smtClean="0">
                <a:latin typeface="HY헤드라인M" pitchFamily="18" charset="-127"/>
                <a:ea typeface="HY헤드라인M" pitchFamily="18" charset="-127"/>
              </a:rPr>
              <a:t>FPS</a:t>
            </a:r>
            <a:endParaRPr lang="en-US" altLang="ko-KR" b="1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9405" y="3100552"/>
            <a:ext cx="632722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 smtClean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P</a:t>
            </a:r>
            <a:r>
              <a:rPr lang="en-US" altLang="ko-KR" sz="2300" b="1" dirty="0" smtClean="0">
                <a:latin typeface="HY헤드라인M" pitchFamily="18" charset="-127"/>
                <a:ea typeface="HY헤드라인M" pitchFamily="18" charset="-127"/>
              </a:rPr>
              <a:t>latform &amp; </a:t>
            </a:r>
            <a:r>
              <a:rPr lang="en-US" altLang="ko-KR" sz="2300" b="1" dirty="0" smtClean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E</a:t>
            </a:r>
            <a:r>
              <a:rPr lang="en-US" altLang="ko-KR" sz="2300" b="1" dirty="0" smtClean="0">
                <a:latin typeface="HY헤드라인M" pitchFamily="18" charset="-127"/>
                <a:ea typeface="HY헤드라인M" pitchFamily="18" charset="-127"/>
              </a:rPr>
              <a:t>nvironment</a:t>
            </a:r>
          </a:p>
          <a:p>
            <a:pPr lvl="1"/>
            <a:r>
              <a:rPr lang="en-US" altLang="ko-KR" sz="1600" b="1" dirty="0" smtClean="0">
                <a:latin typeface="HY헤드라인M" pitchFamily="18" charset="-127"/>
                <a:ea typeface="HY헤드라인M" pitchFamily="18" charset="-127"/>
              </a:rPr>
              <a:t>PC(Window 10, Direct 11 </a:t>
            </a:r>
            <a:r>
              <a:rPr lang="ko-KR" altLang="en-US" sz="1600" b="1" dirty="0" smtClean="0">
                <a:latin typeface="HY헤드라인M" pitchFamily="18" charset="-127"/>
                <a:ea typeface="HY헤드라인M" pitchFamily="18" charset="-127"/>
              </a:rPr>
              <a:t>이상 지원 가능</a:t>
            </a:r>
            <a:r>
              <a:rPr lang="en-US" altLang="ko-KR" sz="1600" b="1" dirty="0" smtClean="0"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50425" y="4078013"/>
            <a:ext cx="704193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 smtClean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U</a:t>
            </a:r>
            <a:r>
              <a:rPr lang="en-US" altLang="ko-KR" sz="2300" b="1" dirty="0" smtClean="0">
                <a:latin typeface="HY헤드라인M" pitchFamily="18" charset="-127"/>
                <a:ea typeface="HY헤드라인M" pitchFamily="18" charset="-127"/>
              </a:rPr>
              <a:t>ser</a:t>
            </a:r>
            <a:r>
              <a:rPr lang="ko-KR" altLang="en-US" sz="2300" b="1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2300" b="1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sz="1600" b="1" dirty="0" smtClean="0">
                <a:latin typeface="HY헤드라인M" pitchFamily="18" charset="-127"/>
                <a:ea typeface="HY헤드라인M" pitchFamily="18" charset="-127"/>
              </a:rPr>
              <a:t>최소</a:t>
            </a:r>
            <a:r>
              <a:rPr lang="en-US" altLang="ko-KR" sz="1600" b="1" dirty="0" smtClean="0">
                <a:latin typeface="HY헤드라인M" pitchFamily="18" charset="-127"/>
                <a:ea typeface="HY헤드라인M" pitchFamily="18" charset="-127"/>
              </a:rPr>
              <a:t> 1:1(2</a:t>
            </a:r>
            <a:r>
              <a:rPr lang="ko-KR" altLang="en-US" sz="1600" b="1" dirty="0" smtClean="0">
                <a:latin typeface="HY헤드라인M" pitchFamily="18" charset="-127"/>
                <a:ea typeface="HY헤드라인M" pitchFamily="18" charset="-127"/>
              </a:rPr>
              <a:t>인 대전</a:t>
            </a:r>
            <a:r>
              <a:rPr lang="en-US" altLang="ko-KR" sz="1600" b="1" dirty="0" smtClean="0"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lang="ko-KR" altLang="en-US" sz="1600" b="1" dirty="0" smtClean="0">
                <a:latin typeface="HY헤드라인M" pitchFamily="18" charset="-127"/>
                <a:ea typeface="HY헤드라인M" pitchFamily="18" charset="-127"/>
              </a:rPr>
              <a:t>부터 최대 </a:t>
            </a:r>
            <a:r>
              <a:rPr lang="en-US" altLang="ko-KR" sz="1600" b="1" dirty="0" smtClean="0">
                <a:latin typeface="HY헤드라인M" pitchFamily="18" charset="-127"/>
                <a:ea typeface="HY헤드라인M" pitchFamily="18" charset="-127"/>
              </a:rPr>
              <a:t>2:2 (4</a:t>
            </a:r>
            <a:r>
              <a:rPr lang="ko-KR" altLang="en-US" sz="1600" b="1" dirty="0" smtClean="0">
                <a:latin typeface="HY헤드라인M" pitchFamily="18" charset="-127"/>
                <a:ea typeface="HY헤드라인M" pitchFamily="18" charset="-127"/>
              </a:rPr>
              <a:t>인 대전</a:t>
            </a:r>
            <a:r>
              <a:rPr lang="en-US" altLang="ko-KR" sz="1600" b="1" dirty="0" smtClean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sz="1600" b="1" dirty="0" smtClean="0">
                <a:latin typeface="HY헤드라인M" pitchFamily="18" charset="-127"/>
                <a:ea typeface="HY헤드라인M" pitchFamily="18" charset="-127"/>
              </a:rPr>
              <a:t> 까지 가능</a:t>
            </a:r>
            <a:r>
              <a:rPr lang="en-US" altLang="ko-KR" sz="1600" b="1" dirty="0" smtClean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18897" y="5018689"/>
            <a:ext cx="91124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 smtClean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G</a:t>
            </a:r>
            <a:r>
              <a:rPr lang="en-US" altLang="ko-KR" sz="2300" b="1" dirty="0" smtClean="0">
                <a:latin typeface="HY헤드라인M" pitchFamily="18" charset="-127"/>
                <a:ea typeface="HY헤드라인M" pitchFamily="18" charset="-127"/>
              </a:rPr>
              <a:t>ame play</a:t>
            </a:r>
          </a:p>
          <a:p>
            <a:r>
              <a:rPr lang="en-US" altLang="ko-KR" sz="2300" b="1" dirty="0" smtClean="0"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ko-KR" altLang="en-US" sz="1600" b="1" dirty="0" smtClean="0">
                <a:latin typeface="HY헤드라인M" pitchFamily="18" charset="-127"/>
                <a:ea typeface="HY헤드라인M" pitchFamily="18" charset="-127"/>
              </a:rPr>
              <a:t>플레이어는 세 명의 캐릭터 중 하나를 선택하여 랜덤으로 선택된 </a:t>
            </a:r>
            <a:r>
              <a:rPr lang="ko-KR" altLang="en-US" sz="1600" b="1" dirty="0" err="1" smtClean="0">
                <a:latin typeface="HY헤드라인M" pitchFamily="18" charset="-127"/>
                <a:ea typeface="HY헤드라인M" pitchFamily="18" charset="-127"/>
              </a:rPr>
              <a:t>맵</a:t>
            </a:r>
            <a:r>
              <a:rPr lang="ko-KR" altLang="en-US" sz="1600" b="1" dirty="0" smtClean="0">
                <a:latin typeface="HY헤드라인M" pitchFamily="18" charset="-127"/>
                <a:ea typeface="HY헤드라인M" pitchFamily="18" charset="-127"/>
              </a:rPr>
              <a:t> 에서 플레이를 </a:t>
            </a:r>
            <a:r>
              <a:rPr lang="en-US" altLang="ko-KR" sz="1600" b="1" dirty="0" smtClean="0"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ko-KR" altLang="en-US" sz="1600" b="1" dirty="0" smtClean="0">
                <a:latin typeface="HY헤드라인M" pitchFamily="18" charset="-127"/>
                <a:ea typeface="HY헤드라인M" pitchFamily="18" charset="-127"/>
              </a:rPr>
              <a:t>한다</a:t>
            </a:r>
            <a:r>
              <a:rPr lang="en-US" altLang="ko-KR" sz="1600" b="1" dirty="0" smtClean="0"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r>
              <a:rPr lang="en-US" altLang="ko-KR" sz="1600" b="1" dirty="0" smtClean="0"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ko-KR" altLang="en-US" sz="1600" b="1" dirty="0" smtClean="0">
                <a:latin typeface="HY헤드라인M" pitchFamily="18" charset="-127"/>
                <a:ea typeface="HY헤드라인M" pitchFamily="18" charset="-127"/>
              </a:rPr>
              <a:t>특정한 위치에 생성되는 왕관을 제한시간 동안 차지를 한다</a:t>
            </a:r>
            <a:r>
              <a:rPr lang="en-US" altLang="ko-KR" sz="1600" b="1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en-US" altLang="ko-KR" sz="1600" b="1" dirty="0" smtClean="0">
              <a:ln>
                <a:solidFill>
                  <a:schemeClr val="bg1"/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9200" y="3016469"/>
            <a:ext cx="9627476" cy="91439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98180" y="4056994"/>
            <a:ext cx="9627476" cy="86184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03435" y="5029200"/>
            <a:ext cx="9627476" cy="115088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852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만들어진 이후에도 계속 꾸준히 인기를 얻고 있는 </a:t>
            </a:r>
            <a:r>
              <a:rPr lang="en-US" altLang="ko-KR" dirty="0" smtClean="0"/>
              <a:t>FPS </a:t>
            </a:r>
            <a:r>
              <a:rPr lang="ko-KR" altLang="en-US" dirty="0" smtClean="0"/>
              <a:t>장르를 </a:t>
            </a:r>
            <a:r>
              <a:rPr lang="en-US" altLang="ko-KR" dirty="0" smtClean="0"/>
              <a:t>Direct 11</a:t>
            </a:r>
            <a:r>
              <a:rPr lang="ko-KR" altLang="en-US" dirty="0" smtClean="0"/>
              <a:t>을 이용하여 제작하고자 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smtClean="0">
                <a:latin typeface="HY견고딕" pitchFamily="18" charset="-127"/>
                <a:ea typeface="HY견고딕" pitchFamily="18" charset="-127"/>
              </a:rPr>
              <a:pPr/>
              <a:t>4</a:t>
            </a:fld>
            <a:endParaRPr 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기획의도</a:t>
            </a:r>
            <a:endParaRPr lang="ko-KR" altLang="en-US" dirty="0"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8" name="Picture 4" descr="C:\Users\user\Desktop\예시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3514" y="2722179"/>
            <a:ext cx="4433294" cy="2493728"/>
          </a:xfrm>
          <a:prstGeom prst="rect">
            <a:avLst/>
          </a:prstGeom>
          <a:noFill/>
        </p:spPr>
      </p:pic>
      <p:pic>
        <p:nvPicPr>
          <p:cNvPr id="1029" name="Picture 5" descr="C:\Users\user\Desktop\예시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3337" y="3762705"/>
            <a:ext cx="4424857" cy="25224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b="1" dirty="0" smtClean="0">
                <a:latin typeface="HY헤드라인M" pitchFamily="18" charset="-127"/>
                <a:ea typeface="HY헤드라인M" pitchFamily="18" charset="-127"/>
              </a:rPr>
              <a:t>타 게임 과의 비교 분석</a:t>
            </a:r>
            <a:endParaRPr lang="en-US" altLang="ko-KR" b="1" dirty="0" smtClean="0">
              <a:latin typeface="HY헤드라인M" pitchFamily="18" charset="-127"/>
              <a:ea typeface="HY헤드라인M" pitchFamily="18" charset="-127"/>
            </a:endParaRPr>
          </a:p>
          <a:p>
            <a:pPr lvl="1"/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비교게임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오버워치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smtClean="0">
                <a:latin typeface="HY견고딕" pitchFamily="18" charset="-127"/>
                <a:ea typeface="HY견고딕" pitchFamily="18" charset="-127"/>
              </a:rPr>
              <a:pPr/>
              <a:t>5</a:t>
            </a:fld>
            <a:endParaRPr 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기획의도</a:t>
            </a:r>
            <a:endParaRPr lang="ko-KR" altLang="en-US" dirty="0"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Picture 3" descr="C:\Users\user\Desktop\장르 비교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6835" y="2334987"/>
            <a:ext cx="4090965" cy="3489452"/>
          </a:xfrm>
          <a:prstGeom prst="rect">
            <a:avLst/>
          </a:prstGeom>
          <a:noFill/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551714" y="1611957"/>
          <a:ext cx="5242410" cy="3543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1205"/>
                <a:gridCol w="2621205"/>
              </a:tblGrid>
              <a:tr h="4343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오버워치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predators</a:t>
                      </a:r>
                      <a:endParaRPr lang="ko-KR" altLang="en-US" dirty="0"/>
                    </a:p>
                  </a:txBody>
                  <a:tcPr/>
                </a:tc>
              </a:tr>
              <a:tr h="28185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장르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FPS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주 목적</a:t>
                      </a:r>
                      <a:r>
                        <a:rPr lang="en-US" altLang="ko-KR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dirty="0" smtClean="0"/>
                        <a:t>적을 섬멸하며 주어진 시간 안에 플레이 목표 달성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dirty="0" smtClean="0"/>
                        <a:t>특성</a:t>
                      </a:r>
                      <a:r>
                        <a:rPr lang="en-US" altLang="ko-KR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dirty="0" smtClean="0"/>
                        <a:t>캐릭터가 가지고 있는 고유한 능력을 사용한 플레이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장르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FPS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주 목적</a:t>
                      </a:r>
                      <a:r>
                        <a:rPr lang="en-US" altLang="ko-KR" dirty="0" smtClean="0"/>
                        <a:t>:</a:t>
                      </a:r>
                    </a:p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적을 섬멸하며 주어진 시간 안에 플레이 목표 달성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특성</a:t>
                      </a:r>
                      <a:r>
                        <a:rPr lang="en-US" altLang="ko-KR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dirty="0" smtClean="0"/>
                        <a:t>자신이 상징하는 곤충의 특성을 이용한 무기</a:t>
                      </a:r>
                      <a:r>
                        <a:rPr lang="ko-KR" altLang="en-US" baseline="0" dirty="0" smtClean="0"/>
                        <a:t>로 플레이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게임 소개</a:t>
            </a:r>
            <a:endParaRPr lang="ko-KR" altLang="en-US" b="1" dirty="0"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순서도: 판단 7"/>
          <p:cNvSpPr/>
          <p:nvPr/>
        </p:nvSpPr>
        <p:spPr>
          <a:xfrm>
            <a:off x="2465050" y="3516254"/>
            <a:ext cx="2047741" cy="878872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게임시작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2739783" y="1773010"/>
            <a:ext cx="1390918" cy="605307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캐릭터 선택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rot="16200000" flipV="1">
            <a:off x="2933933" y="2961269"/>
            <a:ext cx="1088954" cy="21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형 설명선 12"/>
          <p:cNvSpPr/>
          <p:nvPr/>
        </p:nvSpPr>
        <p:spPr>
          <a:xfrm>
            <a:off x="3036851" y="3198556"/>
            <a:ext cx="866104" cy="392011"/>
          </a:xfrm>
          <a:prstGeom prst="wedgeEllipse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Yes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타원형 설명선 14"/>
          <p:cNvSpPr/>
          <p:nvPr/>
        </p:nvSpPr>
        <p:spPr>
          <a:xfrm>
            <a:off x="3054470" y="4332742"/>
            <a:ext cx="866104" cy="392011"/>
          </a:xfrm>
          <a:prstGeom prst="wedgeEllipse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2838432" y="5625634"/>
            <a:ext cx="1390918" cy="605307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게임 종료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5" idx="4"/>
          </p:cNvCxnSpPr>
          <p:nvPr/>
        </p:nvCxnSpPr>
        <p:spPr>
          <a:xfrm rot="5400000">
            <a:off x="3061244" y="5145515"/>
            <a:ext cx="847041" cy="5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4163359" y="2124648"/>
            <a:ext cx="1204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처리 20"/>
          <p:cNvSpPr/>
          <p:nvPr/>
        </p:nvSpPr>
        <p:spPr>
          <a:xfrm>
            <a:off x="5404882" y="1771395"/>
            <a:ext cx="1390918" cy="605307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게임 플레이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rot="5400000">
            <a:off x="5535952" y="2941093"/>
            <a:ext cx="1096125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처리 25"/>
          <p:cNvSpPr/>
          <p:nvPr/>
        </p:nvSpPr>
        <p:spPr>
          <a:xfrm>
            <a:off x="5450336" y="4840614"/>
            <a:ext cx="1390918" cy="605307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제한 시간 내 왕관 유지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순서도: 판단 26"/>
          <p:cNvSpPr/>
          <p:nvPr/>
        </p:nvSpPr>
        <p:spPr>
          <a:xfrm>
            <a:off x="5060143" y="3468835"/>
            <a:ext cx="2047741" cy="878872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왕관 차지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068746" y="4460690"/>
            <a:ext cx="7634" cy="364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/>
          <p:nvPr/>
        </p:nvCxnSpPr>
        <p:spPr>
          <a:xfrm rot="16200000" flipV="1">
            <a:off x="6704236" y="2165615"/>
            <a:ext cx="2276858" cy="21263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형 설명선 35"/>
          <p:cNvSpPr/>
          <p:nvPr/>
        </p:nvSpPr>
        <p:spPr>
          <a:xfrm>
            <a:off x="5669231" y="4148622"/>
            <a:ext cx="866104" cy="392011"/>
          </a:xfrm>
          <a:prstGeom prst="wedgeEllipse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Yes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형 설명선 37"/>
          <p:cNvSpPr/>
          <p:nvPr/>
        </p:nvSpPr>
        <p:spPr>
          <a:xfrm>
            <a:off x="8515221" y="4306240"/>
            <a:ext cx="866104" cy="392011"/>
          </a:xfrm>
          <a:prstGeom prst="wedgeEllipse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26" idx="3"/>
          </p:cNvCxnSpPr>
          <p:nvPr/>
        </p:nvCxnSpPr>
        <p:spPr>
          <a:xfrm>
            <a:off x="6841254" y="5143268"/>
            <a:ext cx="13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판단 41"/>
          <p:cNvSpPr/>
          <p:nvPr/>
        </p:nvSpPr>
        <p:spPr>
          <a:xfrm>
            <a:off x="8145297" y="4672300"/>
            <a:ext cx="1539028" cy="878872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게임 승리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7" name="꺾인 연결선 46"/>
          <p:cNvCxnSpPr/>
          <p:nvPr/>
        </p:nvCxnSpPr>
        <p:spPr>
          <a:xfrm rot="16200000" flipV="1">
            <a:off x="5836838" y="3221611"/>
            <a:ext cx="2301763" cy="4309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형 설명선 48"/>
          <p:cNvSpPr/>
          <p:nvPr/>
        </p:nvSpPr>
        <p:spPr>
          <a:xfrm>
            <a:off x="6686651" y="5043258"/>
            <a:ext cx="866104" cy="392011"/>
          </a:xfrm>
          <a:prstGeom prst="wedgeEllipse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Yes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타원형 설명선 42"/>
          <p:cNvSpPr/>
          <p:nvPr/>
        </p:nvSpPr>
        <p:spPr>
          <a:xfrm>
            <a:off x="6639126" y="4542722"/>
            <a:ext cx="866104" cy="392011"/>
          </a:xfrm>
          <a:prstGeom prst="wedgeEllipse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b="1" smtClean="0">
                <a:latin typeface="HY견고딕" pitchFamily="18" charset="-127"/>
                <a:ea typeface="HY견고딕" pitchFamily="18" charset="-127"/>
              </a:rPr>
              <a:pPr/>
              <a:t>6</a:t>
            </a:fld>
            <a:endParaRPr lang="en-US" sz="20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3772" y="1208315"/>
            <a:ext cx="257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-Game Flow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37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8672" y="1489343"/>
            <a:ext cx="7247465" cy="3880773"/>
          </a:xfrm>
        </p:spPr>
        <p:txBody>
          <a:bodyPr>
            <a:normAutofit/>
          </a:bodyPr>
          <a:lstStyle/>
          <a:p>
            <a:r>
              <a:rPr lang="ko-KR" altLang="en-US" sz="2800" b="1" dirty="0" err="1" smtClean="0">
                <a:latin typeface="HY헤드라인M" pitchFamily="18" charset="-127"/>
                <a:ea typeface="HY헤드라인M" pitchFamily="18" charset="-127"/>
              </a:rPr>
              <a:t>맵</a:t>
            </a:r>
            <a:endParaRPr lang="en-US" altLang="ko-KR" sz="28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2400" b="1" dirty="0" smtClean="0">
                <a:latin typeface="HY헤드라인M" pitchFamily="18" charset="-127"/>
                <a:ea typeface="HY헤드라인M" pitchFamily="18" charset="-127"/>
              </a:rPr>
              <a:t>크기 </a:t>
            </a:r>
            <a:r>
              <a:rPr lang="en-US" altLang="ko-KR" sz="2400" b="1" dirty="0" smtClean="0">
                <a:latin typeface="HY헤드라인M" pitchFamily="18" charset="-127"/>
                <a:ea typeface="HY헤드라인M" pitchFamily="18" charset="-127"/>
              </a:rPr>
              <a:t>: 150 x 150 (</a:t>
            </a:r>
            <a:r>
              <a:rPr lang="ko-KR" altLang="en-US" sz="2400" b="1" dirty="0" smtClean="0">
                <a:latin typeface="HY헤드라인M" pitchFamily="18" charset="-127"/>
                <a:ea typeface="HY헤드라인M" pitchFamily="18" charset="-127"/>
              </a:rPr>
              <a:t>단위 </a:t>
            </a:r>
            <a:r>
              <a:rPr lang="en-US" altLang="ko-KR" sz="2400" b="1" dirty="0" smtClean="0">
                <a:latin typeface="HY헤드라인M" pitchFamily="18" charset="-127"/>
                <a:ea typeface="HY헤드라인M" pitchFamily="18" charset="-127"/>
              </a:rPr>
              <a:t>: m)</a:t>
            </a:r>
          </a:p>
          <a:p>
            <a:r>
              <a:rPr lang="en-US" altLang="ko-KR" sz="2400" b="1" dirty="0" smtClean="0">
                <a:latin typeface="HY헤드라인M" pitchFamily="18" charset="-127"/>
                <a:ea typeface="HY헤드라인M" pitchFamily="18" charset="-127"/>
              </a:rPr>
              <a:t>3DMAX</a:t>
            </a:r>
            <a:r>
              <a:rPr lang="ko-KR" altLang="en-US" sz="2400" b="1" dirty="0" smtClean="0">
                <a:latin typeface="HY헤드라인M" pitchFamily="18" charset="-127"/>
                <a:ea typeface="HY헤드라인M" pitchFamily="18" charset="-127"/>
              </a:rPr>
              <a:t>와 </a:t>
            </a:r>
            <a:r>
              <a:rPr lang="en-US" altLang="ko-KR" sz="2400" b="1" dirty="0" smtClean="0">
                <a:latin typeface="HY헤드라인M" pitchFamily="18" charset="-127"/>
                <a:ea typeface="HY헤드라인M" pitchFamily="18" charset="-127"/>
              </a:rPr>
              <a:t>ZBRUSH</a:t>
            </a:r>
            <a:r>
              <a:rPr lang="ko-KR" altLang="en-US" sz="2400" b="1" dirty="0" smtClean="0">
                <a:latin typeface="HY헤드라인M" pitchFamily="18" charset="-127"/>
                <a:ea typeface="HY헤드라인M" pitchFamily="18" charset="-127"/>
              </a:rPr>
              <a:t>를 이용한 제작</a:t>
            </a:r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2400" b="1" dirty="0" smtClean="0">
                <a:latin typeface="HY헤드라인M" pitchFamily="18" charset="-127"/>
                <a:ea typeface="HY헤드라인M" pitchFamily="18" charset="-127"/>
              </a:rPr>
              <a:t>숲</a:t>
            </a:r>
            <a:r>
              <a:rPr lang="en-US" altLang="ko-KR" sz="2400" b="1" dirty="0" smtClean="0">
                <a:latin typeface="HY헤드라인M" pitchFamily="18" charset="-127"/>
                <a:ea typeface="HY헤드라인M" pitchFamily="18" charset="-127"/>
              </a:rPr>
              <a:t>,  </a:t>
            </a:r>
            <a:r>
              <a:rPr lang="ko-KR" altLang="en-US" sz="2400" b="1" dirty="0" smtClean="0">
                <a:latin typeface="HY헤드라인M" pitchFamily="18" charset="-127"/>
                <a:ea typeface="HY헤드라인M" pitchFamily="18" charset="-127"/>
              </a:rPr>
              <a:t>도시</a:t>
            </a:r>
            <a:r>
              <a:rPr lang="en-US" altLang="ko-KR" sz="2400" b="1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dirty="0" smtClean="0">
                <a:latin typeface="HY헤드라인M" pitchFamily="18" charset="-127"/>
                <a:ea typeface="HY헤드라인M" pitchFamily="18" charset="-127"/>
              </a:rPr>
              <a:t>시가지</a:t>
            </a:r>
            <a:r>
              <a:rPr lang="en-US" altLang="ko-KR" sz="2400" b="1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400" b="1" dirty="0" smtClean="0">
                <a:latin typeface="HY헤드라인M" pitchFamily="18" charset="-127"/>
                <a:ea typeface="HY헤드라인M" pitchFamily="18" charset="-127"/>
              </a:rPr>
              <a:t>장애물이 있는 경기장</a:t>
            </a:r>
            <a:r>
              <a:rPr lang="en-US" altLang="ko-KR" sz="2400" b="1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b="1" dirty="0" smtClean="0">
                <a:latin typeface="HY헤드라인M" pitchFamily="18" charset="-127"/>
                <a:ea typeface="HY헤드라인M" pitchFamily="18" charset="-127"/>
              </a:rPr>
              <a:t>콜로세움</a:t>
            </a:r>
            <a:r>
              <a:rPr lang="en-US" altLang="ko-KR" sz="2400" b="1" dirty="0" smtClean="0">
                <a:latin typeface="HY헤드라인M" pitchFamily="18" charset="-127"/>
                <a:ea typeface="HY헤드라인M" pitchFamily="18" charset="-127"/>
              </a:rPr>
              <a:t>)  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0015" y="337700"/>
            <a:ext cx="6505903" cy="114300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게임 소개 및 특징</a:t>
            </a:r>
            <a:endParaRPr lang="ko-KR" altLang="en-US" b="1" dirty="0"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b="1" smtClean="0">
                <a:latin typeface="HY견고딕" pitchFamily="18" charset="-127"/>
                <a:ea typeface="HY견고딕" pitchFamily="18" charset="-127"/>
              </a:rPr>
              <a:pPr/>
              <a:t>7</a:t>
            </a:fld>
            <a:endParaRPr lang="en-US" sz="20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623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8672" y="1489343"/>
            <a:ext cx="7247465" cy="3880773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HY헤드라인M" pitchFamily="18" charset="-127"/>
                <a:ea typeface="HY헤드라인M" pitchFamily="18" charset="-127"/>
              </a:rPr>
              <a:t>숲</a:t>
            </a:r>
            <a:endParaRPr lang="en-US" altLang="ko-KR" sz="28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0015" y="337700"/>
            <a:ext cx="6505903" cy="114300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게임 소개 및 특징</a:t>
            </a:r>
            <a:endParaRPr lang="ko-KR" altLang="en-US" b="1" dirty="0"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b="1" smtClean="0">
                <a:latin typeface="HY견고딕" pitchFamily="18" charset="-127"/>
                <a:ea typeface="HY견고딕" pitchFamily="18" charset="-127"/>
              </a:rPr>
              <a:pPr/>
              <a:t>8</a:t>
            </a:fld>
            <a:endParaRPr lang="en-US" sz="20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623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8672" y="1489343"/>
            <a:ext cx="7247465" cy="3880773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HY헤드라인M" pitchFamily="18" charset="-127"/>
                <a:ea typeface="HY헤드라인M" pitchFamily="18" charset="-127"/>
              </a:rPr>
              <a:t>도심 시가지</a:t>
            </a:r>
            <a:endParaRPr lang="en-US" altLang="ko-KR" sz="28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0015" y="337700"/>
            <a:ext cx="6505903" cy="114300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게임 소개 및 특징</a:t>
            </a:r>
            <a:endParaRPr lang="ko-KR" altLang="en-US" b="1" dirty="0"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b="1" smtClean="0">
                <a:latin typeface="HY견고딕" pitchFamily="18" charset="-127"/>
                <a:ea typeface="HY견고딕" pitchFamily="18" charset="-127"/>
              </a:rPr>
              <a:pPr/>
              <a:t>9</a:t>
            </a:fld>
            <a:endParaRPr lang="en-US" sz="20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623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1746</TotalTime>
  <Words>530</Words>
  <Application>Microsoft Office PowerPoint</Application>
  <PresentationFormat>사용자 지정</PresentationFormat>
  <Paragraphs>179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광장</vt:lpstr>
      <vt:lpstr>Predators</vt:lpstr>
      <vt:lpstr>목 차</vt:lpstr>
      <vt:lpstr>게임 요약 정보</vt:lpstr>
      <vt:lpstr>기획의도</vt:lpstr>
      <vt:lpstr>기획의도</vt:lpstr>
      <vt:lpstr>게임 소개</vt:lpstr>
      <vt:lpstr>게임 소개 및 특징</vt:lpstr>
      <vt:lpstr>게임 소개 및 특징</vt:lpstr>
      <vt:lpstr>게임 소개 및 특징</vt:lpstr>
      <vt:lpstr>게임 소개 및 특징</vt:lpstr>
      <vt:lpstr>게임 소개 및 특징</vt:lpstr>
      <vt:lpstr>게임 소개 및 특징</vt:lpstr>
      <vt:lpstr>게임 소개 및 특징</vt:lpstr>
      <vt:lpstr>연구목표 </vt:lpstr>
      <vt:lpstr>개발 일정 및 역할 분담</vt:lpstr>
      <vt:lpstr>개발 일정 및 역할 분담                      이찬규           강동훈          오은석</vt:lpstr>
      <vt:lpstr>출처</vt:lpstr>
      <vt:lpstr>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Saviors</dc:title>
  <dc:creator>dalgyu</dc:creator>
  <cp:lastModifiedBy>user</cp:lastModifiedBy>
  <cp:revision>162</cp:revision>
  <dcterms:created xsi:type="dcterms:W3CDTF">2015-12-12T06:56:17Z</dcterms:created>
  <dcterms:modified xsi:type="dcterms:W3CDTF">2016-12-28T13:51:57Z</dcterms:modified>
</cp:coreProperties>
</file>