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60" r:id="rId5"/>
    <p:sldId id="261" r:id="rId6"/>
    <p:sldId id="265" r:id="rId7"/>
    <p:sldId id="266" r:id="rId8"/>
    <p:sldId id="267" r:id="rId9"/>
    <p:sldId id="268" r:id="rId10"/>
    <p:sldId id="271" r:id="rId11"/>
    <p:sldId id="272" r:id="rId12"/>
    <p:sldId id="273" r:id="rId13"/>
    <p:sldId id="274" r:id="rId14"/>
    <p:sldId id="275" r:id="rId15"/>
    <p:sldId id="262" r:id="rId16"/>
    <p:sldId id="26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6" d="100"/>
          <a:sy n="156" d="100"/>
        </p:scale>
        <p:origin x="-324" y="2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653474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圓角矩形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副標題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17" name="頁尾版面配置區 16"/>
          <p:cNvSpPr>
            <a:spLocks noGrp="1"/>
          </p:cNvSpPr>
          <p:nvPr>
            <p:ph type="ftr" sz="quarter" idx="11"/>
          </p:nvPr>
        </p:nvSpPr>
        <p:spPr/>
        <p:txBody>
          <a:bodyPr/>
          <a:lstStyle/>
          <a:p>
            <a:endParaRPr kumimoji="0" lang="en-US" dirty="0"/>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7" name="矩形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標題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81"/>
            <a:ext cx="2011680" cy="4388644"/>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05980"/>
            <a:ext cx="5562600" cy="438864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8" name="內容版面配置區 7"/>
          <p:cNvSpPr>
            <a:spLocks noGrp="1"/>
          </p:cNvSpPr>
          <p:nvPr>
            <p:ph sz="quarter" idx="1"/>
          </p:nvPr>
        </p:nvSpPr>
        <p:spPr>
          <a:xfrm>
            <a:off x="914400" y="1085850"/>
            <a:ext cx="7772400" cy="3429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圓角矩形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a:off x="722313" y="714376"/>
            <a:ext cx="7772400" cy="1021556"/>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5" name="頁尾版面配置區 4"/>
          <p:cNvSpPr>
            <a:spLocks noGrp="1"/>
          </p:cNvSpPr>
          <p:nvPr>
            <p:ph type="ftr" sz="quarter" idx="11"/>
          </p:nvPr>
        </p:nvSpPr>
        <p:spPr>
          <a:xfrm>
            <a:off x="800100" y="4629150"/>
            <a:ext cx="4000500" cy="342900"/>
          </a:xfrm>
        </p:spPr>
        <p:txBody>
          <a:bodyPr/>
          <a:lstStyle/>
          <a:p>
            <a:endParaRPr kumimoji="0" lang="en-US" dirty="0"/>
          </a:p>
        </p:txBody>
      </p:sp>
      <p:sp>
        <p:nvSpPr>
          <p:cNvPr id="7" name="矩形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矩形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投影片編號版面配置區 5"/>
          <p:cNvSpPr>
            <a:spLocks noGrp="1"/>
          </p:cNvSpPr>
          <p:nvPr>
            <p:ph type="sldNum" sz="quarter" idx="12"/>
          </p:nvPr>
        </p:nvSpPr>
        <p:spPr>
          <a:xfrm>
            <a:off x="146304" y="4656582"/>
            <a:ext cx="457200" cy="342900"/>
          </a:xfrm>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6" name="頁尾版面配置區 5"/>
          <p:cNvSpPr>
            <a:spLocks noGrp="1"/>
          </p:cNvSpPr>
          <p:nvPr>
            <p:ph type="ftr" sz="quarter" idx="11"/>
          </p:nvPr>
        </p:nvSpPr>
        <p:spPr/>
        <p:txBody>
          <a:bodyPr/>
          <a:lstStyle/>
          <a:p>
            <a:endParaRPr kumimoji="0" lang="en-US" dirty="0"/>
          </a:p>
        </p:txBody>
      </p:sp>
      <p:sp>
        <p:nvSpPr>
          <p:cNvPr id="7" name="投影片編號版面配置區 6"/>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9" name="內容版面配置區 8"/>
          <p:cNvSpPr>
            <a:spLocks noGrp="1"/>
          </p:cNvSpPr>
          <p:nvPr>
            <p:ph sz="quarter" idx="1"/>
          </p:nvPr>
        </p:nvSpPr>
        <p:spPr>
          <a:xfrm>
            <a:off x="914400" y="1085850"/>
            <a:ext cx="3749040" cy="3429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085850"/>
            <a:ext cx="3749040" cy="3429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04788"/>
            <a:ext cx="7772400" cy="85725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8" name="頁尾版面配置區 7"/>
          <p:cNvSpPr>
            <a:spLocks noGrp="1"/>
          </p:cNvSpPr>
          <p:nvPr>
            <p:ph type="ftr" sz="quarter" idx="11"/>
          </p:nvPr>
        </p:nvSpPr>
        <p:spPr/>
        <p:txBody>
          <a:bodyPr/>
          <a:lstStyle/>
          <a:p>
            <a:endParaRPr kumimoji="0" lang="en-US" dirty="0"/>
          </a:p>
        </p:txBody>
      </p:sp>
      <p:sp>
        <p:nvSpPr>
          <p:cNvPr id="9" name="投影片編號版面配置區 8"/>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11" name="內容版面配置區 10"/>
          <p:cNvSpPr>
            <a:spLocks noGrp="1"/>
          </p:cNvSpPr>
          <p:nvPr>
            <p:ph sz="half" idx="2"/>
          </p:nvPr>
        </p:nvSpPr>
        <p:spPr>
          <a:xfrm>
            <a:off x="914400" y="1685925"/>
            <a:ext cx="3733800" cy="291465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1685925"/>
            <a:ext cx="3733800" cy="291465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4" name="頁尾版面配置區 3"/>
          <p:cNvSpPr>
            <a:spLocks noGrp="1"/>
          </p:cNvSpPr>
          <p:nvPr>
            <p:ph type="ftr" sz="quarter" idx="11"/>
          </p:nvPr>
        </p:nvSpPr>
        <p:spPr/>
        <p:txBody>
          <a:bodyPr/>
          <a:lstStyle/>
          <a:p>
            <a:endParaRPr kumimoji="0" lang="en-US" dirty="0"/>
          </a:p>
        </p:txBody>
      </p:sp>
      <p:sp>
        <p:nvSpPr>
          <p:cNvPr id="5" name="投影片編號版面配置區 4"/>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3" name="頁尾版面配置區 2"/>
          <p:cNvSpPr>
            <a:spLocks noGrp="1"/>
          </p:cNvSpPr>
          <p:nvPr>
            <p:ph type="ftr" sz="quarter" idx="11"/>
          </p:nvPr>
        </p:nvSpPr>
        <p:spPr/>
        <p:txBody>
          <a:bodyPr/>
          <a:lstStyle/>
          <a:p>
            <a:endParaRPr kumimoji="0" lang="en-US" dirty="0"/>
          </a:p>
        </p:txBody>
      </p:sp>
      <p:sp>
        <p:nvSpPr>
          <p:cNvPr id="4" name="投影片編號版面配置區 3"/>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圓角矩形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a:off x="914400" y="204788"/>
            <a:ext cx="7772400" cy="85725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6" name="頁尾版面配置區 5"/>
          <p:cNvSpPr>
            <a:spLocks noGrp="1"/>
          </p:cNvSpPr>
          <p:nvPr>
            <p:ph type="ftr" sz="quarter" idx="11"/>
          </p:nvPr>
        </p:nvSpPr>
        <p:spPr/>
        <p:txBody>
          <a:bodyPr/>
          <a:lstStyle/>
          <a:p>
            <a:endParaRPr kumimoji="0" lang="en-US" dirty="0"/>
          </a:p>
        </p:txBody>
      </p:sp>
      <p:sp>
        <p:nvSpPr>
          <p:cNvPr id="7" name="投影片編號版面配置區 6"/>
          <p:cNvSpPr>
            <a:spLocks noGrp="1"/>
          </p:cNvSpPr>
          <p:nvPr>
            <p:ph type="sldNum" sz="quarter" idx="12"/>
          </p:nvPr>
        </p:nvSpPr>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11" name="內容版面配置區 10"/>
          <p:cNvSpPr>
            <a:spLocks noGrp="1"/>
          </p:cNvSpPr>
          <p:nvPr>
            <p:ph sz="quarter" idx="1"/>
          </p:nvPr>
        </p:nvSpPr>
        <p:spPr>
          <a:xfrm>
            <a:off x="2971800" y="1200150"/>
            <a:ext cx="5715000" cy="337185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64CF2E0-CCC4-4E1E-9902-C3C36AB3FDA4}" type="datetimeFigureOut">
              <a:rPr lang="en-US" smtClean="0"/>
              <a:t>1/15/2017</a:t>
            </a:fld>
            <a:endParaRPr lang="en-US" dirty="0"/>
          </a:p>
        </p:txBody>
      </p:sp>
      <p:sp>
        <p:nvSpPr>
          <p:cNvPr id="6" name="頁尾版面配置區 5"/>
          <p:cNvSpPr>
            <a:spLocks noGrp="1"/>
          </p:cNvSpPr>
          <p:nvPr>
            <p:ph type="ftr" sz="quarter" idx="11"/>
          </p:nvPr>
        </p:nvSpPr>
        <p:spPr>
          <a:xfrm>
            <a:off x="914400" y="4629150"/>
            <a:ext cx="3886200" cy="342900"/>
          </a:xfrm>
        </p:spPr>
        <p:txBody>
          <a:bodyPr/>
          <a:lstStyle/>
          <a:p>
            <a:endParaRPr kumimoji="0" lang="en-US" dirty="0"/>
          </a:p>
        </p:txBody>
      </p:sp>
      <p:sp>
        <p:nvSpPr>
          <p:cNvPr id="7" name="投影片編號版面配置區 6"/>
          <p:cNvSpPr>
            <a:spLocks noGrp="1"/>
          </p:cNvSpPr>
          <p:nvPr>
            <p:ph type="sldNum" sz="quarter" idx="12"/>
          </p:nvPr>
        </p:nvSpPr>
        <p:spPr>
          <a:xfrm>
            <a:off x="146304" y="4656582"/>
            <a:ext cx="457200" cy="342900"/>
          </a:xfrm>
        </p:spPr>
        <p:txBody>
          <a:body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
        <p:nvSpPr>
          <p:cNvPr id="11" name="矩形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矩形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圖片版面配置區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圓角矩形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標題版面配置區 21"/>
          <p:cNvSpPr>
            <a:spLocks noGrp="1"/>
          </p:cNvSpPr>
          <p:nvPr>
            <p:ph type="title"/>
          </p:nvPr>
        </p:nvSpPr>
        <p:spPr>
          <a:xfrm>
            <a:off x="914400" y="205979"/>
            <a:ext cx="7772400" cy="85725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1/15/2017</a:t>
            </a:fld>
            <a:endParaRPr lang="en-US" sz="1400" dirty="0">
              <a:solidFill>
                <a:schemeClr val="tx2"/>
              </a:solidFill>
            </a:endParaRPr>
          </a:p>
        </p:txBody>
      </p:sp>
      <p:sp>
        <p:nvSpPr>
          <p:cNvPr id="3" name="頁尾版面配置區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投影片編號版面配置區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lvl="0" algn="r">
              <a:spcBef>
                <a:spcPts val="0"/>
              </a:spcBef>
              <a:buNone/>
            </a:pPr>
            <a:fld id="{00000000-1234-1234-1234-123412341234}" type="slidenum">
              <a:rPr lang="zh-TW" sz="1000" smtClean="0">
                <a:solidFill>
                  <a:schemeClr val="dk2"/>
                </a:solidFill>
              </a:rPr>
              <a:t>‹#›</a:t>
            </a:fld>
            <a:endParaRPr lang="zh-TW" sz="1000">
              <a:solidFill>
                <a:schemeClr val="dk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zh-TW" altLang="en-US" dirty="0" smtClean="0"/>
              <a:t>姓</a:t>
            </a:r>
            <a:r>
              <a:rPr lang="zh-TW" altLang="en-US" dirty="0"/>
              <a:t>名</a:t>
            </a:r>
            <a:r>
              <a:rPr lang="zh-TW" dirty="0" smtClean="0"/>
              <a:t>：</a:t>
            </a:r>
            <a:r>
              <a:rPr lang="zh-TW" altLang="en-US" dirty="0"/>
              <a:t>王仁緯</a:t>
            </a:r>
            <a:endParaRPr lang="zh-TW" dirty="0"/>
          </a:p>
          <a:p>
            <a:pPr lvl="0">
              <a:spcBef>
                <a:spcPts val="0"/>
              </a:spcBef>
              <a:buNone/>
            </a:pPr>
            <a:r>
              <a:rPr lang="zh-TW" dirty="0"/>
              <a:t>日期</a:t>
            </a:r>
            <a:r>
              <a:rPr lang="zh-TW" dirty="0" smtClean="0"/>
              <a:t>：</a:t>
            </a:r>
            <a:r>
              <a:rPr lang="en-US" altLang="zh-TW" dirty="0" smtClean="0"/>
              <a:t>2017/1/15</a:t>
            </a:r>
            <a:endParaRPr lang="zh-TW" dirty="0"/>
          </a:p>
        </p:txBody>
      </p:sp>
      <p:sp>
        <p:nvSpPr>
          <p:cNvPr id="54" name="Shape 54"/>
          <p:cNvSpPr txBox="1">
            <a:spLocks noGrp="1"/>
          </p:cNvSpPr>
          <p:nvPr>
            <p:ph type="ctrTitle"/>
          </p:nvPr>
        </p:nvSpPr>
        <p:spPr>
          <a:xfrm>
            <a:off x="311708" y="744575"/>
            <a:ext cx="8520600" cy="1273201"/>
          </a:xfrm>
          <a:prstGeom prst="rect">
            <a:avLst/>
          </a:prstGeom>
        </p:spPr>
        <p:txBody>
          <a:bodyPr lIns="91425" tIns="91425" rIns="91425" bIns="91425" anchor="b" anchorCtr="0">
            <a:noAutofit/>
          </a:bodyPr>
          <a:lstStyle/>
          <a:p>
            <a:pPr lvl="0">
              <a:spcBef>
                <a:spcPts val="0"/>
              </a:spcBef>
              <a:buNone/>
            </a:pPr>
            <a:r>
              <a:rPr lang="zh-TW" altLang="en-US" dirty="0" smtClean="0"/>
              <a:t>社群媒體分析</a:t>
            </a:r>
            <a:r>
              <a:rPr lang="zh-TW" dirty="0" smtClean="0"/>
              <a:t>期末</a:t>
            </a:r>
            <a:r>
              <a:rPr lang="zh-TW" dirty="0" smtClean="0"/>
              <a:t>報告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台灣大哥大每月</a:t>
            </a:r>
            <a:r>
              <a:rPr lang="en-US" altLang="zh-TW" sz="1400" dirty="0" err="1">
                <a:solidFill>
                  <a:srgbClr val="217A94"/>
                </a:solidFill>
                <a:highlight>
                  <a:srgbClr val="FFFFFF"/>
                </a:highlight>
              </a:rPr>
              <a:t>po</a:t>
            </a:r>
            <a:r>
              <a:rPr lang="zh-TW" altLang="en-US" sz="1400" dirty="0">
                <a:solidFill>
                  <a:srgbClr val="217A94"/>
                </a:solidFill>
                <a:highlight>
                  <a:srgbClr val="FFFFFF"/>
                </a:highlight>
              </a:rPr>
              <a:t>文的</a:t>
            </a:r>
            <a:r>
              <a:rPr lang="en-US" altLang="zh-TW" sz="1400" dirty="0">
                <a:solidFill>
                  <a:srgbClr val="217A94"/>
                </a:solidFill>
                <a:highlight>
                  <a:srgbClr val="FFFFFF"/>
                </a:highlight>
              </a:rPr>
              <a:t>comment</a:t>
            </a:r>
            <a:r>
              <a:rPr lang="zh-TW" altLang="en-US" sz="1400" dirty="0">
                <a:solidFill>
                  <a:srgbClr val="217A94"/>
                </a:solidFill>
                <a:highlight>
                  <a:srgbClr val="FFFFFF"/>
                </a:highlight>
              </a:rPr>
              <a:t>變化</a:t>
            </a:r>
          </a:p>
        </p:txBody>
      </p:sp>
      <p:pic>
        <p:nvPicPr>
          <p:cNvPr id="410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 r="21909" b="34783"/>
          <a:stretch/>
        </p:blipFill>
        <p:spPr bwMode="auto">
          <a:xfrm>
            <a:off x="176593" y="1619823"/>
            <a:ext cx="2054541" cy="316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descr="C:\Users\Only we\Dropbox\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792" y="1619823"/>
            <a:ext cx="4636999" cy="324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 r="23869" b="18582"/>
          <a:stretch/>
        </p:blipFill>
        <p:spPr bwMode="auto">
          <a:xfrm>
            <a:off x="176593" y="1619822"/>
            <a:ext cx="2158175" cy="3165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81410" r="26027" b="8"/>
          <a:stretch/>
        </p:blipFill>
        <p:spPr bwMode="auto">
          <a:xfrm>
            <a:off x="2377440" y="1613287"/>
            <a:ext cx="2097024" cy="72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51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大同</a:t>
            </a:r>
            <a:r>
              <a:rPr lang="en-US" altLang="zh-TW" sz="1400" dirty="0">
                <a:solidFill>
                  <a:srgbClr val="217A94"/>
                </a:solidFill>
                <a:highlight>
                  <a:srgbClr val="FFFFFF"/>
                </a:highlight>
              </a:rPr>
              <a:t>TATUNG</a:t>
            </a:r>
            <a:r>
              <a:rPr lang="zh-TW" altLang="en-US" sz="1400" dirty="0">
                <a:solidFill>
                  <a:srgbClr val="217A94"/>
                </a:solidFill>
                <a:highlight>
                  <a:srgbClr val="FFFFFF"/>
                </a:highlight>
              </a:rPr>
              <a:t>每月</a:t>
            </a:r>
            <a:r>
              <a:rPr lang="en-US" altLang="zh-TW" sz="1400" dirty="0" err="1">
                <a:solidFill>
                  <a:srgbClr val="217A94"/>
                </a:solidFill>
                <a:highlight>
                  <a:srgbClr val="FFFFFF"/>
                </a:highlight>
              </a:rPr>
              <a:t>po</a:t>
            </a:r>
            <a:r>
              <a:rPr lang="zh-TW" altLang="en-US" sz="1400" dirty="0">
                <a:solidFill>
                  <a:srgbClr val="217A94"/>
                </a:solidFill>
                <a:highlight>
                  <a:srgbClr val="FFFFFF"/>
                </a:highlight>
              </a:rPr>
              <a:t>文的</a:t>
            </a:r>
            <a:r>
              <a:rPr lang="en-US" altLang="zh-TW" sz="1400" dirty="0">
                <a:solidFill>
                  <a:srgbClr val="217A94"/>
                </a:solidFill>
                <a:highlight>
                  <a:srgbClr val="FFFFFF"/>
                </a:highlight>
              </a:rPr>
              <a:t>comment</a:t>
            </a:r>
            <a:r>
              <a:rPr lang="zh-TW" altLang="en-US" sz="1400" dirty="0">
                <a:solidFill>
                  <a:srgbClr val="217A94"/>
                </a:solidFill>
                <a:highlight>
                  <a:srgbClr val="FFFFFF"/>
                </a:highlight>
              </a:rPr>
              <a:t>變化</a:t>
            </a:r>
          </a:p>
        </p:txBody>
      </p:sp>
      <p:pic>
        <p:nvPicPr>
          <p:cNvPr id="6146" name="Picture 2" descr="C:\Users\Only we\Dropbox\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609" y="1619822"/>
            <a:ext cx="4654783" cy="3240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4952" b="35158"/>
          <a:stretch/>
        </p:blipFill>
        <p:spPr bwMode="auto">
          <a:xfrm>
            <a:off x="97537" y="1569481"/>
            <a:ext cx="2115311" cy="334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62565" r="23040"/>
          <a:stretch/>
        </p:blipFill>
        <p:spPr bwMode="auto">
          <a:xfrm>
            <a:off x="2212848" y="1532799"/>
            <a:ext cx="2200761" cy="195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01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en-US" altLang="zh-TW" sz="1400" dirty="0" smtClean="0">
                <a:solidFill>
                  <a:srgbClr val="217A94"/>
                </a:solidFill>
                <a:highlight>
                  <a:srgbClr val="FFFFFF"/>
                </a:highlight>
              </a:rPr>
              <a:t>IKEA Taiwan</a:t>
            </a:r>
            <a:r>
              <a:rPr lang="zh-TW" altLang="en-US" sz="1400" dirty="0" smtClean="0">
                <a:solidFill>
                  <a:srgbClr val="217A94"/>
                </a:solidFill>
                <a:highlight>
                  <a:srgbClr val="FFFFFF"/>
                </a:highlight>
              </a:rPr>
              <a:t>粉絲裡留言強度關係圖</a:t>
            </a:r>
            <a:endParaRPr sz="1400" dirty="0" smtClean="0">
              <a:solidFill>
                <a:srgbClr val="217A94"/>
              </a:solidFill>
              <a:highlight>
                <a:srgbClr val="FFFFFF"/>
              </a:highlight>
            </a:endParaRPr>
          </a:p>
        </p:txBody>
      </p:sp>
      <p:pic>
        <p:nvPicPr>
          <p:cNvPr id="7171" name="Picture 3" descr="C:\Users\Only we\Dropbox\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483" y="1478342"/>
            <a:ext cx="3967301" cy="35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1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台灣大哥大</a:t>
            </a:r>
            <a:r>
              <a:rPr lang="zh-TW" altLang="en-US" sz="1400" dirty="0" smtClean="0">
                <a:solidFill>
                  <a:srgbClr val="217A94"/>
                </a:solidFill>
                <a:highlight>
                  <a:srgbClr val="FFFFFF"/>
                </a:highlight>
              </a:rPr>
              <a:t>粉絲裡留言強度關係圖</a:t>
            </a:r>
            <a:endParaRPr sz="1400" dirty="0" smtClean="0">
              <a:solidFill>
                <a:srgbClr val="217A94"/>
              </a:solidFill>
              <a:highlight>
                <a:srgbClr val="FFFFFF"/>
              </a:highlight>
            </a:endParaRPr>
          </a:p>
        </p:txBody>
      </p:sp>
      <p:pic>
        <p:nvPicPr>
          <p:cNvPr id="8194" name="Picture 2" descr="C:\Users\Only we\Dropbox\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423" y="1470977"/>
            <a:ext cx="3960101" cy="35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9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大同</a:t>
            </a:r>
            <a:r>
              <a:rPr lang="en-US" altLang="zh-TW" sz="1400" dirty="0">
                <a:solidFill>
                  <a:srgbClr val="217A94"/>
                </a:solidFill>
                <a:highlight>
                  <a:srgbClr val="FFFFFF"/>
                </a:highlight>
              </a:rPr>
              <a:t>TATUNG</a:t>
            </a:r>
            <a:r>
              <a:rPr lang="zh-TW" altLang="en-US" sz="1400" dirty="0" smtClean="0">
                <a:solidFill>
                  <a:srgbClr val="217A94"/>
                </a:solidFill>
                <a:highlight>
                  <a:srgbClr val="FFFFFF"/>
                </a:highlight>
              </a:rPr>
              <a:t>粉絲裡留言強度關係圖</a:t>
            </a:r>
            <a:endParaRPr sz="1400" dirty="0" smtClean="0">
              <a:solidFill>
                <a:srgbClr val="217A94"/>
              </a:solidFill>
              <a:highlight>
                <a:srgbClr val="FFFFFF"/>
              </a:highlight>
            </a:endParaRPr>
          </a:p>
        </p:txBody>
      </p:sp>
      <p:pic>
        <p:nvPicPr>
          <p:cNvPr id="9218" name="Picture 2" descr="C:\Users\Only we\Dropbox\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516" y="1501618"/>
            <a:ext cx="3967302" cy="35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71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資料分析</a:t>
            </a:r>
            <a:r>
              <a:rPr lang="zh-TW" dirty="0" smtClean="0"/>
              <a:t>結果</a:t>
            </a:r>
            <a:endParaRPr lang="zh-TW" dirty="0"/>
          </a:p>
        </p:txBody>
      </p:sp>
      <p:pic>
        <p:nvPicPr>
          <p:cNvPr id="4" name="Picture 2" descr="C:\Users\Only we\Dropbo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27" y="1732240"/>
            <a:ext cx="2232000" cy="223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Only we\Dropbox\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137" y="1741264"/>
            <a:ext cx="2251178" cy="223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Only we\Dropbox\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803" y="1741264"/>
            <a:ext cx="2232000" cy="2232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767" y="1209020"/>
            <a:ext cx="3081962" cy="523220"/>
          </a:xfrm>
          <a:prstGeom prst="rect">
            <a:avLst/>
          </a:prstGeom>
        </p:spPr>
        <p:txBody>
          <a:bodyPr wrap="square">
            <a:spAutoFit/>
          </a:bodyPr>
          <a:lstStyle/>
          <a:p>
            <a:r>
              <a:rPr lang="en-US" altLang="zh-TW" dirty="0"/>
              <a:t>Fid:139624776093433(IKEA Taiwan)</a:t>
            </a:r>
          </a:p>
          <a:p>
            <a:r>
              <a:rPr lang="en-US" altLang="zh-TW" dirty="0"/>
              <a:t> fid fans 580765</a:t>
            </a:r>
            <a:endParaRPr lang="en-US" altLang="zh-TW" dirty="0"/>
          </a:p>
        </p:txBody>
      </p:sp>
      <p:sp>
        <p:nvSpPr>
          <p:cNvPr id="3" name="矩形 2"/>
          <p:cNvSpPr/>
          <p:nvPr/>
        </p:nvSpPr>
        <p:spPr>
          <a:xfrm>
            <a:off x="2993137" y="1217068"/>
            <a:ext cx="4572000" cy="523220"/>
          </a:xfrm>
          <a:prstGeom prst="rect">
            <a:avLst/>
          </a:prstGeom>
        </p:spPr>
        <p:txBody>
          <a:bodyPr>
            <a:spAutoFit/>
          </a:bodyPr>
          <a:lstStyle/>
          <a:p>
            <a:r>
              <a:rPr lang="en-US" altLang="zh-TW" dirty="0"/>
              <a:t>Fid 1448357445384692(</a:t>
            </a:r>
            <a:r>
              <a:rPr lang="zh-TW" altLang="en-US" dirty="0"/>
              <a:t>台灣大哥大</a:t>
            </a:r>
            <a:r>
              <a:rPr lang="en-US" altLang="zh-TW" dirty="0"/>
              <a:t>)</a:t>
            </a:r>
          </a:p>
          <a:p>
            <a:r>
              <a:rPr lang="zh-TW" altLang="en-US" dirty="0"/>
              <a:t> </a:t>
            </a:r>
            <a:r>
              <a:rPr lang="en-US" altLang="zh-TW" dirty="0"/>
              <a:t>fid fans 60673</a:t>
            </a:r>
            <a:endParaRPr lang="en-US" altLang="zh-TW" dirty="0"/>
          </a:p>
        </p:txBody>
      </p:sp>
      <p:sp>
        <p:nvSpPr>
          <p:cNvPr id="7" name="矩形 6"/>
          <p:cNvSpPr/>
          <p:nvPr/>
        </p:nvSpPr>
        <p:spPr>
          <a:xfrm>
            <a:off x="5926803" y="1218044"/>
            <a:ext cx="4572000" cy="523220"/>
          </a:xfrm>
          <a:prstGeom prst="rect">
            <a:avLst/>
          </a:prstGeom>
        </p:spPr>
        <p:txBody>
          <a:bodyPr>
            <a:spAutoFit/>
          </a:bodyPr>
          <a:lstStyle/>
          <a:p>
            <a:r>
              <a:rPr lang="en-US" altLang="zh-TW" dirty="0"/>
              <a:t>Fid 179080912217031(</a:t>
            </a:r>
            <a:r>
              <a:rPr lang="zh-TW" altLang="en-US" dirty="0"/>
              <a:t>大同</a:t>
            </a:r>
            <a:r>
              <a:rPr lang="en-US" altLang="zh-TW" dirty="0"/>
              <a:t>TATUNG)</a:t>
            </a:r>
          </a:p>
          <a:p>
            <a:r>
              <a:rPr lang="zh-TW" altLang="en-US" dirty="0"/>
              <a:t> </a:t>
            </a:r>
            <a:r>
              <a:rPr lang="en-US" altLang="zh-TW" dirty="0"/>
              <a:t>fid fans 124529</a:t>
            </a:r>
            <a:endParaRPr lang="en-US" altLang="zh-TW" dirty="0"/>
          </a:p>
        </p:txBody>
      </p:sp>
      <p:sp>
        <p:nvSpPr>
          <p:cNvPr id="8" name="矩形 7"/>
          <p:cNvSpPr/>
          <p:nvPr/>
        </p:nvSpPr>
        <p:spPr>
          <a:xfrm>
            <a:off x="441526" y="3978080"/>
            <a:ext cx="8263561" cy="738664"/>
          </a:xfrm>
          <a:prstGeom prst="rect">
            <a:avLst/>
          </a:prstGeom>
        </p:spPr>
        <p:txBody>
          <a:bodyPr wrap="square">
            <a:spAutoFit/>
          </a:bodyPr>
          <a:lstStyle/>
          <a:p>
            <a:r>
              <a:rPr lang="zh-TW" altLang="en-US" dirty="0" smtClean="0"/>
              <a:t>從這裡可以看到</a:t>
            </a:r>
            <a:r>
              <a:rPr lang="en-US" altLang="zh-TW" dirty="0" smtClean="0"/>
              <a:t>IKEA Taiwan</a:t>
            </a:r>
            <a:r>
              <a:rPr lang="zh-TW" altLang="en-US" dirty="0" smtClean="0"/>
              <a:t>所發的文章有高達</a:t>
            </a:r>
            <a:r>
              <a:rPr lang="en-US" altLang="zh-TW" dirty="0" smtClean="0"/>
              <a:t>97.7%</a:t>
            </a:r>
            <a:r>
              <a:rPr lang="zh-TW" altLang="en-US" dirty="0" smtClean="0"/>
              <a:t>的比率會有人分享文章，而</a:t>
            </a:r>
            <a:r>
              <a:rPr lang="zh-TW" altLang="en-US" dirty="0"/>
              <a:t>台灣</a:t>
            </a:r>
            <a:r>
              <a:rPr lang="zh-TW" altLang="en-US" dirty="0" smtClean="0"/>
              <a:t>大哥大只有</a:t>
            </a:r>
            <a:r>
              <a:rPr lang="en-US" altLang="zh-TW" dirty="0" smtClean="0"/>
              <a:t>69.35%</a:t>
            </a:r>
            <a:r>
              <a:rPr lang="zh-TW" altLang="en-US" dirty="0" smtClean="0"/>
              <a:t>的比率會有人分享，因此也可以看到</a:t>
            </a:r>
            <a:r>
              <a:rPr lang="en-US" altLang="zh-TW" dirty="0" smtClean="0"/>
              <a:t>IKEA</a:t>
            </a:r>
            <a:r>
              <a:rPr lang="zh-TW" altLang="en-US" dirty="0" smtClean="0"/>
              <a:t>所擁有的粉絲人數是三人最多，</a:t>
            </a:r>
            <a:r>
              <a:rPr lang="zh-TW" altLang="en-US" dirty="0"/>
              <a:t>台灣</a:t>
            </a:r>
            <a:r>
              <a:rPr lang="zh-TW" altLang="en-US" dirty="0" smtClean="0"/>
              <a:t>大哥大為最少</a:t>
            </a:r>
            <a:endParaRPr lang="en-US" altLang="zh-TW" dirty="0" smtClean="0"/>
          </a:p>
          <a:p>
            <a:r>
              <a:rPr lang="zh-TW" altLang="en-US" dirty="0" smtClean="0"/>
              <a:t>粉絲人數多就代表所發的文章會有比較多人被看到若文章還被分享，那會看到的人就會更多。</a:t>
            </a:r>
            <a:endParaRPr lang="zh-TW"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結語</a:t>
            </a:r>
          </a:p>
        </p:txBody>
      </p:sp>
      <p:sp>
        <p:nvSpPr>
          <p:cNvPr id="101" name="Shape 101"/>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zh-TW" sz="1800" dirty="0"/>
              <a:t>透過這個</a:t>
            </a:r>
            <a:r>
              <a:rPr lang="zh-TW" sz="1800" dirty="0" smtClean="0"/>
              <a:t>作業</a:t>
            </a:r>
            <a:r>
              <a:rPr lang="zh-TW" altLang="en-US" sz="1800" dirty="0"/>
              <a:t>我學習到了許多</a:t>
            </a:r>
            <a:r>
              <a:rPr lang="zh-TW" altLang="en-US" sz="1800" dirty="0" smtClean="0"/>
              <a:t>資料整理的方法，與如何使用開放的資源來蒐集資料，並且分析出資料間的關係，也可以從中看到社群媒體帶給人們是有多巨大的影響，現在的人們真的越來越離不開社群媒體了，原本預計是想探討利用標記留言的文章與傳統文章在粉絲頁的熱門程度與關係，還有留言的粉絲與粉絲間的關係，是否可以進而預測哪些粉絲在文章中留言就會吸引到其他的人或其粉絲的好友來關注這篇文章，進而提升文章的熱門程度。</a:t>
            </a:r>
            <a:endParaRPr lang="zh-TW"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報告大綱</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zh-TW" dirty="0"/>
              <a:t>背景與觀察</a:t>
            </a:r>
          </a:p>
          <a:p>
            <a:pPr marL="457200" lvl="0" indent="-228600" rtl="0">
              <a:spcBef>
                <a:spcPts val="0"/>
              </a:spcBef>
            </a:pPr>
            <a:r>
              <a:rPr lang="zh-TW" dirty="0"/>
              <a:t>分析方法與目的</a:t>
            </a:r>
          </a:p>
          <a:p>
            <a:pPr marL="457200" lvl="0" indent="-228600" rtl="0">
              <a:spcBef>
                <a:spcPts val="0"/>
              </a:spcBef>
            </a:pPr>
            <a:r>
              <a:rPr lang="zh-TW" dirty="0"/>
              <a:t>資料統計</a:t>
            </a:r>
          </a:p>
          <a:p>
            <a:pPr marL="457200" lvl="0" indent="-228600" rtl="0">
              <a:spcBef>
                <a:spcPts val="0"/>
              </a:spcBef>
            </a:pPr>
            <a:r>
              <a:rPr lang="zh-TW" dirty="0"/>
              <a:t>資料分析結果</a:t>
            </a:r>
          </a:p>
          <a:p>
            <a:pPr marL="457200" lvl="0" indent="-228600">
              <a:spcBef>
                <a:spcPts val="0"/>
              </a:spcBef>
            </a:pPr>
            <a:r>
              <a:rPr lang="zh-TW" dirty="0"/>
              <a:t>結論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背景與觀察</a:t>
            </a:r>
          </a:p>
        </p:txBody>
      </p:sp>
      <p:sp>
        <p:nvSpPr>
          <p:cNvPr id="67" name="Shape 67"/>
          <p:cNvSpPr txBox="1">
            <a:spLocks noGrp="1"/>
          </p:cNvSpPr>
          <p:nvPr>
            <p:ph type="body" idx="1"/>
          </p:nvPr>
        </p:nvSpPr>
        <p:spPr>
          <a:xfrm>
            <a:off x="311700" y="1152474"/>
            <a:ext cx="8520600" cy="3785285"/>
          </a:xfrm>
          <a:prstGeom prst="rect">
            <a:avLst/>
          </a:prstGeom>
        </p:spPr>
        <p:txBody>
          <a:bodyPr lIns="91425" tIns="91425" rIns="91425" bIns="91425" anchor="t" anchorCtr="0">
            <a:noAutofit/>
          </a:bodyPr>
          <a:lstStyle/>
          <a:p>
            <a:pPr marL="457200" lvl="0" indent="-228600"/>
            <a:r>
              <a:rPr lang="zh-TW" altLang="en-US" sz="1200" dirty="0" smtClean="0"/>
              <a:t>我選擇</a:t>
            </a:r>
            <a:r>
              <a:rPr lang="zh-TW" altLang="en-US" sz="1200" dirty="0"/>
              <a:t>了大同</a:t>
            </a:r>
            <a:r>
              <a:rPr lang="en-US" altLang="zh-TW" sz="1200" dirty="0"/>
              <a:t>TATUNG</a:t>
            </a:r>
            <a:r>
              <a:rPr lang="zh-TW" altLang="en-US" sz="1200" dirty="0"/>
              <a:t>同樂</a:t>
            </a:r>
            <a:r>
              <a:rPr lang="zh-TW" altLang="en-US" sz="1200" dirty="0" smtClean="0"/>
              <a:t>會、</a:t>
            </a:r>
            <a:r>
              <a:rPr lang="en-US" altLang="zh-TW" sz="1200" dirty="0"/>
              <a:t>IKEA Taiwan </a:t>
            </a:r>
            <a:r>
              <a:rPr lang="zh-TW" altLang="en-US" sz="1200" dirty="0"/>
              <a:t>宜家家居粉絲團和台灣大哥大</a:t>
            </a:r>
            <a:r>
              <a:rPr lang="zh-TW" altLang="en-US" sz="1200" dirty="0" smtClean="0"/>
              <a:t>與你生活在一起三個粉絲頁分析</a:t>
            </a:r>
            <a:endParaRPr lang="en-US" altLang="zh-TW" sz="1200" dirty="0" smtClean="0"/>
          </a:p>
          <a:p>
            <a:pPr marL="457200" lvl="0" indent="-228600"/>
            <a:endParaRPr lang="zh-TW" altLang="en-US" sz="1600" dirty="0" smtClean="0"/>
          </a:p>
          <a:p>
            <a:pPr marL="457200" lvl="0" indent="-228600"/>
            <a:endParaRPr lang="zh-TW" sz="16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384" y="1517904"/>
            <a:ext cx="2001963" cy="268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375756" y="4181971"/>
            <a:ext cx="2339217" cy="646331"/>
          </a:xfrm>
          <a:prstGeom prst="rect">
            <a:avLst/>
          </a:prstGeom>
        </p:spPr>
        <p:txBody>
          <a:bodyPr wrap="square">
            <a:spAutoFit/>
          </a:bodyPr>
          <a:lstStyle/>
          <a:p>
            <a:r>
              <a:rPr lang="zh-TW" altLang="en-US" sz="1200" dirty="0" smtClean="0"/>
              <a:t> 利用標記朋友的抽獎活動</a:t>
            </a:r>
            <a:r>
              <a:rPr lang="en-US" altLang="zh-TW" sz="1200" dirty="0" smtClean="0"/>
              <a:t/>
            </a:r>
            <a:br>
              <a:rPr lang="en-US" altLang="zh-TW" sz="1200" dirty="0" smtClean="0"/>
            </a:br>
            <a:r>
              <a:rPr lang="zh-TW" altLang="en-US" sz="1200" dirty="0"/>
              <a:t>可以使</a:t>
            </a:r>
            <a:r>
              <a:rPr lang="zh-TW" altLang="en-US" sz="1200" dirty="0" smtClean="0"/>
              <a:t>文章的分享與留言數變多，因而提高文章曝光度</a:t>
            </a:r>
            <a:endParaRPr lang="zh-TW" altLang="en-US" sz="1200"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496" y="1517904"/>
            <a:ext cx="1745360" cy="270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336287" y="4212097"/>
            <a:ext cx="2517777" cy="461665"/>
          </a:xfrm>
          <a:prstGeom prst="rect">
            <a:avLst/>
          </a:prstGeom>
        </p:spPr>
        <p:txBody>
          <a:bodyPr wrap="square">
            <a:spAutoFit/>
          </a:bodyPr>
          <a:lstStyle/>
          <a:p>
            <a:r>
              <a:rPr lang="zh-TW" altLang="en-US" sz="1200" dirty="0" smtClean="0"/>
              <a:t>普通的連結文章，留言與分享的人數較少，不容易出現在塗鴉牆中</a:t>
            </a:r>
            <a:endParaRPr lang="zh-TW"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a:t>分析方法與目的</a:t>
            </a:r>
          </a:p>
        </p:txBody>
      </p:sp>
      <p:sp>
        <p:nvSpPr>
          <p:cNvPr id="83" name="Shape 83"/>
          <p:cNvSpPr txBox="1">
            <a:spLocks noGrp="1"/>
          </p:cNvSpPr>
          <p:nvPr>
            <p:ph type="body" idx="1"/>
          </p:nvPr>
        </p:nvSpPr>
        <p:spPr>
          <a:prstGeom prst="rect">
            <a:avLst/>
          </a:prstGeom>
        </p:spPr>
        <p:txBody>
          <a:bodyPr lIns="91425" tIns="91425" rIns="91425" bIns="91425" anchor="t" anchorCtr="0">
            <a:noAutofit/>
          </a:bodyPr>
          <a:lstStyle/>
          <a:p>
            <a:pPr marL="457200" lvl="0" indent="-228600"/>
            <a:r>
              <a:rPr lang="zh-TW" altLang="zh-TW" dirty="0"/>
              <a:t>採用ElasticSearch</a:t>
            </a:r>
            <a:r>
              <a:rPr lang="zh-TW" altLang="en-US" dirty="0" smtClean="0"/>
              <a:t>收集眾多</a:t>
            </a:r>
            <a:r>
              <a:rPr lang="en-US" altLang="zh-TW" dirty="0" smtClean="0"/>
              <a:t>FB</a:t>
            </a:r>
            <a:r>
              <a:rPr lang="zh-TW" altLang="en-US" dirty="0"/>
              <a:t>粉絲</a:t>
            </a:r>
            <a:r>
              <a:rPr lang="zh-TW" altLang="en-US" dirty="0" smtClean="0"/>
              <a:t>頁一段時間的</a:t>
            </a:r>
            <a:r>
              <a:rPr lang="zh-TW" altLang="en-US" dirty="0"/>
              <a:t>所有貼文資訊，並且利用</a:t>
            </a:r>
            <a:r>
              <a:rPr lang="en-US" altLang="zh-TW" dirty="0" smtClean="0"/>
              <a:t>python</a:t>
            </a:r>
            <a:r>
              <a:rPr lang="zh-TW" altLang="en-US" dirty="0" smtClean="0"/>
              <a:t>抓取</a:t>
            </a:r>
            <a:r>
              <a:rPr lang="zh-TW" altLang="zh-TW" dirty="0"/>
              <a:t>ElasticSearc</a:t>
            </a:r>
            <a:r>
              <a:rPr lang="zh-TW" altLang="zh-TW" dirty="0" smtClean="0"/>
              <a:t>h</a:t>
            </a:r>
            <a:r>
              <a:rPr lang="zh-TW" altLang="en-US" dirty="0" smtClean="0"/>
              <a:t>資料並且</a:t>
            </a:r>
            <a:r>
              <a:rPr lang="zh-TW" altLang="zh-TW" dirty="0" smtClean="0"/>
              <a:t>分析</a:t>
            </a:r>
            <a:r>
              <a:rPr lang="zh-TW" altLang="en-US" dirty="0" smtClean="0"/>
              <a:t>各粉絲頁的文章留言人數，文章分享人數，</a:t>
            </a:r>
            <a:r>
              <a:rPr lang="zh-TW" altLang="zh-TW" dirty="0"/>
              <a:t>目的是要</a:t>
            </a:r>
            <a:r>
              <a:rPr lang="zh-TW" altLang="zh-TW" dirty="0" smtClean="0"/>
              <a:t>探討</a:t>
            </a:r>
            <a:r>
              <a:rPr lang="zh-TW" altLang="en-US" dirty="0"/>
              <a:t>文章留言人數，文章分享</a:t>
            </a:r>
            <a:r>
              <a:rPr lang="zh-TW" altLang="en-US" dirty="0" smtClean="0"/>
              <a:t>人數與此粉絲頁的熱門程度與文章的熱門程度。</a:t>
            </a:r>
            <a:endParaRPr lang="zh-TW" altLang="zh-TW"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rtl="0">
              <a:spcBef>
                <a:spcPts val="0"/>
              </a:spcBef>
              <a:buSzPct val="100000"/>
            </a:pPr>
            <a:r>
              <a:rPr lang="zh-TW" sz="1400" dirty="0">
                <a:solidFill>
                  <a:srgbClr val="217A94"/>
                </a:solidFill>
                <a:highlight>
                  <a:srgbClr val="FFFFFF"/>
                </a:highlight>
              </a:rPr>
              <a:t>統計該三個粉絲頁的</a:t>
            </a:r>
            <a:r>
              <a:rPr lang="zh-TW" sz="1400" dirty="0" smtClean="0">
                <a:solidFill>
                  <a:srgbClr val="217A94"/>
                </a:solidFill>
                <a:highlight>
                  <a:srgbClr val="FFFFFF"/>
                </a:highlight>
              </a:rPr>
              <a:t>基本資訊</a:t>
            </a:r>
            <a:endParaRPr lang="en-US" altLang="zh-TW" sz="1400" dirty="0" smtClean="0">
              <a:solidFill>
                <a:srgbClr val="217A94"/>
              </a:solidFill>
              <a:highlight>
                <a:srgbClr val="FFFFFF"/>
              </a:highlight>
            </a:endParaRPr>
          </a:p>
          <a:p>
            <a:pPr marL="139700" lvl="0" indent="0" rtl="0">
              <a:spcBef>
                <a:spcPts val="0"/>
              </a:spcBef>
              <a:buSzPct val="100000"/>
              <a:buNone/>
            </a:pPr>
            <a:r>
              <a:rPr lang="zh-TW" altLang="en-US" sz="1400" dirty="0" smtClean="0">
                <a:solidFill>
                  <a:srgbClr val="217A94"/>
                </a:solidFill>
                <a:highlight>
                  <a:srgbClr val="FFFFFF"/>
                </a:highlight>
              </a:rPr>
              <a:t> </a:t>
            </a:r>
            <a:endParaRPr sz="1400" dirty="0" smtClean="0">
              <a:solidFill>
                <a:srgbClr val="217A94"/>
              </a:solidFill>
              <a:highlight>
                <a:srgbClr val="FFFFFF"/>
              </a:highlight>
            </a:endParaRPr>
          </a:p>
        </p:txBody>
      </p:sp>
      <p:sp>
        <p:nvSpPr>
          <p:cNvPr id="2" name="矩形 1"/>
          <p:cNvSpPr/>
          <p:nvPr/>
        </p:nvSpPr>
        <p:spPr>
          <a:xfrm>
            <a:off x="499872" y="1515499"/>
            <a:ext cx="3633216" cy="1600438"/>
          </a:xfrm>
          <a:prstGeom prst="rect">
            <a:avLst/>
          </a:prstGeom>
        </p:spPr>
        <p:txBody>
          <a:bodyPr wrap="square">
            <a:spAutoFit/>
          </a:bodyPr>
          <a:lstStyle/>
          <a:p>
            <a:r>
              <a:rPr lang="en-US" altLang="zh-TW" dirty="0" smtClean="0"/>
              <a:t>Fid:139624776093433(</a:t>
            </a:r>
            <a:r>
              <a:rPr lang="en-US" altLang="zh-TW" dirty="0"/>
              <a:t>IKEA Taiwan</a:t>
            </a:r>
            <a:r>
              <a:rPr lang="en-US" altLang="zh-TW" dirty="0" smtClean="0"/>
              <a:t>)</a:t>
            </a:r>
            <a:endParaRPr lang="en-US" altLang="zh-TW" dirty="0"/>
          </a:p>
          <a:p>
            <a:r>
              <a:rPr lang="en-US" altLang="zh-TW" dirty="0"/>
              <a:t> fid </a:t>
            </a:r>
            <a:r>
              <a:rPr lang="en-US" altLang="zh-TW" dirty="0" smtClean="0"/>
              <a:t>fans </a:t>
            </a:r>
            <a:r>
              <a:rPr lang="en-US" altLang="zh-TW" dirty="0"/>
              <a:t>580765</a:t>
            </a:r>
          </a:p>
          <a:p>
            <a:r>
              <a:rPr lang="en-US" altLang="zh-TW" dirty="0"/>
              <a:t> fid post 1120</a:t>
            </a:r>
          </a:p>
          <a:p>
            <a:r>
              <a:rPr lang="en-US" altLang="zh-TW" dirty="0"/>
              <a:t> total post likes 1426153</a:t>
            </a:r>
          </a:p>
          <a:p>
            <a:r>
              <a:rPr lang="en-US" altLang="zh-TW" dirty="0"/>
              <a:t> start date time </a:t>
            </a:r>
            <a:r>
              <a:rPr lang="en-US" altLang="zh-TW" dirty="0" smtClean="0"/>
              <a:t>2013-01-1T06:07:13.000Z</a:t>
            </a:r>
            <a:endParaRPr lang="en-US" altLang="zh-TW" dirty="0"/>
          </a:p>
          <a:p>
            <a:r>
              <a:rPr lang="en-US" altLang="zh-TW" dirty="0"/>
              <a:t> end date time 2016-05-11T14:02:00.000Z</a:t>
            </a:r>
          </a:p>
          <a:p>
            <a:r>
              <a:rPr lang="en-US" altLang="zh-TW" dirty="0"/>
              <a:t> comment unique user: 19483</a:t>
            </a:r>
            <a:endParaRPr lang="zh-TW" altLang="en-US" dirty="0"/>
          </a:p>
        </p:txBody>
      </p:sp>
      <p:sp>
        <p:nvSpPr>
          <p:cNvPr id="3" name="矩形 2"/>
          <p:cNvSpPr/>
          <p:nvPr/>
        </p:nvSpPr>
        <p:spPr>
          <a:xfrm>
            <a:off x="4462272" y="1515499"/>
            <a:ext cx="3578352" cy="1600438"/>
          </a:xfrm>
          <a:prstGeom prst="rect">
            <a:avLst/>
          </a:prstGeom>
        </p:spPr>
        <p:txBody>
          <a:bodyPr wrap="square">
            <a:spAutoFit/>
          </a:bodyPr>
          <a:lstStyle/>
          <a:p>
            <a:r>
              <a:rPr lang="en-US" altLang="zh-TW" dirty="0"/>
              <a:t>Fid </a:t>
            </a:r>
            <a:r>
              <a:rPr lang="en-US" altLang="zh-TW" dirty="0" smtClean="0"/>
              <a:t>1448357445384692(</a:t>
            </a:r>
            <a:r>
              <a:rPr lang="zh-TW" altLang="en-US" dirty="0"/>
              <a:t>台灣大哥大</a:t>
            </a:r>
            <a:r>
              <a:rPr lang="en-US" altLang="zh-TW" dirty="0" smtClean="0"/>
              <a:t>)</a:t>
            </a:r>
            <a:endParaRPr lang="en-US" altLang="zh-TW" dirty="0"/>
          </a:p>
          <a:p>
            <a:r>
              <a:rPr lang="zh-TW" altLang="en-US" dirty="0" smtClean="0"/>
              <a:t> </a:t>
            </a:r>
            <a:r>
              <a:rPr lang="en-US" altLang="zh-TW" dirty="0" smtClean="0"/>
              <a:t>fid </a:t>
            </a:r>
            <a:r>
              <a:rPr lang="en-US" altLang="zh-TW" dirty="0"/>
              <a:t>fans 60673</a:t>
            </a:r>
          </a:p>
          <a:p>
            <a:r>
              <a:rPr lang="zh-TW" altLang="en-US" dirty="0" smtClean="0"/>
              <a:t> </a:t>
            </a:r>
            <a:r>
              <a:rPr lang="en-US" altLang="zh-TW" dirty="0" smtClean="0"/>
              <a:t>fid </a:t>
            </a:r>
            <a:r>
              <a:rPr lang="en-US" altLang="zh-TW" dirty="0"/>
              <a:t>post 969</a:t>
            </a:r>
          </a:p>
          <a:p>
            <a:r>
              <a:rPr lang="zh-TW" altLang="en-US" dirty="0" smtClean="0"/>
              <a:t> </a:t>
            </a:r>
            <a:r>
              <a:rPr lang="en-US" altLang="zh-TW" dirty="0" smtClean="0"/>
              <a:t>total </a:t>
            </a:r>
            <a:r>
              <a:rPr lang="en-US" altLang="zh-TW" dirty="0"/>
              <a:t>post likes 402713</a:t>
            </a:r>
          </a:p>
          <a:p>
            <a:r>
              <a:rPr lang="zh-TW" altLang="en-US" dirty="0" smtClean="0"/>
              <a:t> </a:t>
            </a:r>
            <a:r>
              <a:rPr lang="en-US" altLang="zh-TW" dirty="0" smtClean="0"/>
              <a:t>start </a:t>
            </a:r>
            <a:r>
              <a:rPr lang="en-US" altLang="zh-TW" dirty="0"/>
              <a:t>date time 2013-12-23T03:30:00.000Z</a:t>
            </a:r>
          </a:p>
          <a:p>
            <a:r>
              <a:rPr lang="zh-TW" altLang="en-US" dirty="0" smtClean="0"/>
              <a:t> </a:t>
            </a:r>
            <a:r>
              <a:rPr lang="en-US" altLang="zh-TW" dirty="0" smtClean="0"/>
              <a:t>end </a:t>
            </a:r>
            <a:r>
              <a:rPr lang="en-US" altLang="zh-TW" dirty="0"/>
              <a:t>date time 2016-05-10T05:20:05.000Z</a:t>
            </a:r>
          </a:p>
          <a:p>
            <a:r>
              <a:rPr lang="zh-TW" altLang="en-US" dirty="0" smtClean="0"/>
              <a:t> </a:t>
            </a:r>
            <a:r>
              <a:rPr lang="en-US" altLang="zh-TW" dirty="0" smtClean="0"/>
              <a:t>comment</a:t>
            </a:r>
            <a:r>
              <a:rPr lang="zh-TW" altLang="en-US" dirty="0" smtClean="0"/>
              <a:t> </a:t>
            </a:r>
            <a:r>
              <a:rPr lang="en-US" altLang="zh-TW" dirty="0" smtClean="0"/>
              <a:t>unique</a:t>
            </a:r>
            <a:r>
              <a:rPr lang="zh-TW" altLang="en-US" dirty="0" smtClean="0"/>
              <a:t> </a:t>
            </a:r>
            <a:r>
              <a:rPr lang="en-US" altLang="zh-TW" dirty="0" smtClean="0"/>
              <a:t>user</a:t>
            </a:r>
            <a:r>
              <a:rPr lang="en-US" altLang="zh-TW" dirty="0"/>
              <a:t>: 12504</a:t>
            </a:r>
            <a:endParaRPr lang="zh-TW" altLang="en-US" dirty="0"/>
          </a:p>
        </p:txBody>
      </p:sp>
      <p:sp>
        <p:nvSpPr>
          <p:cNvPr id="4" name="矩形 3"/>
          <p:cNvSpPr/>
          <p:nvPr/>
        </p:nvSpPr>
        <p:spPr>
          <a:xfrm>
            <a:off x="2316480" y="3129010"/>
            <a:ext cx="3614928" cy="1600438"/>
          </a:xfrm>
          <a:prstGeom prst="rect">
            <a:avLst/>
          </a:prstGeom>
        </p:spPr>
        <p:txBody>
          <a:bodyPr wrap="square">
            <a:spAutoFit/>
          </a:bodyPr>
          <a:lstStyle/>
          <a:p>
            <a:r>
              <a:rPr lang="en-US" altLang="zh-TW" dirty="0" smtClean="0"/>
              <a:t>Fid 179080912217031(</a:t>
            </a:r>
            <a:r>
              <a:rPr lang="zh-TW" altLang="en-US" dirty="0"/>
              <a:t>大同</a:t>
            </a:r>
            <a:r>
              <a:rPr lang="en-US" altLang="zh-TW" dirty="0" smtClean="0"/>
              <a:t>TATUNG)</a:t>
            </a:r>
            <a:endParaRPr lang="en-US" altLang="zh-TW" dirty="0"/>
          </a:p>
          <a:p>
            <a:r>
              <a:rPr lang="zh-TW" altLang="en-US" dirty="0" smtClean="0"/>
              <a:t> </a:t>
            </a:r>
            <a:r>
              <a:rPr lang="en-US" altLang="zh-TW" dirty="0" smtClean="0"/>
              <a:t>fid </a:t>
            </a:r>
            <a:r>
              <a:rPr lang="en-US" altLang="zh-TW" dirty="0"/>
              <a:t>fans 124529</a:t>
            </a:r>
          </a:p>
          <a:p>
            <a:r>
              <a:rPr lang="zh-TW" altLang="en-US" dirty="0" smtClean="0"/>
              <a:t> </a:t>
            </a:r>
            <a:r>
              <a:rPr lang="en-US" altLang="zh-TW" dirty="0" smtClean="0"/>
              <a:t>fid </a:t>
            </a:r>
            <a:r>
              <a:rPr lang="en-US" altLang="zh-TW" dirty="0"/>
              <a:t>post 664</a:t>
            </a:r>
          </a:p>
          <a:p>
            <a:r>
              <a:rPr lang="zh-TW" altLang="en-US" dirty="0" smtClean="0"/>
              <a:t> </a:t>
            </a:r>
            <a:r>
              <a:rPr lang="en-US" altLang="zh-TW" dirty="0" smtClean="0"/>
              <a:t>total </a:t>
            </a:r>
            <a:r>
              <a:rPr lang="en-US" altLang="zh-TW" dirty="0"/>
              <a:t>post likes 309704</a:t>
            </a:r>
          </a:p>
          <a:p>
            <a:r>
              <a:rPr lang="zh-TW" altLang="en-US" dirty="0" smtClean="0"/>
              <a:t> </a:t>
            </a:r>
            <a:r>
              <a:rPr lang="en-US" altLang="zh-TW" dirty="0" smtClean="0"/>
              <a:t>start </a:t>
            </a:r>
            <a:r>
              <a:rPr lang="en-US" altLang="zh-TW" dirty="0"/>
              <a:t>date time 2013-01-03T03:55:09.000Z</a:t>
            </a:r>
          </a:p>
          <a:p>
            <a:r>
              <a:rPr lang="zh-TW" altLang="en-US" dirty="0" smtClean="0"/>
              <a:t> </a:t>
            </a:r>
            <a:r>
              <a:rPr lang="en-US" altLang="zh-TW" dirty="0" smtClean="0"/>
              <a:t>end </a:t>
            </a:r>
            <a:r>
              <a:rPr lang="en-US" altLang="zh-TW" dirty="0"/>
              <a:t>date time 2016-05-11T04:00:00.000Z</a:t>
            </a:r>
          </a:p>
          <a:p>
            <a:r>
              <a:rPr lang="zh-TW" altLang="en-US" dirty="0" smtClean="0"/>
              <a:t> </a:t>
            </a:r>
            <a:r>
              <a:rPr lang="en-US" altLang="zh-TW" dirty="0" smtClean="0"/>
              <a:t>comment </a:t>
            </a:r>
            <a:r>
              <a:rPr lang="en-US" altLang="zh-TW" dirty="0"/>
              <a:t>unique user: 11384</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三個粉絲頁個別的 </a:t>
            </a:r>
            <a:r>
              <a:rPr lang="en-US" altLang="zh-TW" sz="1400" dirty="0">
                <a:solidFill>
                  <a:srgbClr val="217A94"/>
                </a:solidFill>
                <a:highlight>
                  <a:srgbClr val="FFFFFF"/>
                </a:highlight>
              </a:rPr>
              <a:t>(#) of post,  (# /  ratio) of post with </a:t>
            </a:r>
            <a:r>
              <a:rPr lang="en-US" altLang="zh-TW" sz="1400" dirty="0" smtClean="0">
                <a:solidFill>
                  <a:srgbClr val="217A94"/>
                </a:solidFill>
                <a:highlight>
                  <a:srgbClr val="FFFFFF"/>
                </a:highlight>
              </a:rPr>
              <a:t>sharing</a:t>
            </a:r>
            <a:endParaRPr sz="1400" dirty="0" smtClean="0">
              <a:solidFill>
                <a:srgbClr val="217A94"/>
              </a:solidFill>
              <a:highlight>
                <a:srgbClr val="FFFFFF"/>
              </a:highlight>
            </a:endParaRPr>
          </a:p>
        </p:txBody>
      </p:sp>
      <p:sp>
        <p:nvSpPr>
          <p:cNvPr id="5" name="矩形 4"/>
          <p:cNvSpPr/>
          <p:nvPr/>
        </p:nvSpPr>
        <p:spPr>
          <a:xfrm>
            <a:off x="0" y="1546877"/>
            <a:ext cx="3041904" cy="954107"/>
          </a:xfrm>
          <a:prstGeom prst="rect">
            <a:avLst/>
          </a:prstGeom>
        </p:spPr>
        <p:txBody>
          <a:bodyPr wrap="square">
            <a:spAutoFit/>
          </a:bodyPr>
          <a:lstStyle/>
          <a:p>
            <a:r>
              <a:rPr lang="en-US" altLang="zh-TW" dirty="0"/>
              <a:t>F</a:t>
            </a:r>
            <a:r>
              <a:rPr lang="en-US" altLang="zh-TW" dirty="0" smtClean="0"/>
              <a:t>id 139624776093433</a:t>
            </a:r>
            <a:r>
              <a:rPr lang="en-US" altLang="zh-TW" dirty="0"/>
              <a:t>(IKEA Taiwan</a:t>
            </a:r>
            <a:r>
              <a:rPr lang="en-US" altLang="zh-TW" dirty="0" smtClean="0"/>
              <a:t>)</a:t>
            </a:r>
          </a:p>
          <a:p>
            <a:r>
              <a:rPr lang="en-US" altLang="zh-TW" dirty="0" smtClean="0"/>
              <a:t>total </a:t>
            </a:r>
            <a:r>
              <a:rPr lang="en-US" altLang="zh-TW" dirty="0"/>
              <a:t>post 1120 </a:t>
            </a:r>
            <a:endParaRPr lang="en-US" altLang="zh-TW" dirty="0" smtClean="0"/>
          </a:p>
          <a:p>
            <a:r>
              <a:rPr lang="en-US" altLang="zh-TW" dirty="0" smtClean="0"/>
              <a:t>shares </a:t>
            </a:r>
            <a:r>
              <a:rPr lang="en-US" altLang="zh-TW" dirty="0"/>
              <a:t>of </a:t>
            </a:r>
            <a:r>
              <a:rPr lang="en-US" altLang="zh-TW" dirty="0" smtClean="0"/>
              <a:t>posts</a:t>
            </a:r>
            <a:r>
              <a:rPr lang="zh-TW" altLang="en-US" dirty="0" smtClean="0"/>
              <a:t> </a:t>
            </a:r>
            <a:r>
              <a:rPr lang="en-US" altLang="zh-TW" dirty="0" smtClean="0"/>
              <a:t>1094</a:t>
            </a:r>
          </a:p>
          <a:p>
            <a:r>
              <a:rPr lang="en-US" altLang="zh-TW" dirty="0" smtClean="0"/>
              <a:t>ratio </a:t>
            </a:r>
            <a:r>
              <a:rPr lang="en-US" altLang="zh-TW" dirty="0"/>
              <a:t>shares/total 0.976785714286</a:t>
            </a:r>
            <a:endParaRPr lang="zh-TW" altLang="en-US" dirty="0"/>
          </a:p>
        </p:txBody>
      </p:sp>
      <p:pic>
        <p:nvPicPr>
          <p:cNvPr id="2050" name="Picture 2" descr="C:\Users\Only we\Dropbo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27" y="2386776"/>
            <a:ext cx="2232000" cy="2232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Only we\Dropbox\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38" y="2500984"/>
            <a:ext cx="2251178" cy="22320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932174" y="1542072"/>
            <a:ext cx="3089307" cy="1169551"/>
          </a:xfrm>
          <a:prstGeom prst="rect">
            <a:avLst/>
          </a:prstGeom>
        </p:spPr>
        <p:txBody>
          <a:bodyPr wrap="none">
            <a:spAutoFit/>
          </a:bodyPr>
          <a:lstStyle/>
          <a:p>
            <a:r>
              <a:rPr lang="en-US" altLang="zh-TW" dirty="0"/>
              <a:t>Fid 1448357445384692(</a:t>
            </a:r>
            <a:r>
              <a:rPr lang="zh-TW" altLang="en-US" dirty="0"/>
              <a:t>台灣大哥大</a:t>
            </a:r>
            <a:r>
              <a:rPr lang="en-US" altLang="zh-TW" dirty="0" smtClean="0"/>
              <a:t>)</a:t>
            </a:r>
          </a:p>
          <a:p>
            <a:r>
              <a:rPr lang="en-US" altLang="zh-TW" dirty="0"/>
              <a:t>total post </a:t>
            </a:r>
            <a:r>
              <a:rPr lang="en-US" altLang="zh-TW" dirty="0" smtClean="0"/>
              <a:t>969 </a:t>
            </a:r>
            <a:endParaRPr lang="en-US" altLang="zh-TW" dirty="0"/>
          </a:p>
          <a:p>
            <a:r>
              <a:rPr lang="en-US" altLang="zh-TW" dirty="0"/>
              <a:t>shares of posts</a:t>
            </a:r>
            <a:r>
              <a:rPr lang="zh-TW" altLang="en-US" dirty="0"/>
              <a:t> </a:t>
            </a:r>
            <a:r>
              <a:rPr lang="en-US" altLang="zh-TW" dirty="0" smtClean="0"/>
              <a:t>672</a:t>
            </a:r>
            <a:endParaRPr lang="en-US" altLang="zh-TW" dirty="0"/>
          </a:p>
          <a:p>
            <a:r>
              <a:rPr lang="en-US" altLang="zh-TW" dirty="0"/>
              <a:t>ratio shares/total </a:t>
            </a:r>
            <a:r>
              <a:rPr lang="en-US" altLang="zh-TW" dirty="0" smtClean="0"/>
              <a:t>0.693498452012</a:t>
            </a:r>
          </a:p>
          <a:p>
            <a:endParaRPr lang="en-US" altLang="zh-TW" dirty="0"/>
          </a:p>
        </p:txBody>
      </p:sp>
      <p:sp>
        <p:nvSpPr>
          <p:cNvPr id="13" name="矩形 12"/>
          <p:cNvSpPr/>
          <p:nvPr/>
        </p:nvSpPr>
        <p:spPr>
          <a:xfrm>
            <a:off x="5881273" y="1542072"/>
            <a:ext cx="3188693" cy="1169551"/>
          </a:xfrm>
          <a:prstGeom prst="rect">
            <a:avLst/>
          </a:prstGeom>
        </p:spPr>
        <p:txBody>
          <a:bodyPr wrap="none">
            <a:spAutoFit/>
          </a:bodyPr>
          <a:lstStyle/>
          <a:p>
            <a:r>
              <a:rPr lang="en-US" altLang="zh-TW" dirty="0"/>
              <a:t>Fid 179080912217031(</a:t>
            </a:r>
            <a:r>
              <a:rPr lang="zh-TW" altLang="en-US" dirty="0"/>
              <a:t>大同</a:t>
            </a:r>
            <a:r>
              <a:rPr lang="en-US" altLang="zh-TW" dirty="0"/>
              <a:t>TATUNG)</a:t>
            </a:r>
          </a:p>
          <a:p>
            <a:r>
              <a:rPr lang="en-US" altLang="zh-TW" dirty="0" smtClean="0"/>
              <a:t>total </a:t>
            </a:r>
            <a:r>
              <a:rPr lang="en-US" altLang="zh-TW" dirty="0"/>
              <a:t>post </a:t>
            </a:r>
            <a:r>
              <a:rPr lang="en-US" altLang="zh-TW" dirty="0" smtClean="0"/>
              <a:t>664</a:t>
            </a:r>
            <a:endParaRPr lang="en-US" altLang="zh-TW" dirty="0"/>
          </a:p>
          <a:p>
            <a:r>
              <a:rPr lang="en-US" altLang="zh-TW" dirty="0"/>
              <a:t>shares of posts</a:t>
            </a:r>
            <a:r>
              <a:rPr lang="zh-TW" altLang="en-US" dirty="0"/>
              <a:t> </a:t>
            </a:r>
            <a:r>
              <a:rPr lang="en-US" altLang="zh-TW" dirty="0" smtClean="0"/>
              <a:t>610</a:t>
            </a:r>
            <a:endParaRPr lang="en-US" altLang="zh-TW" dirty="0"/>
          </a:p>
          <a:p>
            <a:r>
              <a:rPr lang="en-US" altLang="zh-TW" dirty="0"/>
              <a:t>ratio shares/total </a:t>
            </a:r>
            <a:r>
              <a:rPr lang="en-US" altLang="zh-TW" dirty="0" smtClean="0"/>
              <a:t>0.918674698795</a:t>
            </a:r>
          </a:p>
          <a:p>
            <a:endParaRPr lang="en-US" altLang="zh-TW" dirty="0"/>
          </a:p>
        </p:txBody>
      </p:sp>
      <p:pic>
        <p:nvPicPr>
          <p:cNvPr id="2054" name="Picture 6" descr="C:\Users\Only we\Dropbox\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9619" y="2500984"/>
            <a:ext cx="2232000" cy="22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9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三個粉絲</a:t>
            </a:r>
            <a:r>
              <a:rPr lang="zh-TW" altLang="en-US" sz="1400" dirty="0" smtClean="0">
                <a:solidFill>
                  <a:srgbClr val="217A94"/>
                </a:solidFill>
                <a:highlight>
                  <a:srgbClr val="FFFFFF"/>
                </a:highlight>
              </a:rPr>
              <a:t>頁總文章留言數箱型圖</a:t>
            </a:r>
            <a:r>
              <a:rPr lang="en-US" altLang="zh-TW" sz="1400" dirty="0" smtClean="0">
                <a:solidFill>
                  <a:srgbClr val="217A94"/>
                </a:solidFill>
                <a:highlight>
                  <a:srgbClr val="FFFFFF"/>
                </a:highlight>
              </a:rPr>
              <a:t>(</a:t>
            </a:r>
            <a:r>
              <a:rPr lang="zh-TW" altLang="en-US" sz="1400" dirty="0" smtClean="0">
                <a:solidFill>
                  <a:srgbClr val="217A94"/>
                </a:solidFill>
                <a:highlight>
                  <a:srgbClr val="FFFFFF"/>
                </a:highlight>
              </a:rPr>
              <a:t>因文章留言人數間距過大，因此壓縮到</a:t>
            </a:r>
            <a:r>
              <a:rPr lang="en-US" altLang="zh-TW" sz="1400" dirty="0" smtClean="0">
                <a:solidFill>
                  <a:srgbClr val="217A94"/>
                </a:solidFill>
                <a:highlight>
                  <a:srgbClr val="FFFFFF"/>
                </a:highlight>
              </a:rPr>
              <a:t>600</a:t>
            </a:r>
            <a:r>
              <a:rPr lang="zh-TW" altLang="en-US" sz="1400" dirty="0" smtClean="0">
                <a:solidFill>
                  <a:srgbClr val="217A94"/>
                </a:solidFill>
                <a:highlight>
                  <a:srgbClr val="FFFFFF"/>
                </a:highlight>
              </a:rPr>
              <a:t>個留言人數</a:t>
            </a:r>
            <a:r>
              <a:rPr lang="en-US" altLang="zh-TW" sz="1400" dirty="0" smtClean="0">
                <a:solidFill>
                  <a:srgbClr val="217A94"/>
                </a:solidFill>
                <a:highlight>
                  <a:srgbClr val="FFFFFF"/>
                </a:highlight>
              </a:rPr>
              <a:t>)</a:t>
            </a:r>
            <a:endParaRPr sz="1400" dirty="0" smtClean="0">
              <a:solidFill>
                <a:srgbClr val="217A94"/>
              </a:solidFill>
              <a:highlight>
                <a:srgbClr val="FFFFFF"/>
              </a:highlight>
            </a:endParaRPr>
          </a:p>
        </p:txBody>
      </p:sp>
      <p:pic>
        <p:nvPicPr>
          <p:cNvPr id="3074" name="Picture 2" descr="C:\Users\Only we\Dropbox\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73" y="1620710"/>
            <a:ext cx="4331067" cy="310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29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zh-TW" altLang="en-US" sz="1400" dirty="0">
                <a:solidFill>
                  <a:srgbClr val="217A94"/>
                </a:solidFill>
                <a:highlight>
                  <a:srgbClr val="FFFFFF"/>
                </a:highlight>
              </a:rPr>
              <a:t>三個粉絲</a:t>
            </a:r>
            <a:r>
              <a:rPr lang="zh-TW" altLang="en-US" sz="1400" dirty="0" smtClean="0">
                <a:solidFill>
                  <a:srgbClr val="217A94"/>
                </a:solidFill>
                <a:highlight>
                  <a:srgbClr val="FFFFFF"/>
                </a:highlight>
              </a:rPr>
              <a:t>頁總文章留言數箱型圖</a:t>
            </a:r>
            <a:r>
              <a:rPr lang="en-US" altLang="zh-TW" sz="1400" dirty="0" smtClean="0">
                <a:solidFill>
                  <a:srgbClr val="217A94"/>
                </a:solidFill>
                <a:highlight>
                  <a:srgbClr val="FFFFFF"/>
                </a:highlight>
              </a:rPr>
              <a:t>(</a:t>
            </a:r>
            <a:r>
              <a:rPr lang="zh-TW" altLang="en-US" sz="1400" dirty="0" smtClean="0">
                <a:solidFill>
                  <a:srgbClr val="217A94"/>
                </a:solidFill>
                <a:highlight>
                  <a:srgbClr val="FFFFFF"/>
                </a:highlight>
              </a:rPr>
              <a:t>因文章留言人數間距過大，因此壓縮到</a:t>
            </a:r>
            <a:r>
              <a:rPr lang="en-US" altLang="zh-TW" sz="1400" dirty="0" smtClean="0">
                <a:solidFill>
                  <a:srgbClr val="217A94"/>
                </a:solidFill>
                <a:highlight>
                  <a:srgbClr val="FFFFFF"/>
                </a:highlight>
              </a:rPr>
              <a:t>600</a:t>
            </a:r>
            <a:r>
              <a:rPr lang="zh-TW" altLang="en-US" sz="1400" dirty="0" smtClean="0">
                <a:solidFill>
                  <a:srgbClr val="217A94"/>
                </a:solidFill>
                <a:highlight>
                  <a:srgbClr val="FFFFFF"/>
                </a:highlight>
              </a:rPr>
              <a:t>個留言人數</a:t>
            </a:r>
            <a:r>
              <a:rPr lang="en-US" altLang="zh-TW" sz="1400" dirty="0" smtClean="0">
                <a:solidFill>
                  <a:srgbClr val="217A94"/>
                </a:solidFill>
                <a:highlight>
                  <a:srgbClr val="FFFFFF"/>
                </a:highlight>
              </a:rPr>
              <a:t>)</a:t>
            </a:r>
            <a:endParaRPr sz="1400" dirty="0" smtClean="0">
              <a:solidFill>
                <a:srgbClr val="217A94"/>
              </a:solidFill>
              <a:highlight>
                <a:srgbClr val="FFFFFF"/>
              </a:highlight>
            </a:endParaRPr>
          </a:p>
        </p:txBody>
      </p:sp>
      <p:pic>
        <p:nvPicPr>
          <p:cNvPr id="3074" name="Picture 2" descr="C:\Users\Only we\Dropbox\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73" y="1620710"/>
            <a:ext cx="4331067" cy="310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60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zh-TW" dirty="0"/>
              <a:t>資料</a:t>
            </a:r>
            <a:r>
              <a:rPr lang="zh-TW" dirty="0" smtClean="0"/>
              <a:t>統計</a:t>
            </a:r>
            <a:endParaRPr lang="zh-TW" dirty="0"/>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457200" lvl="0" indent="-317500">
              <a:buSzPct val="100000"/>
            </a:pPr>
            <a:r>
              <a:rPr lang="en-US" altLang="zh-TW" sz="1400" dirty="0" smtClean="0">
                <a:solidFill>
                  <a:srgbClr val="217A94"/>
                </a:solidFill>
                <a:highlight>
                  <a:srgbClr val="FFFFFF"/>
                </a:highlight>
              </a:rPr>
              <a:t>IKEA Taiwan</a:t>
            </a:r>
            <a:r>
              <a:rPr lang="zh-TW" altLang="zh-TW" sz="1400" dirty="0" smtClean="0">
                <a:solidFill>
                  <a:srgbClr val="217A94"/>
                </a:solidFill>
                <a:highlight>
                  <a:srgbClr val="FFFFFF"/>
                </a:highlight>
              </a:rPr>
              <a:t>每月po文的comment變化</a:t>
            </a:r>
            <a:endParaRPr sz="1400" dirty="0" smtClean="0">
              <a:solidFill>
                <a:srgbClr val="217A94"/>
              </a:solidFill>
              <a:highlight>
                <a:srgbClr val="FFFFFF"/>
              </a:highlight>
            </a:endParaRPr>
          </a:p>
        </p:txBody>
      </p:sp>
      <p:pic>
        <p:nvPicPr>
          <p:cNvPr id="4098" name="Picture 2" descr="C:\Users\Only we\Dropbox\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151" y="1619823"/>
            <a:ext cx="4661666" cy="324478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2" r="21909" b="34783"/>
          <a:stretch/>
        </p:blipFill>
        <p:spPr bwMode="auto">
          <a:xfrm>
            <a:off x="176593" y="1619823"/>
            <a:ext cx="2054541" cy="316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64838" r="24299"/>
          <a:stretch/>
        </p:blipFill>
        <p:spPr bwMode="auto">
          <a:xfrm>
            <a:off x="2353054" y="1619822"/>
            <a:ext cx="2008097" cy="17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1852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122</TotalTime>
  <Words>716</Words>
  <Application>Microsoft Office PowerPoint</Application>
  <PresentationFormat>如螢幕大小 (16:9)</PresentationFormat>
  <Paragraphs>80</Paragraphs>
  <Slides>16</Slides>
  <Notes>16</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公正</vt:lpstr>
      <vt:lpstr>社群媒體分析期末報告</vt:lpstr>
      <vt:lpstr>報告大綱</vt:lpstr>
      <vt:lpstr>背景與觀察</vt:lpstr>
      <vt:lpstr>分析方法與目的</vt:lpstr>
      <vt:lpstr>資料統計</vt:lpstr>
      <vt:lpstr>資料統計</vt:lpstr>
      <vt:lpstr>資料統計</vt:lpstr>
      <vt:lpstr>資料統計</vt:lpstr>
      <vt:lpstr>資料統計</vt:lpstr>
      <vt:lpstr>資料統計</vt:lpstr>
      <vt:lpstr>資料統計</vt:lpstr>
      <vt:lpstr>資料統計</vt:lpstr>
      <vt:lpstr>資料統計</vt:lpstr>
      <vt:lpstr>資料統計</vt:lpstr>
      <vt:lpstr>資料分析結果</vt:lpstr>
      <vt:lpstr>結語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社群媒體分析期末報告 (範本)</dc:title>
  <cp:lastModifiedBy>Only we</cp:lastModifiedBy>
  <cp:revision>14</cp:revision>
  <dcterms:modified xsi:type="dcterms:W3CDTF">2017-01-15T15:29:44Z</dcterms:modified>
</cp:coreProperties>
</file>