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8" r:id="rId3"/>
    <p:sldId id="351" r:id="rId4"/>
    <p:sldId id="352" r:id="rId5"/>
    <p:sldId id="349" r:id="rId6"/>
    <p:sldId id="354" r:id="rId7"/>
    <p:sldId id="355" r:id="rId8"/>
    <p:sldId id="356" r:id="rId9"/>
    <p:sldId id="353" r:id="rId10"/>
    <p:sldId id="357" r:id="rId11"/>
    <p:sldId id="358" r:id="rId12"/>
    <p:sldId id="360" r:id="rId13"/>
    <p:sldId id="359" r:id="rId14"/>
    <p:sldId id="350" r:id="rId15"/>
    <p:sldId id="362" r:id="rId16"/>
    <p:sldId id="361" r:id="rId17"/>
    <p:sldId id="363" r:id="rId1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0755095-94B9-4B5B-975C-151A48BF6D97}">
          <p14:sldIdLst>
            <p14:sldId id="256"/>
            <p14:sldId id="348"/>
            <p14:sldId id="351"/>
            <p14:sldId id="352"/>
            <p14:sldId id="349"/>
            <p14:sldId id="354"/>
            <p14:sldId id="355"/>
            <p14:sldId id="356"/>
            <p14:sldId id="353"/>
            <p14:sldId id="357"/>
            <p14:sldId id="358"/>
            <p14:sldId id="360"/>
            <p14:sldId id="359"/>
            <p14:sldId id="350"/>
            <p14:sldId id="362"/>
            <p14:sldId id="361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83A0C3"/>
    <a:srgbClr val="E79D9D"/>
    <a:srgbClr val="FEDCDC"/>
    <a:srgbClr val="E7EBB7"/>
    <a:srgbClr val="D2C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76A30-6FEA-4F29-1D2D-FDDB4AB96C81}" v="10" dt="2020-09-09T02:54:06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86343" autoAdjust="0"/>
  </p:normalViewPr>
  <p:slideViewPr>
    <p:cSldViewPr snapToGrid="0" showGuides="1">
      <p:cViewPr varScale="1">
        <p:scale>
          <a:sx n="108" d="100"/>
          <a:sy n="108" d="100"/>
        </p:scale>
        <p:origin x="92" y="268"/>
      </p:cViewPr>
      <p:guideLst>
        <p:guide orient="horz" pos="2137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흥교 과장" userId="S::onlywin7788_gmail.com#ext#@junsu7gmailcom.onmicrosoft.com::e2af2d3a-f6ac-4567-a12a-a427d7f6c955" providerId="AD" clId="Web-{43C76A30-6FEA-4F29-1D2D-FDDB4AB96C81}"/>
    <pc:docChg chg="modSld">
      <pc:chgData name="김흥교 과장" userId="S::onlywin7788_gmail.com#ext#@junsu7gmailcom.onmicrosoft.com::e2af2d3a-f6ac-4567-a12a-a427d7f6c955" providerId="AD" clId="Web-{43C76A30-6FEA-4F29-1D2D-FDDB4AB96C81}" dt="2020-09-09T02:54:06.614" v="8" actId="20577"/>
      <pc:docMkLst>
        <pc:docMk/>
      </pc:docMkLst>
      <pc:sldChg chg="modSp">
        <pc:chgData name="김흥교 과장" userId="S::onlywin7788_gmail.com#ext#@junsu7gmailcom.onmicrosoft.com::e2af2d3a-f6ac-4567-a12a-a427d7f6c955" providerId="AD" clId="Web-{43C76A30-6FEA-4F29-1D2D-FDDB4AB96C81}" dt="2020-09-09T02:54:06.614" v="8" actId="20577"/>
        <pc:sldMkLst>
          <pc:docMk/>
          <pc:sldMk cId="1658631046" sldId="337"/>
        </pc:sldMkLst>
        <pc:spChg chg="mod">
          <ac:chgData name="김흥교 과장" userId="S::onlywin7788_gmail.com#ext#@junsu7gmailcom.onmicrosoft.com::e2af2d3a-f6ac-4567-a12a-a427d7f6c955" providerId="AD" clId="Web-{43C76A30-6FEA-4F29-1D2D-FDDB4AB96C81}" dt="2020-09-09T02:54:06.614" v="8" actId="20577"/>
          <ac:spMkLst>
            <pc:docMk/>
            <pc:sldMk cId="1658631046" sldId="337"/>
            <ac:spMk id="1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AA765-A4FE-4288-A2DD-2051EE9A3E8D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8D930-0085-4B45-99DF-D006879D8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975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A2A7C-00ED-45D2-B493-425EBAA5AB7E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B55E4-73C5-4FF9-96F1-DB68C42FD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7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Subscriber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Publisher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하는 과정에서 전달받을 데이터의 개수를 조절하는 걸 보통 </a:t>
            </a:r>
            <a:r>
              <a:rPr lang="en-US" altLang="ko-KR" dirty="0" smtClean="0"/>
              <a:t>Back-Pressure </a:t>
            </a:r>
            <a:r>
              <a:rPr lang="ko-KR" altLang="en-US" dirty="0" smtClean="0"/>
              <a:t>라고 표현하는데</a:t>
            </a:r>
            <a:r>
              <a:rPr lang="en-US" altLang="ko-KR" dirty="0" smtClean="0"/>
              <a:t>, Push </a:t>
            </a:r>
            <a:r>
              <a:rPr lang="ko-KR" altLang="en-US" dirty="0" smtClean="0"/>
              <a:t>하는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시퀀스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 흐름을 제어할 수 있다</a:t>
            </a:r>
            <a:r>
              <a:rPr lang="en-US" altLang="ko-KR" dirty="0" smtClean="0"/>
              <a:t>. Request(1) </a:t>
            </a:r>
            <a:r>
              <a:rPr lang="ko-KR" altLang="en-US" dirty="0" smtClean="0"/>
              <a:t>을 호출하면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보내도록 요청할 수 있고</a:t>
            </a:r>
            <a:r>
              <a:rPr lang="en-US" altLang="ko-KR" dirty="0" smtClean="0"/>
              <a:t>, Request(MAX) </a:t>
            </a:r>
            <a:r>
              <a:rPr lang="ko-KR" altLang="en-US" dirty="0" smtClean="0"/>
              <a:t>를 호출하면 최대값에 해당하는 데이터를 요청하게 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B55E4-73C5-4FF9-96F1-DB68C42FDC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9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B55E4-73C5-4FF9-96F1-DB68C42FDC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12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pic>
        <p:nvPicPr>
          <p:cNvPr id="7" name="Picture 3" descr="C:\Documents and Settings\Administrator\바탕 화면\로고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" y="737911"/>
            <a:ext cx="24685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370120" y="3804557"/>
            <a:ext cx="4184951" cy="3624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228596" indent="-228596">
              <a:buNone/>
              <a:def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>
              <a:lnSpc>
                <a:spcPct val="150000"/>
              </a:lnSpc>
            </a:pPr>
            <a:r>
              <a:rPr lang="ko-KR" altLang="en-US" dirty="0"/>
              <a:t>마스터 부제목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64803" y="4158586"/>
            <a:ext cx="4212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Documents and Settings\Administrator\바탕 화면\모코엠시스 배경1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98670" y="8"/>
            <a:ext cx="4207329" cy="678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64803" y="1457048"/>
            <a:ext cx="8406000" cy="17394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7586278" y="4300965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7586278" y="4582386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7586278" y="4895001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7586278" y="5206788"/>
            <a:ext cx="18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494666" y="4258637"/>
            <a:ext cx="1888461" cy="2814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171448" indent="-171448">
              <a:lnSpc>
                <a:spcPct val="200000"/>
              </a:lnSpc>
              <a:buFont typeface="Arial" panose="020B0604020202020204" pitchFamily="34" charset="0"/>
              <a:buNone/>
              <a:defRPr kumimoji="0" lang="ko-KR" altLang="en-US" sz="1200" b="1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196" indent="0">
              <a:buNone/>
              <a:defRPr/>
            </a:lvl2pPr>
            <a:lvl3pPr marL="914390" indent="0">
              <a:buNone/>
              <a:defRPr/>
            </a:lvl3pPr>
            <a:lvl4pPr marL="1371584" indent="0">
              <a:buNone/>
              <a:defRPr/>
            </a:lvl4pPr>
            <a:lvl5pPr marL="1828778" indent="0">
              <a:buNone/>
              <a:defRPr/>
            </a:lvl5pPr>
          </a:lstStyle>
          <a:p>
            <a:pPr marL="0" marR="0" lvl="0" indent="0" algn="l" defTabSz="91439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/>
              <a:t>년</a:t>
            </a:r>
            <a:endParaRPr lang="en-US" altLang="ko-KR" dirty="0"/>
          </a:p>
        </p:txBody>
      </p:sp>
      <p:sp>
        <p:nvSpPr>
          <p:cNvPr id="1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7494666" y="4572174"/>
            <a:ext cx="1888461" cy="2814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171448" indent="-171448">
              <a:lnSpc>
                <a:spcPct val="200000"/>
              </a:lnSpc>
              <a:buFont typeface="Arial" panose="020B0604020202020204" pitchFamily="34" charset="0"/>
              <a:buNone/>
              <a:defRPr kumimoji="0" lang="ko-KR" altLang="en-US" sz="1200" b="1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196" indent="0">
              <a:buNone/>
              <a:defRPr/>
            </a:lvl2pPr>
            <a:lvl3pPr marL="914390" indent="0">
              <a:buNone/>
              <a:defRPr/>
            </a:lvl3pPr>
            <a:lvl4pPr marL="1371584" indent="0">
              <a:buNone/>
              <a:defRPr/>
            </a:lvl4pPr>
            <a:lvl5pPr marL="1828778" indent="0">
              <a:buNone/>
              <a:defRPr/>
            </a:lvl5pPr>
          </a:lstStyle>
          <a:p>
            <a:pPr marL="0" marR="0" lvl="0" indent="0" algn="l" defTabSz="91439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 err="1"/>
              <a:t>팀명</a:t>
            </a:r>
            <a:endParaRPr lang="en-US" altLang="ko-KR" dirty="0"/>
          </a:p>
        </p:txBody>
      </p:sp>
      <p:sp>
        <p:nvSpPr>
          <p:cNvPr id="19" name="텍스트 개체 틀 23"/>
          <p:cNvSpPr>
            <a:spLocks noGrp="1"/>
          </p:cNvSpPr>
          <p:nvPr>
            <p:ph type="body" sz="quarter" idx="12" hasCustomPrompt="1"/>
          </p:nvPr>
        </p:nvSpPr>
        <p:spPr>
          <a:xfrm>
            <a:off x="7494666" y="4876784"/>
            <a:ext cx="1888461" cy="2814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171448" indent="-171448">
              <a:lnSpc>
                <a:spcPct val="200000"/>
              </a:lnSpc>
              <a:buFont typeface="Arial" panose="020B0604020202020204" pitchFamily="34" charset="0"/>
              <a:buNone/>
              <a:defRPr kumimoji="0" lang="ko-KR" altLang="en-US" sz="1200" b="1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196" indent="0">
              <a:buNone/>
              <a:defRPr/>
            </a:lvl2pPr>
            <a:lvl3pPr marL="914390" indent="0">
              <a:buNone/>
              <a:defRPr/>
            </a:lvl3pPr>
            <a:lvl4pPr marL="1371584" indent="0">
              <a:buNone/>
              <a:defRPr/>
            </a:lvl4pPr>
            <a:lvl5pPr marL="1828778" indent="0">
              <a:buNone/>
              <a:defRPr/>
            </a:lvl5pPr>
          </a:lstStyle>
          <a:p>
            <a:pPr marL="0" marR="0" lvl="0" indent="0" algn="l" defTabSz="91439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/>
              <a:t>작성자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374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73">
          <p15:clr>
            <a:srgbClr val="FBAE40"/>
          </p15:clr>
        </p15:guide>
        <p15:guide id="5" orient="horz" pos="4201">
          <p15:clr>
            <a:srgbClr val="FBAE40"/>
          </p15:clr>
        </p15:guide>
        <p15:guide id="6" pos="61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sp>
        <p:nvSpPr>
          <p:cNvPr id="20" name="Rectangle 11"/>
          <p:cNvSpPr>
            <a:spLocks noGrp="1" noChangeArrowheads="1"/>
          </p:cNvSpPr>
          <p:nvPr>
            <p:ph type="title"/>
          </p:nvPr>
        </p:nvSpPr>
        <p:spPr bwMode="gray">
          <a:xfrm>
            <a:off x="175082" y="115888"/>
            <a:ext cx="2366995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 lang="ko-KR" altLang="en-US" sz="1800" b="1" kern="1200" spc="-60" dirty="0" smtClean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175082" y="397392"/>
            <a:ext cx="9565818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7" name="Picture 4" descr="C:\Documents and Settings\Administrator\바탕 화면\사본 - 로고2.jp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89216" l="6536" r="91503">
                        <a14:foregroundMark x1="8824" y1="54902" x2="8824" y2="54902"/>
                        <a14:foregroundMark x1="20915" y1="54902" x2="20915" y2="54902"/>
                        <a14:foregroundMark x1="30065" y1="55882" x2="30065" y2="55882"/>
                        <a14:foregroundMark x1="37582" y1="56863" x2="37582" y2="56863"/>
                        <a14:foregroundMark x1="53595" y1="51961" x2="53595" y2="51961"/>
                        <a14:foregroundMark x1="74510" y1="50000" x2="74510" y2="50000"/>
                        <a14:foregroundMark x1="82680" y1="55882" x2="82680" y2="55882"/>
                        <a14:foregroundMark x1="91503" y1="57843" x2="91503" y2="57843"/>
                        <a14:backgroundMark x1="29412" y1="14706" x2="29412" y2="14706"/>
                        <a14:backgroundMark x1="23529" y1="28431" x2="23529" y2="28431"/>
                        <a14:backgroundMark x1="11438" y1="28431" x2="11438" y2="28431"/>
                        <a14:backgroundMark x1="3595" y1="23529" x2="3595" y2="23529"/>
                        <a14:backgroundMark x1="16667" y1="76471" x2="16667" y2="76471"/>
                        <a14:backgroundMark x1="31373" y1="77451" x2="31373" y2="77451"/>
                        <a14:backgroundMark x1="38889" y1="27451" x2="38889" y2="27451"/>
                        <a14:backgroundMark x1="74510" y1="24510" x2="74510" y2="24510"/>
                        <a14:backgroundMark x1="82680" y1="19608" x2="82680" y2="19608"/>
                        <a14:backgroundMark x1="81373" y1="80392" x2="81373" y2="80392"/>
                        <a14:backgroundMark x1="71895" y1="81373" x2="71895" y2="81373"/>
                        <a14:backgroundMark x1="54902" y1="70588" x2="54902" y2="70588"/>
                        <a14:backgroundMark x1="57843" y1="37255" x2="57843" y2="37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65" y="6474278"/>
            <a:ext cx="1028291" cy="32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 userDrawn="1"/>
        </p:nvSpPr>
        <p:spPr bwMode="auto">
          <a:xfrm>
            <a:off x="152400" y="429598"/>
            <a:ext cx="9589132" cy="6093666"/>
          </a:xfrm>
          <a:prstGeom prst="roundRect">
            <a:avLst>
              <a:gd name="adj" fmla="val 125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38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73" userDrawn="1">
          <p15:clr>
            <a:srgbClr val="FBAE40"/>
          </p15:clr>
        </p15:guide>
        <p15:guide id="5" orient="horz" pos="4201" userDrawn="1">
          <p15:clr>
            <a:srgbClr val="FBAE40"/>
          </p15:clr>
        </p15:guide>
        <p15:guide id="6" pos="6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pic>
        <p:nvPicPr>
          <p:cNvPr id="7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71"/>
          <a:stretch/>
        </p:blipFill>
        <p:spPr bwMode="auto">
          <a:xfrm flipH="1">
            <a:off x="4952999" y="0"/>
            <a:ext cx="4952999" cy="67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Documents and Settings\Administrator\바탕 화면\사본 - 로고2.jpg"/>
          <p:cNvPicPr>
            <a:picLocks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04" b="89216" l="6536" r="91503">
                        <a14:foregroundMark x1="8824" y1="54902" x2="8824" y2="54902"/>
                        <a14:foregroundMark x1="20915" y1="54902" x2="20915" y2="54902"/>
                        <a14:foregroundMark x1="30065" y1="55882" x2="30065" y2="55882"/>
                        <a14:foregroundMark x1="37582" y1="56863" x2="37582" y2="56863"/>
                        <a14:foregroundMark x1="53595" y1="51961" x2="53595" y2="51961"/>
                        <a14:foregroundMark x1="74510" y1="50000" x2="74510" y2="50000"/>
                        <a14:foregroundMark x1="82680" y1="55882" x2="82680" y2="55882"/>
                        <a14:foregroundMark x1="91503" y1="57843" x2="91503" y2="57843"/>
                        <a14:backgroundMark x1="29412" y1="14706" x2="29412" y2="14706"/>
                        <a14:backgroundMark x1="23529" y1="28431" x2="23529" y2="28431"/>
                        <a14:backgroundMark x1="11438" y1="28431" x2="11438" y2="28431"/>
                        <a14:backgroundMark x1="3595" y1="23529" x2="3595" y2="23529"/>
                        <a14:backgroundMark x1="16667" y1="76471" x2="16667" y2="76471"/>
                        <a14:backgroundMark x1="31373" y1="77451" x2="31373" y2="77451"/>
                        <a14:backgroundMark x1="38889" y1="27451" x2="38889" y2="27451"/>
                        <a14:backgroundMark x1="74510" y1="24510" x2="74510" y2="24510"/>
                        <a14:backgroundMark x1="82680" y1="19608" x2="82680" y2="19608"/>
                        <a14:backgroundMark x1="81373" y1="80392" x2="81373" y2="80392"/>
                        <a14:backgroundMark x1="71895" y1="81373" x2="71895" y2="81373"/>
                        <a14:backgroundMark x1="54902" y1="70588" x2="54902" y2="70588"/>
                        <a14:backgroundMark x1="57843" y1="37255" x2="57843" y2="37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65" y="6457950"/>
            <a:ext cx="1028291" cy="32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36"/>
          <p:cNvSpPr>
            <a:spLocks noGrp="1"/>
          </p:cNvSpPr>
          <p:nvPr>
            <p:ph type="body" sz="quarter" idx="11"/>
          </p:nvPr>
        </p:nvSpPr>
        <p:spPr>
          <a:xfrm>
            <a:off x="253473" y="1767313"/>
            <a:ext cx="4335463" cy="322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50000"/>
              </a:lnSpc>
              <a:defRPr lang="ko-KR" altLang="en-US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796" indent="-228598">
              <a:lnSpc>
                <a:spcPct val="150000"/>
              </a:lnSpc>
              <a:buFont typeface="+mj-lt"/>
              <a:buAutoNum type="arabicPeriod"/>
              <a:def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333373" lvl="0" indent="-333373">
              <a:lnSpc>
                <a:spcPct val="175000"/>
              </a:lnSpc>
              <a:buFont typeface="+mj-lt"/>
              <a:buAutoNum type="arabicPeriod"/>
            </a:pPr>
            <a:r>
              <a:rPr lang="ko-KR" altLang="en-US" dirty="0"/>
              <a:t>마스터 텍스트 스타일을 편집합니다</a:t>
            </a:r>
          </a:p>
          <a:p>
            <a:pPr marL="457198" lvl="1"/>
            <a:r>
              <a:rPr lang="ko-KR" altLang="en-US" dirty="0"/>
              <a:t>둘째 수준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53473" y="10776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979608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73">
          <p15:clr>
            <a:srgbClr val="FBAE40"/>
          </p15:clr>
        </p15:guide>
        <p15:guide id="5" orient="horz" pos="4201">
          <p15:clr>
            <a:srgbClr val="FBAE40"/>
          </p15:clr>
        </p15:guide>
        <p15:guide id="6" pos="61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0" y="6784520"/>
            <a:ext cx="9906000" cy="73480"/>
          </a:xfrm>
          <a:prstGeom prst="rect">
            <a:avLst/>
          </a:prstGeom>
        </p:spPr>
      </p:pic>
      <p:pic>
        <p:nvPicPr>
          <p:cNvPr id="27" name="Picture 4" descr="C:\Documents and Settings\Administrator\바탕 화면\사본 - 로고2.jpg"/>
          <p:cNvPicPr>
            <a:picLocks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89216" l="6536" r="91503">
                        <a14:foregroundMark x1="8824" y1="54902" x2="8824" y2="54902"/>
                        <a14:foregroundMark x1="20915" y1="54902" x2="20915" y2="54902"/>
                        <a14:foregroundMark x1="30065" y1="55882" x2="30065" y2="55882"/>
                        <a14:foregroundMark x1="37582" y1="56863" x2="37582" y2="56863"/>
                        <a14:foregroundMark x1="53595" y1="51961" x2="53595" y2="51961"/>
                        <a14:foregroundMark x1="74510" y1="50000" x2="74510" y2="50000"/>
                        <a14:foregroundMark x1="82680" y1="55882" x2="82680" y2="55882"/>
                        <a14:foregroundMark x1="91503" y1="57843" x2="91503" y2="57843"/>
                        <a14:backgroundMark x1="29412" y1="14706" x2="29412" y2="14706"/>
                        <a14:backgroundMark x1="23529" y1="28431" x2="23529" y2="28431"/>
                        <a14:backgroundMark x1="11438" y1="28431" x2="11438" y2="28431"/>
                        <a14:backgroundMark x1="3595" y1="23529" x2="3595" y2="23529"/>
                        <a14:backgroundMark x1="16667" y1="76471" x2="16667" y2="76471"/>
                        <a14:backgroundMark x1="31373" y1="77451" x2="31373" y2="77451"/>
                        <a14:backgroundMark x1="38889" y1="27451" x2="38889" y2="27451"/>
                        <a14:backgroundMark x1="74510" y1="24510" x2="74510" y2="24510"/>
                        <a14:backgroundMark x1="82680" y1="19608" x2="82680" y2="19608"/>
                        <a14:backgroundMark x1="81373" y1="80392" x2="81373" y2="80392"/>
                        <a14:backgroundMark x1="71895" y1="81373" x2="71895" y2="81373"/>
                        <a14:backgroundMark x1="54902" y1="70588" x2="54902" y2="70588"/>
                        <a14:backgroundMark x1="57843" y1="37255" x2="57843" y2="37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65" y="6457950"/>
            <a:ext cx="1028291" cy="32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65100" y="2691858"/>
            <a:ext cx="3473450" cy="10414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ko-KR" altLang="en-US" sz="4000" spc="-250" dirty="0">
                <a:latin typeface="+mn-ea"/>
                <a:ea typeface="+mn-ea"/>
              </a:rPr>
              <a:t>감사합니다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65100" y="3434686"/>
            <a:ext cx="95758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D:\구평모\1_프로젝트\_진행중\모코엠시스\매뉴얼작업_3차\BS\BS-302 시그니춰 - 혼용조합 A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65960" y="4829797"/>
            <a:ext cx="2419350" cy="74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6865960" y="557041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서울시 마포구 상암산로 </a:t>
            </a:r>
            <a:r>
              <a:rPr lang="en-US" altLang="ko-KR" sz="1000" b="1" dirty="0">
                <a:latin typeface="+mn-ea"/>
                <a:ea typeface="+mn-ea"/>
              </a:rPr>
              <a:t>76.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YTN</a:t>
            </a:r>
            <a:r>
              <a:rPr lang="ko-KR" altLang="en-US" sz="1000" b="1" dirty="0" err="1">
                <a:latin typeface="+mn-ea"/>
                <a:ea typeface="+mn-ea"/>
              </a:rPr>
              <a:t>뉴스퀘어</a:t>
            </a:r>
            <a:r>
              <a:rPr lang="ko-KR" altLang="en-US" sz="1000" b="1" dirty="0">
                <a:latin typeface="+mn-ea"/>
                <a:ea typeface="+mn-ea"/>
              </a:rPr>
              <a:t> </a:t>
            </a:r>
            <a:r>
              <a:rPr lang="en-US" altLang="ko-KR" sz="1000" b="1" dirty="0">
                <a:latin typeface="+mn-ea"/>
                <a:ea typeface="+mn-ea"/>
              </a:rPr>
              <a:t>14</a:t>
            </a:r>
            <a:r>
              <a:rPr lang="ko-KR" altLang="en-US" sz="1000" b="1" dirty="0">
                <a:latin typeface="+mn-ea"/>
                <a:ea typeface="+mn-ea"/>
              </a:rPr>
              <a:t>층</a:t>
            </a:r>
            <a:endParaRPr lang="en-US" altLang="ko-KR" sz="1000" b="1" dirty="0">
              <a:latin typeface="+mn-ea"/>
              <a:ea typeface="+mn-ea"/>
            </a:endParaRPr>
          </a:p>
          <a:p>
            <a:r>
              <a:rPr lang="en-US" altLang="ko-KR" sz="1000" b="1" dirty="0">
                <a:latin typeface="+mn-ea"/>
                <a:ea typeface="+mn-ea"/>
              </a:rPr>
              <a:t>Tel. 02-2141-4100</a:t>
            </a:r>
            <a:r>
              <a:rPr lang="en-US" altLang="ko-KR" sz="1000" b="1" baseline="0" dirty="0">
                <a:latin typeface="+mn-ea"/>
                <a:ea typeface="+mn-ea"/>
              </a:rPr>
              <a:t> | Fax. 02-2141-4119</a:t>
            </a:r>
          </a:p>
          <a:p>
            <a:r>
              <a:rPr lang="en-US" altLang="ko-KR" sz="1000" b="1" baseline="0" dirty="0">
                <a:latin typeface="+mn-ea"/>
                <a:ea typeface="+mn-ea"/>
              </a:rPr>
              <a:t>www.mocomsys.com</a:t>
            </a:r>
            <a:endParaRPr lang="ko-KR" altLang="en-US" sz="1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908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04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73">
          <p15:clr>
            <a:srgbClr val="FBAE40"/>
          </p15:clr>
        </p15:guide>
        <p15:guide id="5" orient="horz" pos="4201">
          <p15:clr>
            <a:srgbClr val="FBAE40"/>
          </p15:clr>
        </p15:guide>
        <p15:guide id="6" pos="61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10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73050" y="985058"/>
            <a:ext cx="203676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dirty="0">
                <a:solidFill>
                  <a:schemeClr val="tx1"/>
                </a:solidFill>
                <a:latin typeface="+mj-ea"/>
                <a:ea typeface="+mj-ea"/>
              </a:rPr>
              <a:t>목차</a:t>
            </a:r>
          </a:p>
        </p:txBody>
      </p:sp>
      <p:pic>
        <p:nvPicPr>
          <p:cNvPr id="8" name="Picture 3" descr="C:\Documents and Settings\Administrator\바탕 화면\모코엠시스 배경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71"/>
          <a:stretch/>
        </p:blipFill>
        <p:spPr bwMode="auto">
          <a:xfrm flipH="1">
            <a:off x="5361708" y="0"/>
            <a:ext cx="4544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36"/>
          <p:cNvSpPr>
            <a:spLocks noGrp="1"/>
          </p:cNvSpPr>
          <p:nvPr>
            <p:ph type="body" sz="quarter" idx="11"/>
          </p:nvPr>
        </p:nvSpPr>
        <p:spPr>
          <a:xfrm>
            <a:off x="419728" y="1617684"/>
            <a:ext cx="4335463" cy="322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50000"/>
              </a:lnSpc>
              <a:defRPr lang="ko-KR" altLang="en-US" sz="1600" b="1" spc="-5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796" indent="-228598">
              <a:lnSpc>
                <a:spcPct val="150000"/>
              </a:lnSpc>
              <a:buFont typeface="+mj-lt"/>
              <a:buAutoNum type="arabicPeriod"/>
              <a:def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333373" lvl="0" indent="-333373">
              <a:lnSpc>
                <a:spcPct val="175000"/>
              </a:lnSpc>
              <a:buFont typeface="+mj-lt"/>
              <a:buAutoNum type="arabicPeriod"/>
            </a:pPr>
            <a:r>
              <a:rPr lang="ko-KR" altLang="en-US" dirty="0"/>
              <a:t>마스터 텍스트 스타일을 편집합니다</a:t>
            </a:r>
          </a:p>
          <a:p>
            <a:pPr marL="457198"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16008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5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5" r:id="rId4"/>
    <p:sldLayoutId id="2147483663" r:id="rId5"/>
    <p:sldLayoutId id="2147483666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95700" y="3489979"/>
            <a:ext cx="5931369" cy="830988"/>
          </a:xfrm>
        </p:spPr>
        <p:txBody>
          <a:bodyPr>
            <a:normAutofit/>
          </a:bodyPr>
          <a:lstStyle/>
          <a:p>
            <a:pPr marL="95250">
              <a:spcBef>
                <a:spcPts val="375"/>
              </a:spcBef>
              <a:spcAft>
                <a:spcPts val="375"/>
              </a:spcAft>
            </a:pPr>
            <a:r>
              <a:rPr lang="en-US" altLang="ko-KR" sz="2000" b="0" dirty="0" smtClean="0">
                <a:solidFill>
                  <a:schemeClr val="tx1"/>
                </a:solidFill>
                <a:latin typeface="+mn-ea"/>
                <a:ea typeface="+mn-ea"/>
                <a:cs typeface="굴림" panose="020B0600000101010101" pitchFamily="50" charset="-127"/>
              </a:rPr>
              <a:t>Project Reactor </a:t>
            </a:r>
            <a:endParaRPr lang="ko-KR" altLang="ko-KR" sz="2000" b="0" dirty="0">
              <a:solidFill>
                <a:schemeClr val="tx1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214057" y="3563899"/>
            <a:ext cx="2500568" cy="8309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95250">
              <a:spcBef>
                <a:spcPts val="375"/>
              </a:spcBef>
              <a:spcAft>
                <a:spcPts val="375"/>
              </a:spcAft>
            </a:pPr>
            <a:endParaRPr lang="ko-KR" altLang="ko-KR" sz="1400" b="0" dirty="0">
              <a:solidFill>
                <a:schemeClr val="tx1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32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929952" cy="249299"/>
          </a:xfrm>
        </p:spPr>
        <p:txBody>
          <a:bodyPr/>
          <a:lstStyle/>
          <a:p>
            <a:r>
              <a:rPr lang="en-US" altLang="ko-KR" dirty="0"/>
              <a:t>Reactive Streams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3143" y="745506"/>
            <a:ext cx="2300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Reactive Streams </a:t>
            </a:r>
            <a:r>
              <a:rPr lang="ko-KR" altLang="en-US" sz="1400" b="1" dirty="0" smtClean="0"/>
              <a:t>사용 흐름 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889816" y="1312227"/>
            <a:ext cx="5731510" cy="28619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30727" y="4532450"/>
            <a:ext cx="68471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1. Subscriber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subscribe </a:t>
            </a:r>
            <a:r>
              <a:rPr lang="ko-KR" altLang="en-US" sz="1400" b="1" dirty="0"/>
              <a:t>함수를 사용해 </a:t>
            </a:r>
            <a:r>
              <a:rPr lang="en-US" altLang="ko-KR" sz="1400" b="1" dirty="0"/>
              <a:t>Publisher</a:t>
            </a:r>
            <a:r>
              <a:rPr lang="ko-KR" altLang="en-US" sz="1400" b="1" dirty="0"/>
              <a:t>에게 구독을 요청한다</a:t>
            </a:r>
            <a:r>
              <a:rPr lang="en-US" altLang="ko-KR" sz="1400" b="1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r>
              <a:rPr lang="en-US" altLang="ko-KR" sz="1400" b="1" dirty="0"/>
              <a:t>2. </a:t>
            </a:r>
            <a:r>
              <a:rPr lang="en-US" altLang="ko-KR" sz="1400" b="1" dirty="0" smtClean="0"/>
              <a:t>Publisher</a:t>
            </a:r>
            <a:r>
              <a:rPr lang="ko-KR" altLang="en-US" sz="1400" b="1" dirty="0"/>
              <a:t>는 </a:t>
            </a:r>
            <a:r>
              <a:rPr lang="en-US" altLang="ko-KR" sz="1400" b="1" dirty="0" err="1"/>
              <a:t>onSubscribe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함수를 사용해 </a:t>
            </a:r>
            <a:r>
              <a:rPr lang="en-US" altLang="ko-KR" sz="1400" b="1" dirty="0"/>
              <a:t>Subscriber</a:t>
            </a:r>
            <a:r>
              <a:rPr lang="ko-KR" altLang="en-US" sz="1400" b="1" dirty="0"/>
              <a:t>에게 </a:t>
            </a:r>
            <a:r>
              <a:rPr lang="en-US" altLang="ko-KR" sz="1400" b="1" dirty="0"/>
              <a:t>Subscription</a:t>
            </a:r>
            <a:r>
              <a:rPr lang="ko-KR" altLang="en-US" sz="1400" b="1" dirty="0"/>
              <a:t>을 전달한다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78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929952" cy="249299"/>
          </a:xfrm>
        </p:spPr>
        <p:txBody>
          <a:bodyPr/>
          <a:lstStyle/>
          <a:p>
            <a:r>
              <a:rPr lang="en-US" altLang="ko-KR" dirty="0"/>
              <a:t>Reactive Streams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3143" y="745506"/>
            <a:ext cx="2300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Reactive Streams </a:t>
            </a:r>
            <a:r>
              <a:rPr lang="ko-KR" altLang="en-US" sz="1400" b="1" dirty="0" smtClean="0"/>
              <a:t>사용 흐름 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30727" y="4401822"/>
            <a:ext cx="769620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ko-KR" sz="1400" b="1" dirty="0"/>
              <a:t>이제</a:t>
            </a:r>
            <a:r>
              <a:rPr lang="en-US" altLang="ko-KR" sz="1400" b="1" dirty="0"/>
              <a:t> Subscription</a:t>
            </a:r>
            <a:r>
              <a:rPr lang="ko-KR" altLang="ko-KR" sz="1400" b="1" dirty="0"/>
              <a:t>은</a:t>
            </a:r>
            <a:r>
              <a:rPr lang="en-US" altLang="ko-KR" sz="1400" b="1" dirty="0"/>
              <a:t> Subscriber</a:t>
            </a:r>
            <a:r>
              <a:rPr lang="ko-KR" altLang="ko-KR" sz="1400" b="1" dirty="0"/>
              <a:t>와</a:t>
            </a:r>
            <a:r>
              <a:rPr lang="en-US" altLang="ko-KR" sz="1400" b="1" dirty="0"/>
              <a:t> Publisher </a:t>
            </a:r>
            <a:r>
              <a:rPr lang="ko-KR" altLang="ko-KR" sz="1400" b="1" dirty="0"/>
              <a:t>간 통신의 매개체가 된다</a:t>
            </a:r>
            <a:r>
              <a:rPr lang="en-US" altLang="ko-KR" sz="1400" b="1" dirty="0"/>
              <a:t>. Subscriber</a:t>
            </a:r>
            <a:r>
              <a:rPr lang="ko-KR" altLang="ko-KR" sz="1400" b="1" dirty="0"/>
              <a:t>는</a:t>
            </a:r>
            <a:r>
              <a:rPr lang="en-US" altLang="ko-KR" sz="1400" b="1" dirty="0"/>
              <a:t> Publisher</a:t>
            </a:r>
            <a:r>
              <a:rPr lang="ko-KR" altLang="ko-KR" sz="1400" b="1" dirty="0"/>
              <a:t>에게 직접 데이터 요청을 하지 않는다</a:t>
            </a:r>
            <a:r>
              <a:rPr lang="en-US" altLang="ko-KR" sz="1400" b="1" dirty="0"/>
              <a:t>. Subscription</a:t>
            </a:r>
            <a:r>
              <a:rPr lang="ko-KR" altLang="ko-KR" sz="1400" b="1" dirty="0"/>
              <a:t>의</a:t>
            </a:r>
            <a:r>
              <a:rPr lang="en-US" altLang="ko-KR" sz="1400" b="1" dirty="0"/>
              <a:t> request </a:t>
            </a:r>
            <a:r>
              <a:rPr lang="ko-KR" altLang="ko-KR" sz="1400" b="1" dirty="0"/>
              <a:t>함수를 통해</a:t>
            </a:r>
            <a:r>
              <a:rPr lang="en-US" altLang="ko-KR" sz="1400" b="1" dirty="0"/>
              <a:t> Publisher</a:t>
            </a:r>
            <a:r>
              <a:rPr lang="ko-KR" altLang="ko-KR" sz="1400" b="1" dirty="0"/>
              <a:t>에게 전달한다</a:t>
            </a:r>
            <a:r>
              <a:rPr lang="en-US" altLang="ko-KR" sz="1400" b="1" dirty="0"/>
              <a:t>.</a:t>
            </a:r>
          </a:p>
          <a:p>
            <a:endParaRPr lang="ko-KR" altLang="ko-KR" sz="1400" b="1" dirty="0"/>
          </a:p>
          <a:p>
            <a:r>
              <a:rPr lang="en-US" altLang="ko-KR" sz="1400" b="1" dirty="0"/>
              <a:t>4. Publisher</a:t>
            </a:r>
            <a:r>
              <a:rPr lang="ko-KR" altLang="ko-KR" sz="1400" b="1" dirty="0"/>
              <a:t>는</a:t>
            </a:r>
            <a:r>
              <a:rPr lang="en-US" altLang="ko-KR" sz="1400" b="1" dirty="0"/>
              <a:t> Subscription</a:t>
            </a:r>
            <a:r>
              <a:rPr lang="ko-KR" altLang="ko-KR" sz="1400" b="1" dirty="0"/>
              <a:t>을 통해</a:t>
            </a:r>
            <a:r>
              <a:rPr lang="en-US" altLang="ko-KR" sz="1400" b="1" dirty="0"/>
              <a:t> Subscriber</a:t>
            </a:r>
            <a:r>
              <a:rPr lang="ko-KR" altLang="ko-KR" sz="1400" b="1" dirty="0"/>
              <a:t>의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onNext</a:t>
            </a:r>
            <a:r>
              <a:rPr lang="ko-KR" altLang="ko-KR" sz="1400" b="1" dirty="0"/>
              <a:t>에 데이터를 전달하고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작업이 완료되면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onComplete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에러가 발생하면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onError</a:t>
            </a:r>
            <a:r>
              <a:rPr lang="en-US" altLang="ko-KR" sz="1400" b="1" dirty="0"/>
              <a:t> </a:t>
            </a:r>
            <a:r>
              <a:rPr lang="ko-KR" altLang="ko-KR" sz="1400" b="1" dirty="0"/>
              <a:t>시그널을 전달한다</a:t>
            </a:r>
            <a:r>
              <a:rPr lang="en-US" altLang="ko-KR" sz="1400" b="1" dirty="0"/>
              <a:t>.</a:t>
            </a:r>
          </a:p>
          <a:p>
            <a:endParaRPr lang="ko-KR" altLang="ko-KR" sz="1400" b="1" dirty="0"/>
          </a:p>
          <a:p>
            <a:r>
              <a:rPr lang="en-US" altLang="ko-KR" sz="1400" b="1" dirty="0"/>
              <a:t>5. Subscriber</a:t>
            </a:r>
            <a:r>
              <a:rPr lang="ko-KR" altLang="ko-KR" sz="1400" b="1" dirty="0"/>
              <a:t>와</a:t>
            </a:r>
            <a:r>
              <a:rPr lang="en-US" altLang="ko-KR" sz="1400" b="1" dirty="0"/>
              <a:t> Publisher, Subscription</a:t>
            </a:r>
            <a:r>
              <a:rPr lang="ko-KR" altLang="ko-KR" sz="1400" b="1" dirty="0"/>
              <a:t>이 서로 유기적으로 연결되어 통신을 주고받으면서</a:t>
            </a:r>
            <a:r>
              <a:rPr lang="en-US" altLang="ko-KR" sz="1400" b="1" dirty="0"/>
              <a:t> subscribe</a:t>
            </a:r>
            <a:r>
              <a:rPr lang="ko-KR" altLang="ko-KR" sz="1400" b="1" dirty="0"/>
              <a:t>부터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onComplete</a:t>
            </a:r>
            <a:r>
              <a:rPr lang="ko-KR" altLang="ko-KR" sz="1400" b="1" dirty="0"/>
              <a:t>까지 연결되고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이를 통해 백 </a:t>
            </a:r>
            <a:r>
              <a:rPr lang="ko-KR" altLang="ko-KR" sz="1400" b="1" dirty="0" err="1"/>
              <a:t>프레셔가</a:t>
            </a:r>
            <a:r>
              <a:rPr lang="ko-KR" altLang="ko-KR" sz="1400" b="1" dirty="0"/>
              <a:t> 완성된다</a:t>
            </a:r>
            <a:r>
              <a:rPr lang="en-US" altLang="ko-KR" sz="1400" b="1" dirty="0"/>
              <a:t>.</a:t>
            </a:r>
            <a:endParaRPr lang="ko-KR" altLang="ko-KR" sz="1400" b="1" dirty="0"/>
          </a:p>
          <a:p>
            <a:r>
              <a:rPr lang="en-US" altLang="ko-KR" sz="1200" b="1" dirty="0" smtClean="0">
                <a:latin typeface="+mn-ea"/>
              </a:rPr>
              <a:t>.</a:t>
            </a:r>
            <a:endParaRPr lang="en-US" altLang="ko-KR" sz="1200" b="1" dirty="0">
              <a:latin typeface="+mn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930727" y="1374865"/>
            <a:ext cx="5731510" cy="29108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76500" y="2828836"/>
            <a:ext cx="4953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reactive streams</a:t>
            </a:r>
            <a:r>
              <a:rPr lang="ko-KR" altLang="en-US"/>
              <a:t>는 직접 구현할 수 있지만 간단한 인터페이스와는 달리 지켜야될 규칙이 많아서 이미 구현된 라이브러리들을 사용하는 게 좋습니다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92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929952" cy="249299"/>
          </a:xfrm>
        </p:spPr>
        <p:txBody>
          <a:bodyPr/>
          <a:lstStyle/>
          <a:p>
            <a:r>
              <a:rPr lang="en-US" altLang="ko-KR" dirty="0"/>
              <a:t>Reactive Streams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3143" y="745506"/>
            <a:ext cx="78195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Reactive Streams </a:t>
            </a:r>
            <a:r>
              <a:rPr lang="ko-KR" altLang="en-US" sz="1400" b="1" dirty="0" smtClean="0">
                <a:latin typeface="+mn-ea"/>
              </a:rPr>
              <a:t>구현체 </a:t>
            </a:r>
            <a:r>
              <a:rPr lang="ko-KR" altLang="en-US" sz="1400" b="1" dirty="0">
                <a:latin typeface="+mn-ea"/>
              </a:rPr>
              <a:t>종류 </a:t>
            </a:r>
            <a:endParaRPr lang="en-US" altLang="ko-KR" sz="1400" b="1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en-US" altLang="ko-KR" sz="1400" dirty="0" err="1"/>
              <a:t>RxJava,Reactor</a:t>
            </a:r>
            <a:r>
              <a:rPr lang="en-US" altLang="ko-KR" sz="1400" dirty="0"/>
              <a:t> Core, </a:t>
            </a:r>
            <a:r>
              <a:rPr lang="en-US" altLang="ko-KR" sz="1400" dirty="0" err="1"/>
              <a:t>Akka</a:t>
            </a:r>
            <a:r>
              <a:rPr lang="en-US" altLang="ko-KR" sz="1400" dirty="0"/>
              <a:t> Streams (</a:t>
            </a:r>
            <a:r>
              <a:rPr lang="ko-KR" altLang="ko-KR" sz="1400" dirty="0"/>
              <a:t>순수하게 </a:t>
            </a:r>
            <a:r>
              <a:rPr lang="ko-KR" altLang="ko-KR" sz="1400" dirty="0" err="1"/>
              <a:t>스트림</a:t>
            </a:r>
            <a:r>
              <a:rPr lang="ko-KR" altLang="ko-KR" sz="1400" dirty="0"/>
              <a:t> 연산 처리</a:t>
            </a:r>
            <a:r>
              <a:rPr lang="en-US" altLang="ko-KR" sz="1400" dirty="0"/>
              <a:t>)</a:t>
            </a:r>
          </a:p>
          <a:p>
            <a:pPr marL="342900" lvl="0" indent="-342900">
              <a:buFont typeface="+mj-ea"/>
              <a:buAutoNum type="circleNumDbPlain"/>
            </a:pPr>
            <a:endParaRPr lang="ko-KR" altLang="ko-KR" sz="1400" dirty="0"/>
          </a:p>
          <a:p>
            <a:pPr marL="342900" lvl="0" indent="-342900">
              <a:buFont typeface="+mj-ea"/>
              <a:buAutoNum type="circleNumDbPlain"/>
            </a:pPr>
            <a:r>
              <a:rPr lang="en-US" altLang="ko-KR" sz="1400" dirty="0" err="1"/>
              <a:t>ReactiveMongo</a:t>
            </a:r>
            <a:r>
              <a:rPr lang="ko-KR" altLang="ko-KR" sz="1400" dirty="0"/>
              <a:t>나</a:t>
            </a:r>
            <a:r>
              <a:rPr lang="en-US" altLang="ko-KR" sz="1400" dirty="0"/>
              <a:t> Slick (</a:t>
            </a:r>
            <a:r>
              <a:rPr lang="ko-KR" altLang="ko-KR" sz="1400" dirty="0"/>
              <a:t>저장소의 데이터를</a:t>
            </a:r>
            <a:r>
              <a:rPr lang="en-US" altLang="ko-KR" sz="1400" dirty="0"/>
              <a:t> Reactive Streams</a:t>
            </a:r>
            <a:r>
              <a:rPr lang="ko-KR" altLang="ko-KR" sz="1400" dirty="0"/>
              <a:t>로 조회</a:t>
            </a:r>
            <a:r>
              <a:rPr lang="en-US" altLang="ko-KR" sz="1400" dirty="0"/>
              <a:t>)</a:t>
            </a:r>
          </a:p>
          <a:p>
            <a:pPr marL="342900" lvl="0" indent="-342900">
              <a:buFont typeface="+mj-ea"/>
              <a:buAutoNum type="circleNumDbPlain"/>
            </a:pPr>
            <a:endParaRPr lang="ko-KR" altLang="ko-KR" sz="1400" dirty="0"/>
          </a:p>
          <a:p>
            <a:pPr marL="342900" lvl="0" indent="-342900">
              <a:buFont typeface="+mj-ea"/>
              <a:buAutoNum type="circleNumDbPlain"/>
            </a:pPr>
            <a:r>
              <a:rPr lang="en-US" altLang="ko-KR" sz="1400" dirty="0" err="1"/>
              <a:t>Armeria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Vert.x</a:t>
            </a:r>
            <a:r>
              <a:rPr lang="en-US" altLang="ko-KR" sz="1400" dirty="0"/>
              <a:t>, Play Framework, Spring </a:t>
            </a:r>
            <a:r>
              <a:rPr lang="en-US" altLang="ko-KR" sz="1400" dirty="0" err="1"/>
              <a:t>WebFlux</a:t>
            </a:r>
            <a:r>
              <a:rPr lang="en-US" altLang="ko-KR" sz="1400" dirty="0"/>
              <a:t> (</a:t>
            </a:r>
            <a:r>
              <a:rPr lang="ko-KR" altLang="ko-KR" sz="1400" dirty="0"/>
              <a:t>웹 프로그래밍과 연결된</a:t>
            </a:r>
            <a:r>
              <a:rPr lang="en-US" altLang="ko-KR" sz="1400" dirty="0"/>
              <a:t> Reactive Streams </a:t>
            </a:r>
            <a:r>
              <a:rPr lang="ko-KR" altLang="ko-KR" sz="1400" dirty="0"/>
              <a:t>필요</a:t>
            </a:r>
            <a:r>
              <a:rPr lang="en-US" altLang="ko-KR" sz="1400" dirty="0"/>
              <a:t>)</a:t>
            </a:r>
            <a:endParaRPr lang="en-US" altLang="ko-KR" sz="1400" b="1" dirty="0">
              <a:latin typeface="+mn-ea"/>
            </a:endParaRPr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</p:txBody>
      </p:sp>
      <p:pic>
        <p:nvPicPr>
          <p:cNvPr id="14" name="그림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485367" y="3179123"/>
            <a:ext cx="5221719" cy="23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2063898" cy="249299"/>
          </a:xfrm>
        </p:spPr>
        <p:txBody>
          <a:bodyPr/>
          <a:lstStyle/>
          <a:p>
            <a:r>
              <a:rPr lang="en-US" altLang="ko-KR" dirty="0" smtClean="0"/>
              <a:t>Project Reactor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143" y="745506"/>
            <a:ext cx="882890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Flux</a:t>
            </a:r>
            <a:r>
              <a:rPr lang="en-US" altLang="ko-KR" sz="1400" b="1" dirty="0"/>
              <a:t>, </a:t>
            </a:r>
            <a:r>
              <a:rPr lang="en-US" altLang="ko-KR" sz="1400" b="1" dirty="0" smtClean="0"/>
              <a:t>Mono</a:t>
            </a:r>
          </a:p>
          <a:p>
            <a:endParaRPr lang="en-US" altLang="ko-KR" sz="1400" b="1" dirty="0"/>
          </a:p>
          <a:p>
            <a:pPr lvl="0"/>
            <a:r>
              <a:rPr lang="ko-KR" altLang="en-US" sz="1400" b="1" dirty="0" smtClean="0"/>
              <a:t>정의</a:t>
            </a:r>
            <a:r>
              <a:rPr lang="ko-KR" altLang="ko-KR" sz="1400" b="1" dirty="0" smtClean="0"/>
              <a:t> </a:t>
            </a:r>
            <a:endParaRPr lang="en-US" altLang="ko-KR" sz="1400" b="1" dirty="0" smtClean="0"/>
          </a:p>
          <a:p>
            <a:pPr lvl="0"/>
            <a:endParaRPr lang="ko-KR" altLang="ko-KR" sz="1400" b="1" dirty="0"/>
          </a:p>
          <a:p>
            <a:r>
              <a:rPr lang="en-US" altLang="ko-KR" sz="1400" dirty="0" smtClean="0"/>
              <a:t>Flux</a:t>
            </a:r>
            <a:r>
              <a:rPr lang="en-US" altLang="ko-KR" sz="1400" dirty="0"/>
              <a:t>, Mono</a:t>
            </a:r>
            <a:r>
              <a:rPr lang="ko-KR" altLang="ko-KR" sz="1400" dirty="0"/>
              <a:t>는 </a:t>
            </a:r>
            <a:r>
              <a:rPr lang="en-US" altLang="ko-KR" sz="1400" dirty="0"/>
              <a:t>Project Reactor</a:t>
            </a:r>
            <a:r>
              <a:rPr lang="ko-KR" altLang="ko-KR" sz="1400" dirty="0"/>
              <a:t>에서 제공하는 </a:t>
            </a:r>
            <a:r>
              <a:rPr lang="en-US" altLang="ko-KR" sz="1400" dirty="0"/>
              <a:t>Reactive Stream</a:t>
            </a:r>
            <a:r>
              <a:rPr lang="ko-KR" altLang="ko-KR" sz="1400" dirty="0"/>
              <a:t>의 </a:t>
            </a:r>
            <a:r>
              <a:rPr lang="en-US" altLang="ko-KR" sz="1400" dirty="0"/>
              <a:t>Publisher </a:t>
            </a:r>
            <a:r>
              <a:rPr lang="ko-KR" altLang="ko-KR" sz="1400" dirty="0"/>
              <a:t>인터페이스 </a:t>
            </a:r>
            <a:r>
              <a:rPr lang="ko-KR" altLang="ko-KR" sz="1400" dirty="0" smtClean="0"/>
              <a:t>구현체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lvl="0"/>
            <a:r>
              <a:rPr lang="ko-KR" altLang="ko-KR" sz="1400" b="1" dirty="0"/>
              <a:t>차이점</a:t>
            </a:r>
            <a:endParaRPr lang="en-US" altLang="ko-KR" sz="1400" b="1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ko-KR" altLang="ko-KR" sz="1400" b="1" dirty="0"/>
          </a:p>
          <a:p>
            <a:r>
              <a:rPr lang="en-US" altLang="ko-KR" sz="1400" dirty="0"/>
              <a:t>Mono</a:t>
            </a:r>
            <a:r>
              <a:rPr lang="ko-KR" altLang="ko-KR" sz="1400" dirty="0"/>
              <a:t>는</a:t>
            </a:r>
            <a:r>
              <a:rPr lang="en-US" altLang="ko-KR" sz="1400" dirty="0"/>
              <a:t> 0-1</a:t>
            </a:r>
            <a:r>
              <a:rPr lang="ko-KR" altLang="ko-KR" sz="1400" dirty="0"/>
              <a:t>개의 결과만을 처리하기 위한 객체이고</a:t>
            </a:r>
            <a:r>
              <a:rPr lang="en-US" altLang="ko-KR" sz="1400" dirty="0"/>
              <a:t>, Flux</a:t>
            </a:r>
            <a:r>
              <a:rPr lang="ko-KR" altLang="ko-KR" sz="1400" dirty="0"/>
              <a:t>는</a:t>
            </a:r>
            <a:r>
              <a:rPr lang="en-US" altLang="ko-KR" sz="1400" dirty="0"/>
              <a:t> 0-N</a:t>
            </a:r>
            <a:r>
              <a:rPr lang="ko-KR" altLang="ko-KR" sz="1400" dirty="0"/>
              <a:t>개인 여러 개의 결과를 처리하는 </a:t>
            </a:r>
            <a:r>
              <a:rPr lang="ko-KR" altLang="ko-KR" sz="1400" dirty="0" smtClean="0"/>
              <a:t>객체이다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b="1" dirty="0" smtClean="0"/>
              <a:t>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Reactor</a:t>
            </a:r>
            <a:r>
              <a:rPr lang="ko-KR" altLang="ko-KR" sz="1400" dirty="0"/>
              <a:t>에서 </a:t>
            </a:r>
            <a:r>
              <a:rPr lang="ko-KR" altLang="ko-KR" sz="1400" dirty="0" smtClean="0"/>
              <a:t>제공하는 </a:t>
            </a:r>
            <a:r>
              <a:rPr lang="ko-KR" altLang="ko-KR" sz="1400" dirty="0"/>
              <a:t>연산자들</a:t>
            </a:r>
            <a:r>
              <a:rPr lang="en-US" altLang="ko-KR" sz="1400" dirty="0"/>
              <a:t>(operators)</a:t>
            </a:r>
            <a:r>
              <a:rPr lang="ko-KR" altLang="ko-KR" sz="1400" dirty="0"/>
              <a:t>의 조합을 통해 </a:t>
            </a:r>
            <a:r>
              <a:rPr lang="ko-KR" altLang="ko-KR" sz="1400" dirty="0" err="1"/>
              <a:t>스트림을</a:t>
            </a:r>
            <a:r>
              <a:rPr lang="ko-KR" altLang="ko-KR" sz="1400" dirty="0"/>
              <a:t> </a:t>
            </a:r>
            <a:r>
              <a:rPr lang="ko-KR" altLang="ko-KR" sz="1400" dirty="0" smtClean="0"/>
              <a:t>표현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+mj-ea"/>
              </a:rPr>
              <a:t>시퀀스 생성</a:t>
            </a:r>
            <a:r>
              <a:rPr lang="en-US" altLang="ko-KR" sz="1400" dirty="0">
                <a:latin typeface="+mj-ea"/>
              </a:rPr>
              <a:t>: just, range, </a:t>
            </a:r>
            <a:r>
              <a:rPr lang="en-US" altLang="ko-KR" sz="1400" dirty="0" err="1">
                <a:latin typeface="+mj-ea"/>
              </a:rPr>
              <a:t>fromArray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등 </a:t>
            </a:r>
            <a:endParaRPr lang="en-US" altLang="ko-KR" sz="1400" dirty="0">
              <a:latin typeface="+mj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+mj-ea"/>
              </a:rPr>
              <a:t>시퀀스 변환 </a:t>
            </a:r>
            <a:r>
              <a:rPr lang="en-US" altLang="ko-KR" sz="1400" dirty="0">
                <a:latin typeface="+mj-ea"/>
              </a:rPr>
              <a:t>map, </a:t>
            </a:r>
            <a:r>
              <a:rPr lang="en-US" altLang="ko-KR" sz="1400" dirty="0" err="1">
                <a:latin typeface="+mj-ea"/>
              </a:rPr>
              <a:t>flatMap</a:t>
            </a:r>
            <a:r>
              <a:rPr lang="en-US" altLang="ko-KR" sz="1400" dirty="0">
                <a:latin typeface="+mj-ea"/>
              </a:rPr>
              <a:t>, filter, take, skip </a:t>
            </a:r>
            <a:r>
              <a:rPr lang="ko-KR" altLang="en-US" sz="1400" dirty="0">
                <a:latin typeface="+mj-ea"/>
              </a:rPr>
              <a:t>등 </a:t>
            </a:r>
            <a:endParaRPr lang="en-US" altLang="ko-KR" sz="1400" dirty="0">
              <a:latin typeface="+mj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>
                <a:latin typeface="+mj-ea"/>
              </a:rPr>
              <a:t>에러처리 </a:t>
            </a:r>
            <a:r>
              <a:rPr lang="en-US" altLang="ko-KR" sz="1400" dirty="0">
                <a:latin typeface="+mj-ea"/>
              </a:rPr>
              <a:t>: </a:t>
            </a:r>
            <a:r>
              <a:rPr lang="en-US" altLang="ko-KR" sz="1400" dirty="0" err="1">
                <a:latin typeface="+mj-ea"/>
              </a:rPr>
              <a:t>onErrorReturn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등 </a:t>
            </a:r>
            <a:endParaRPr lang="en-US" altLang="ko-KR" sz="1400" dirty="0">
              <a:latin typeface="+mj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dirty="0">
              <a:latin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err="1">
                <a:latin typeface="+mj-ea"/>
              </a:rPr>
              <a:t>쓰레드</a:t>
            </a:r>
            <a:r>
              <a:rPr lang="ko-KR" altLang="en-US" sz="1400" dirty="0">
                <a:latin typeface="+mj-ea"/>
              </a:rPr>
              <a:t> </a:t>
            </a:r>
            <a:r>
              <a:rPr lang="ko-KR" altLang="en-US" sz="1400" dirty="0" err="1">
                <a:latin typeface="+mj-ea"/>
              </a:rPr>
              <a:t>스케쥴링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: </a:t>
            </a:r>
            <a:r>
              <a:rPr lang="en-US" altLang="ko-KR" sz="1400" dirty="0" err="1">
                <a:latin typeface="+mj-ea"/>
              </a:rPr>
              <a:t>publishOn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등 </a:t>
            </a:r>
            <a:endParaRPr lang="en-US" altLang="ko-KR" sz="1400" dirty="0">
              <a:latin typeface="+mj-ea"/>
            </a:endParaRP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ko-KR" sz="1400" dirty="0"/>
          </a:p>
          <a:p>
            <a:pPr lvl="0"/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b="1" dirty="0"/>
          </a:p>
          <a:p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60575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206099" cy="249299"/>
          </a:xfrm>
        </p:spPr>
        <p:txBody>
          <a:bodyPr/>
          <a:lstStyle/>
          <a:p>
            <a:r>
              <a:rPr lang="ko-KR" altLang="en-US" dirty="0" smtClean="0"/>
              <a:t>시퀀스 생성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696" y="492294"/>
            <a:ext cx="927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Just</a:t>
            </a:r>
          </a:p>
          <a:p>
            <a:endParaRPr lang="en-US" altLang="ko-KR" sz="1400" b="1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27" y="3331028"/>
            <a:ext cx="9139446" cy="20084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1210" y="1142621"/>
            <a:ext cx="445346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        List&lt;String</a:t>
            </a:r>
            <a:r>
              <a:rPr lang="en-US" altLang="ko-KR" sz="1200" dirty="0">
                <a:latin typeface="+mn-ea"/>
              </a:rPr>
              <a:t>&gt; names = new </a:t>
            </a:r>
            <a:r>
              <a:rPr lang="en-US" altLang="ko-KR" sz="1200" dirty="0" err="1">
                <a:latin typeface="+mn-ea"/>
              </a:rPr>
              <a:t>ArrayList</a:t>
            </a:r>
            <a:r>
              <a:rPr lang="en-US" altLang="ko-KR" sz="1200" dirty="0">
                <a:latin typeface="+mn-ea"/>
              </a:rPr>
              <a:t>&lt;&gt;();</a:t>
            </a:r>
          </a:p>
          <a:p>
            <a:r>
              <a:rPr lang="en-US" altLang="ko-KR" sz="1200" dirty="0">
                <a:latin typeface="+mn-ea"/>
              </a:rPr>
              <a:t>        Flux&lt;String&gt; flux = </a:t>
            </a:r>
            <a:r>
              <a:rPr lang="en-US" altLang="ko-KR" sz="1200" dirty="0" err="1">
                <a:latin typeface="+mn-ea"/>
              </a:rPr>
              <a:t>Flux.just</a:t>
            </a:r>
            <a:r>
              <a:rPr lang="en-US" altLang="ko-KR" sz="1200" dirty="0">
                <a:latin typeface="+mn-ea"/>
              </a:rPr>
              <a:t>("AAA", "BBB").log();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flux.subscribe</a:t>
            </a:r>
            <a:r>
              <a:rPr lang="en-US" altLang="ko-KR" sz="1200" dirty="0">
                <a:latin typeface="+mn-ea"/>
              </a:rPr>
              <a:t>(s-&gt;{</a:t>
            </a:r>
          </a:p>
          <a:p>
            <a:r>
              <a:rPr lang="en-US" altLang="ko-KR" sz="1200" dirty="0">
                <a:latin typeface="+mn-ea"/>
              </a:rPr>
              <a:t>            </a:t>
            </a:r>
            <a:r>
              <a:rPr lang="en-US" altLang="ko-KR" sz="1200" dirty="0" err="1">
                <a:latin typeface="+mn-ea"/>
              </a:rPr>
              <a:t>System.out.println</a:t>
            </a:r>
            <a:r>
              <a:rPr lang="en-US" altLang="ko-KR" sz="1200" dirty="0">
                <a:latin typeface="+mn-ea"/>
              </a:rPr>
              <a:t>("</a:t>
            </a:r>
            <a:r>
              <a:rPr lang="ko-KR" altLang="en-US" sz="1200" dirty="0">
                <a:latin typeface="+mn-ea"/>
              </a:rPr>
              <a:t>시퀀스 수신</a:t>
            </a:r>
            <a:r>
              <a:rPr lang="en-US" altLang="ko-KR" sz="1200" dirty="0">
                <a:latin typeface="+mn-ea"/>
              </a:rPr>
              <a:t>:"+s);</a:t>
            </a:r>
          </a:p>
          <a:p>
            <a:r>
              <a:rPr lang="en-US" altLang="ko-KR" sz="1200" dirty="0">
                <a:latin typeface="+mn-ea"/>
              </a:rPr>
              <a:t>            </a:t>
            </a:r>
            <a:r>
              <a:rPr lang="en-US" altLang="ko-KR" sz="1200" dirty="0" err="1">
                <a:latin typeface="+mn-ea"/>
              </a:rPr>
              <a:t>names.add</a:t>
            </a:r>
            <a:r>
              <a:rPr lang="en-US" altLang="ko-KR" sz="1200" dirty="0">
                <a:latin typeface="+mn-ea"/>
              </a:rPr>
              <a:t>(s);</a:t>
            </a:r>
          </a:p>
          <a:p>
            <a:r>
              <a:rPr lang="en-US" altLang="ko-KR" sz="1200" dirty="0">
                <a:latin typeface="+mn-ea"/>
              </a:rPr>
              <a:t>        });</a:t>
            </a: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Assert.assertEquals</a:t>
            </a:r>
            <a:r>
              <a:rPr lang="en-US" altLang="ko-KR" sz="1200" dirty="0">
                <a:latin typeface="+mn-ea"/>
              </a:rPr>
              <a:t>(names, </a:t>
            </a:r>
            <a:r>
              <a:rPr lang="en-US" altLang="ko-KR" sz="1200" dirty="0" err="1">
                <a:latin typeface="+mn-ea"/>
              </a:rPr>
              <a:t>Arrays.asList</a:t>
            </a:r>
            <a:r>
              <a:rPr lang="en-US" altLang="ko-KR" sz="1200" dirty="0">
                <a:latin typeface="+mn-ea"/>
              </a:rPr>
              <a:t>("AAA", "BBB"));</a:t>
            </a:r>
            <a:endParaRPr lang="ko-KR" altLang="en-US" sz="1200" dirty="0" smtClean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67" y="860324"/>
            <a:ext cx="4545467" cy="18760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197683" y="513064"/>
            <a:ext cx="2669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입력받은</a:t>
            </a:r>
            <a:r>
              <a:rPr lang="ko-KR" altLang="en-US" sz="1200" dirty="0" smtClean="0"/>
              <a:t> 데이터 그대로 시퀀스 생성 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568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206099" cy="249299"/>
          </a:xfrm>
        </p:spPr>
        <p:txBody>
          <a:bodyPr/>
          <a:lstStyle/>
          <a:p>
            <a:r>
              <a:rPr lang="ko-KR" altLang="en-US" dirty="0" smtClean="0"/>
              <a:t>시퀀스 생성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696" y="492294"/>
            <a:ext cx="927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range</a:t>
            </a:r>
          </a:p>
          <a:p>
            <a:endParaRPr lang="en-US" altLang="ko-KR" sz="14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1209" y="1142621"/>
            <a:ext cx="43730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        List&lt;Integer</a:t>
            </a:r>
            <a:r>
              <a:rPr lang="en-US" altLang="ko-KR" sz="1200" dirty="0">
                <a:latin typeface="+mn-ea"/>
              </a:rPr>
              <a:t>&gt; list = new </a:t>
            </a:r>
            <a:r>
              <a:rPr lang="en-US" altLang="ko-KR" sz="1200" dirty="0" err="1">
                <a:latin typeface="+mn-ea"/>
              </a:rPr>
              <a:t>ArrayList</a:t>
            </a:r>
            <a:r>
              <a:rPr lang="en-US" altLang="ko-KR" sz="1200" dirty="0">
                <a:latin typeface="+mn-ea"/>
              </a:rPr>
              <a:t>&lt;&gt;();</a:t>
            </a:r>
          </a:p>
          <a:p>
            <a:r>
              <a:rPr lang="en-US" altLang="ko-KR" sz="1200" dirty="0">
                <a:latin typeface="+mn-ea"/>
              </a:rPr>
              <a:t>        Flux&lt;Integer&gt; flux = </a:t>
            </a:r>
            <a:r>
              <a:rPr lang="en-US" altLang="ko-KR" sz="1200" dirty="0" err="1">
                <a:latin typeface="+mn-ea"/>
              </a:rPr>
              <a:t>Flux.range</a:t>
            </a:r>
            <a:r>
              <a:rPr lang="en-US" altLang="ko-KR" sz="1200" dirty="0">
                <a:latin typeface="+mn-ea"/>
              </a:rPr>
              <a:t>(1,5).log();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flux.subscribe</a:t>
            </a:r>
            <a:r>
              <a:rPr lang="en-US" altLang="ko-KR" sz="1200" dirty="0">
                <a:latin typeface="+mn-ea"/>
              </a:rPr>
              <a:t>(list::add);</a:t>
            </a:r>
            <a:endParaRPr lang="ko-KR" altLang="en-US" sz="12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47" y="851807"/>
            <a:ext cx="4387319" cy="23268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7" y="3412955"/>
            <a:ext cx="8868444" cy="19314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97683" y="513064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순차적으로 증가하는 정수 시퀀스 생성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986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160895" cy="249299"/>
          </a:xfrm>
        </p:spPr>
        <p:txBody>
          <a:bodyPr/>
          <a:lstStyle/>
          <a:p>
            <a:r>
              <a:rPr lang="ko-KR" altLang="en-US" dirty="0" smtClean="0"/>
              <a:t>시퀀스 변환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696" y="492294"/>
            <a:ext cx="927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Map</a:t>
            </a:r>
          </a:p>
          <a:p>
            <a:endParaRPr lang="en-US" altLang="ko-KR" sz="14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1210" y="1142621"/>
            <a:ext cx="420929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        </a:t>
            </a:r>
            <a:r>
              <a:rPr lang="en-US" altLang="ko-KR" sz="1200" dirty="0">
                <a:latin typeface="+mn-ea"/>
              </a:rPr>
              <a:t> List&lt;String&gt; names = new </a:t>
            </a:r>
            <a:r>
              <a:rPr lang="en-US" altLang="ko-KR" sz="1200" dirty="0" err="1">
                <a:latin typeface="+mn-ea"/>
              </a:rPr>
              <a:t>ArrayList</a:t>
            </a:r>
            <a:r>
              <a:rPr lang="en-US" altLang="ko-KR" sz="1200" dirty="0">
                <a:latin typeface="+mn-ea"/>
              </a:rPr>
              <a:t>&lt;&gt;();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  Flux&lt;String&gt; flux = </a:t>
            </a:r>
            <a:r>
              <a:rPr lang="en-US" altLang="ko-KR" sz="1200" dirty="0" err="1">
                <a:latin typeface="+mn-ea"/>
              </a:rPr>
              <a:t>Flux.just</a:t>
            </a:r>
            <a:r>
              <a:rPr lang="en-US" altLang="ko-KR" sz="1200" dirty="0">
                <a:latin typeface="+mn-ea"/>
              </a:rPr>
              <a:t>("EDDY", "IRENE").log();</a:t>
            </a:r>
          </a:p>
          <a:p>
            <a:r>
              <a:rPr lang="en-US" altLang="ko-KR" sz="1200" dirty="0">
                <a:latin typeface="+mn-ea"/>
              </a:rPr>
              <a:t>        </a:t>
            </a:r>
            <a:r>
              <a:rPr lang="en-US" altLang="ko-KR" sz="1200" dirty="0" err="1">
                <a:latin typeface="+mn-ea"/>
              </a:rPr>
              <a:t>flux.map</a:t>
            </a:r>
            <a:r>
              <a:rPr lang="en-US" altLang="ko-KR" sz="1200" dirty="0">
                <a:latin typeface="+mn-ea"/>
              </a:rPr>
              <a:t>(String::</a:t>
            </a:r>
            <a:r>
              <a:rPr lang="en-US" altLang="ko-KR" sz="1200" dirty="0" err="1">
                <a:latin typeface="+mn-ea"/>
              </a:rPr>
              <a:t>toLowerCase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                .subscribe(names::add);</a:t>
            </a:r>
            <a:endParaRPr lang="ko-KR" altLang="en-US" sz="12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81" y="882419"/>
            <a:ext cx="4159190" cy="21239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86" y="3727324"/>
            <a:ext cx="9104687" cy="163389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97683" y="513064"/>
            <a:ext cx="2092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각각의 데이터를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대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변환 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877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160895" cy="249299"/>
          </a:xfrm>
        </p:spPr>
        <p:txBody>
          <a:bodyPr/>
          <a:lstStyle/>
          <a:p>
            <a:r>
              <a:rPr lang="ko-KR" altLang="en-US" dirty="0" smtClean="0"/>
              <a:t>시퀀스 변환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696" y="492294"/>
            <a:ext cx="927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Filter</a:t>
            </a:r>
          </a:p>
          <a:p>
            <a:endParaRPr lang="en-US" altLang="ko-KR" sz="14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1210" y="1142621"/>
            <a:ext cx="45437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List&lt;String</a:t>
            </a:r>
            <a:r>
              <a:rPr lang="en-US" altLang="ko-KR" sz="1200" dirty="0">
                <a:latin typeface="+mn-ea"/>
              </a:rPr>
              <a:t>&gt; colors = new </a:t>
            </a:r>
            <a:r>
              <a:rPr lang="en-US" altLang="ko-KR" sz="1200" dirty="0" err="1">
                <a:latin typeface="+mn-ea"/>
              </a:rPr>
              <a:t>ArrayList</a:t>
            </a:r>
            <a:r>
              <a:rPr lang="en-US" altLang="ko-KR" sz="1200" dirty="0">
                <a:latin typeface="+mn-ea"/>
              </a:rPr>
              <a:t>&lt;&gt;();</a:t>
            </a:r>
          </a:p>
          <a:p>
            <a:r>
              <a:rPr lang="en-US" altLang="ko-KR" sz="1200" dirty="0" smtClean="0">
                <a:latin typeface="+mn-ea"/>
              </a:rPr>
              <a:t>Flux&lt;String</a:t>
            </a:r>
            <a:r>
              <a:rPr lang="en-US" altLang="ko-KR" sz="1200" dirty="0">
                <a:latin typeface="+mn-ea"/>
              </a:rPr>
              <a:t>&gt; flux = </a:t>
            </a:r>
            <a:r>
              <a:rPr lang="en-US" altLang="ko-KR" sz="1200" dirty="0" err="1">
                <a:latin typeface="+mn-ea"/>
              </a:rPr>
              <a:t>Flux.just</a:t>
            </a:r>
            <a:r>
              <a:rPr lang="en-US" altLang="ko-KR" sz="1200" dirty="0">
                <a:latin typeface="+mn-ea"/>
              </a:rPr>
              <a:t>("blue", "green", "orange", "purple</a:t>
            </a:r>
            <a:r>
              <a:rPr lang="en-US" altLang="ko-KR" sz="1200" dirty="0" smtClean="0">
                <a:latin typeface="+mn-ea"/>
              </a:rPr>
              <a:t>")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</a:t>
            </a:r>
            <a:r>
              <a:rPr lang="en-US" altLang="ko-KR" sz="1200" dirty="0">
                <a:latin typeface="+mn-ea"/>
              </a:rPr>
              <a:t>blue </a:t>
            </a:r>
            <a:r>
              <a:rPr lang="ko-KR" altLang="en-US" sz="1200" dirty="0">
                <a:latin typeface="+mn-ea"/>
              </a:rPr>
              <a:t>는 전달하지 않도록 </a:t>
            </a:r>
            <a:r>
              <a:rPr lang="en-US" altLang="ko-KR" sz="1200" dirty="0">
                <a:latin typeface="+mn-ea"/>
              </a:rPr>
              <a:t>filter </a:t>
            </a:r>
            <a:r>
              <a:rPr lang="ko-KR" altLang="en-US" sz="1200" dirty="0">
                <a:latin typeface="+mn-ea"/>
              </a:rPr>
              <a:t>추가</a:t>
            </a:r>
          </a:p>
          <a:p>
            <a:r>
              <a:rPr lang="en-US" altLang="ko-KR" sz="1200" dirty="0" err="1" smtClean="0">
                <a:latin typeface="+mn-ea"/>
              </a:rPr>
              <a:t>flux.filter</a:t>
            </a:r>
            <a:r>
              <a:rPr lang="en-US" altLang="ko-KR" sz="1200" dirty="0" smtClean="0">
                <a:latin typeface="+mn-ea"/>
              </a:rPr>
              <a:t>(color </a:t>
            </a:r>
            <a:r>
              <a:rPr lang="en-US" altLang="ko-KR" sz="1200" dirty="0">
                <a:latin typeface="+mn-ea"/>
              </a:rPr>
              <a:t>-&gt; !</a:t>
            </a:r>
            <a:r>
              <a:rPr lang="en-US" altLang="ko-KR" sz="1200" dirty="0" err="1">
                <a:latin typeface="+mn-ea"/>
              </a:rPr>
              <a:t>color.equals</a:t>
            </a:r>
            <a:r>
              <a:rPr lang="en-US" altLang="ko-KR" sz="1200" dirty="0">
                <a:latin typeface="+mn-ea"/>
              </a:rPr>
              <a:t>("blue"))</a:t>
            </a:r>
          </a:p>
          <a:p>
            <a:r>
              <a:rPr lang="en-US" altLang="ko-KR" sz="1200" dirty="0">
                <a:latin typeface="+mn-ea"/>
              </a:rPr>
              <a:t>     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dirty="0">
                <a:latin typeface="+mn-ea"/>
              </a:rPr>
              <a:t>subscribe(colors::add);</a:t>
            </a:r>
            <a:endParaRPr lang="ko-KR" altLang="en-US" sz="1200" dirty="0" smtClean="0">
              <a:latin typeface="+mn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429986" y="1015514"/>
            <a:ext cx="4290060" cy="2108835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429986" y="4098471"/>
            <a:ext cx="4495800" cy="22206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9986" y="3647569"/>
            <a:ext cx="927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Take</a:t>
            </a:r>
          </a:p>
          <a:p>
            <a:endParaRPr lang="en-US" altLang="ko-KR" sz="1400" b="1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81210" y="4098471"/>
            <a:ext cx="446556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 List&lt;String&gt; colors = new </a:t>
            </a:r>
            <a:r>
              <a:rPr lang="en-US" altLang="ko-KR" sz="1200" dirty="0" err="1">
                <a:latin typeface="+mn-ea"/>
              </a:rPr>
              <a:t>ArrayList</a:t>
            </a:r>
            <a:r>
              <a:rPr lang="en-US" altLang="ko-KR" sz="1200" dirty="0">
                <a:latin typeface="+mn-ea"/>
              </a:rPr>
              <a:t>&lt;&gt;();</a:t>
            </a:r>
          </a:p>
          <a:p>
            <a:r>
              <a:rPr lang="en-US" altLang="ko-KR" sz="1200" dirty="0">
                <a:latin typeface="+mn-ea"/>
              </a:rPr>
              <a:t>    Flux&lt;String&gt; flux = </a:t>
            </a:r>
            <a:r>
              <a:rPr lang="en-US" altLang="ko-KR" sz="1200" dirty="0" err="1">
                <a:latin typeface="+mn-ea"/>
              </a:rPr>
              <a:t>Flux.just</a:t>
            </a:r>
            <a:r>
              <a:rPr lang="en-US" altLang="ko-KR" sz="1200" dirty="0">
                <a:latin typeface="+mn-ea"/>
              </a:rPr>
              <a:t>("blue", "green", "orange", "purple").log();</a:t>
            </a:r>
          </a:p>
          <a:p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flux.take</a:t>
            </a:r>
            <a:r>
              <a:rPr lang="en-US" altLang="ko-KR" sz="1200" dirty="0">
                <a:latin typeface="+mn-ea"/>
              </a:rPr>
              <a:t>(2).subscribe(colors::add);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97684" y="3647569"/>
            <a:ext cx="3227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시퀀스 순서대로 특정 개수의 데이터만 전달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97683" y="513064"/>
            <a:ext cx="2704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200" dirty="0"/>
              <a:t>시퀀스가 생성한 </a:t>
            </a:r>
            <a:r>
              <a:rPr lang="ko-KR" altLang="ko-KR" sz="1200" dirty="0" smtClean="0"/>
              <a:t>데이터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필터 후 전달 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39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419728" y="1617683"/>
            <a:ext cx="5817170" cy="471410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700" dirty="0" smtClean="0">
                <a:solidFill>
                  <a:schemeClr val="tx1"/>
                </a:solidFill>
              </a:rPr>
              <a:t>Project Reactor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ko-KR" altLang="en-US" sz="1700" dirty="0" smtClean="0">
                <a:solidFill>
                  <a:schemeClr val="tx1"/>
                </a:solidFill>
              </a:rPr>
              <a:t>개념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700" dirty="0" smtClean="0">
                <a:solidFill>
                  <a:schemeClr val="tx1"/>
                </a:solidFill>
              </a:rPr>
              <a:t>Project Reactor </a:t>
            </a:r>
            <a:r>
              <a:rPr lang="ko-KR" altLang="en-US" sz="1700" dirty="0" smtClean="0">
                <a:solidFill>
                  <a:schemeClr val="tx1"/>
                </a:solidFill>
              </a:rPr>
              <a:t>사용법 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7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717330" cy="249299"/>
          </a:xfrm>
        </p:spPr>
        <p:txBody>
          <a:bodyPr/>
          <a:lstStyle/>
          <a:p>
            <a:r>
              <a:rPr lang="en-US" altLang="ko-KR" dirty="0" smtClean="0"/>
              <a:t>Project Reactor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3143" y="789214"/>
            <a:ext cx="60317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정의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Spring </a:t>
            </a:r>
            <a:r>
              <a:rPr lang="en-US" altLang="ko-KR" sz="1400" dirty="0"/>
              <a:t>Framework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부터 </a:t>
            </a:r>
            <a:r>
              <a:rPr lang="en-US" altLang="ko-KR" sz="1400" b="1" u="sng" dirty="0"/>
              <a:t>Reactive Programming </a:t>
            </a:r>
            <a:r>
              <a:rPr lang="ko-KR" altLang="en-US" sz="1400" dirty="0"/>
              <a:t>위해 지원되는 </a:t>
            </a:r>
            <a:r>
              <a:rPr lang="ko-KR" altLang="en-US" sz="1400" dirty="0" smtClean="0"/>
              <a:t>라이브러리</a:t>
            </a:r>
            <a:endParaRPr lang="ko-KR" altLang="en-US" sz="1400" b="1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25" y="1886590"/>
            <a:ext cx="4828244" cy="4037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4825" y="5132614"/>
            <a:ext cx="4828244" cy="3483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11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2366417" cy="249299"/>
          </a:xfrm>
        </p:spPr>
        <p:txBody>
          <a:bodyPr/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eactive </a:t>
            </a:r>
            <a:r>
              <a:rPr lang="en-US" altLang="ko-KR" dirty="0"/>
              <a:t>P</a:t>
            </a:r>
            <a:r>
              <a:rPr lang="en-US" altLang="ko-KR" dirty="0" smtClean="0"/>
              <a:t>rogramming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3143" y="789214"/>
            <a:ext cx="776687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명령형 프로그래밍 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 smtClean="0">
              <a:latin typeface="+mn-ea"/>
            </a:endParaRPr>
          </a:p>
          <a:p>
            <a:r>
              <a:rPr lang="ko-KR" altLang="en-US" sz="1400" dirty="0"/>
              <a:t>작성한 코드가 정해진 절차에 따라 순서대로 </a:t>
            </a:r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endParaRPr lang="en-US" altLang="ko-KR" sz="1400" b="1" dirty="0" smtClean="0">
              <a:latin typeface="+mn-ea"/>
            </a:endParaRPr>
          </a:p>
          <a:p>
            <a:r>
              <a:rPr lang="ko-KR" altLang="en-US" sz="1400" b="1" dirty="0" err="1">
                <a:latin typeface="+mn-ea"/>
              </a:rPr>
              <a:t>리액티브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프로그래밍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ko-KR" altLang="en-US" sz="1400" dirty="0"/>
              <a:t>데이터 흐름을 먼저 정의하고 데이터가 </a:t>
            </a:r>
            <a:r>
              <a:rPr lang="ko-KR" altLang="en-US" sz="1400" dirty="0" err="1"/>
              <a:t>변경되었을때</a:t>
            </a:r>
            <a:r>
              <a:rPr lang="ko-KR" altLang="en-US" sz="1400" dirty="0"/>
              <a:t> 연관되는 함수나 수식이 업데이트되는 </a:t>
            </a:r>
            <a:r>
              <a:rPr lang="ko-KR" altLang="en-US" sz="1400" dirty="0" smtClean="0"/>
              <a:t>방식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 smtClean="0"/>
              <a:t>함수형 </a:t>
            </a:r>
            <a:r>
              <a:rPr lang="ko-KR" altLang="en-US" sz="1400" dirty="0"/>
              <a:t>프로그래밍의 </a:t>
            </a:r>
            <a:r>
              <a:rPr lang="ko-KR" altLang="en-US" sz="1400" dirty="0" smtClean="0"/>
              <a:t>지원</a:t>
            </a:r>
            <a:endParaRPr lang="en-US" altLang="ko-KR" sz="1400" dirty="0" smtClean="0"/>
          </a:p>
          <a:p>
            <a:endParaRPr lang="en-US" altLang="ko-KR" sz="1400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 err="1"/>
              <a:t>콜백지옥의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제거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/>
              <a:t>간결해진 </a:t>
            </a:r>
            <a:r>
              <a:rPr lang="ko-KR" altLang="en-US" sz="1400" dirty="0" err="1"/>
              <a:t>스레드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/>
              <a:t>간단한 </a:t>
            </a:r>
            <a:r>
              <a:rPr lang="ko-KR" altLang="en-US" sz="1400" dirty="0" err="1"/>
              <a:t>비동기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연산</a:t>
            </a: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dirty="0"/>
              <a:t>유지보수가 용이하고 테스트 가능한 코드로써의 발전</a:t>
            </a:r>
            <a:br>
              <a:rPr lang="ko-KR" altLang="en-US" sz="1400" dirty="0"/>
            </a:b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32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884747" cy="249299"/>
          </a:xfrm>
        </p:spPr>
        <p:txBody>
          <a:bodyPr/>
          <a:lstStyle/>
          <a:p>
            <a:r>
              <a:rPr lang="en-US" altLang="ko-KR" dirty="0" smtClean="0"/>
              <a:t>Reactive Streams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3143" y="789214"/>
            <a:ext cx="857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정의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/>
              <a:t>JVM</a:t>
            </a:r>
            <a:r>
              <a:rPr lang="ko-KR" altLang="ko-KR" sz="1400" dirty="0"/>
              <a:t>용 </a:t>
            </a:r>
            <a:r>
              <a:rPr lang="ko-KR" altLang="ko-KR" sz="1400" dirty="0" err="1"/>
              <a:t>스트림</a:t>
            </a:r>
            <a:r>
              <a:rPr lang="ko-KR" altLang="ko-KR" sz="1400" dirty="0"/>
              <a:t> 지향 라이브러리의 표준 및 </a:t>
            </a:r>
            <a:r>
              <a:rPr lang="ko-KR" altLang="ko-KR" sz="1400" dirty="0" err="1" smtClean="0"/>
              <a:t>스펙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b="1" dirty="0" err="1" smtClean="0"/>
              <a:t>스트리밍</a:t>
            </a:r>
            <a:r>
              <a:rPr lang="ko-KR" altLang="en-US" sz="1400" dirty="0" smtClean="0"/>
              <a:t> 방식에서 </a:t>
            </a:r>
            <a:r>
              <a:rPr lang="ko-KR" altLang="ko-KR" sz="1400" dirty="0" err="1" smtClean="0"/>
              <a:t>논블로킹</a:t>
            </a:r>
            <a:r>
              <a:rPr lang="en-US" altLang="ko-KR" sz="1400" dirty="0"/>
              <a:t>(Non-blocking) </a:t>
            </a:r>
            <a:r>
              <a:rPr lang="ko-KR" altLang="ko-KR" sz="1400" b="1" dirty="0"/>
              <a:t>백 </a:t>
            </a:r>
            <a:r>
              <a:rPr lang="ko-KR" altLang="ko-KR" sz="1400" b="1" dirty="0" err="1"/>
              <a:t>프레셔</a:t>
            </a:r>
            <a:r>
              <a:rPr lang="en-US" altLang="ko-KR" sz="1400" dirty="0"/>
              <a:t>(back pressure)</a:t>
            </a:r>
            <a:r>
              <a:rPr lang="ko-KR" altLang="ko-KR" sz="1400" dirty="0"/>
              <a:t>를 이용한 </a:t>
            </a:r>
            <a:r>
              <a:rPr lang="ko-KR" altLang="ko-KR" sz="1400" b="1" dirty="0" err="1"/>
              <a:t>비동기</a:t>
            </a:r>
            <a:r>
              <a:rPr lang="ko-KR" altLang="ko-KR" sz="1400" dirty="0"/>
              <a:t> 데이터 처리의 </a:t>
            </a:r>
            <a:r>
              <a:rPr lang="ko-KR" altLang="ko-KR" sz="1400" dirty="0" smtClean="0"/>
              <a:t>표준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b="1" dirty="0" smtClean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b="1" dirty="0">
              <a:latin typeface="+mn-ea"/>
            </a:endParaRPr>
          </a:p>
          <a:p>
            <a:endParaRPr lang="ko-KR" altLang="en-US" sz="1400" b="1" dirty="0" smtClean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97150" y="3117850"/>
            <a:ext cx="4387850" cy="2082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Project Reactor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67075" y="3816350"/>
            <a:ext cx="3048000" cy="12255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Reactive streams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3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7957" y="658951"/>
            <a:ext cx="14814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1) </a:t>
            </a:r>
            <a:r>
              <a:rPr lang="ko-KR" altLang="ko-KR" sz="1400" b="1" dirty="0" err="1" smtClean="0"/>
              <a:t>스트리밍</a:t>
            </a:r>
            <a:r>
              <a:rPr lang="ko-KR" altLang="ko-KR" sz="1400" b="1" dirty="0" smtClean="0"/>
              <a:t> 처리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/>
              <a:t/>
            </a:r>
            <a:br>
              <a:rPr lang="ko-KR" altLang="en-US" sz="1400" b="1" dirty="0"/>
            </a:br>
            <a:r>
              <a:rPr lang="ko-KR" altLang="en-US" sz="1400" b="1" dirty="0"/>
              <a:t/>
            </a:r>
            <a:br>
              <a:rPr lang="ko-KR" altLang="en-US" sz="1400" b="1" dirty="0"/>
            </a:br>
            <a:endParaRPr lang="ko-KR" altLang="en-US" sz="1400" b="1" dirty="0" smtClean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98018"/>
              </p:ext>
            </p:extLst>
          </p:nvPr>
        </p:nvGraphicFramePr>
        <p:xfrm>
          <a:off x="1514928" y="4194024"/>
          <a:ext cx="6604000" cy="219480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02000"/>
                <a:gridCol w="3302000"/>
              </a:tblGrid>
              <a:tr h="274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전통적인 데이터 처리 방식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스트림</a:t>
                      </a:r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처리 방식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처리 요청이 오면 페이로드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(payload)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모두 애플리케이션의 메모리에 저장한 후에 다음 처리를 해야 한다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추가로 필요한 데이터도 저장소에서 조회하여 메모리에 적재해야 한다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문제점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전달된 데이터는 물론 저장소에서 조회한 데이터까지 모든 데이터가 애플리케이션의 메모리에 적재되어야만 응답 메시지를 만들 수 있다는 것이다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만약 필요한 데이터의 크기가 메모리 용량보다 크다면 ‘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 of memory’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에러가 발생하게 된다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err="1" smtClean="0"/>
                        <a:t>스트림</a:t>
                      </a:r>
                      <a:r>
                        <a:rPr lang="ko-KR" altLang="en-US" sz="1000" dirty="0" smtClean="0"/>
                        <a:t> 처리 방식은 크기가 작은 시스템 메모리로도 많은 양의 데이터를 처리할 수 있다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입력 데이터에 대한 파이프 라인을 만들어 데이터가 들어오는 대로 물 흐르듯이 구독</a:t>
                      </a:r>
                      <a:r>
                        <a:rPr lang="en-US" altLang="ko-KR" sz="1000" dirty="0" smtClean="0"/>
                        <a:t>(subscribe)</a:t>
                      </a:r>
                      <a:r>
                        <a:rPr lang="ko-KR" altLang="en-US" sz="1000" dirty="0" smtClean="0"/>
                        <a:t>하고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처리한 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발행</a:t>
                      </a:r>
                      <a:r>
                        <a:rPr lang="en-US" altLang="ko-KR" sz="1000" dirty="0" smtClean="0"/>
                        <a:t>(publish)</a:t>
                      </a:r>
                      <a:r>
                        <a:rPr lang="ko-KR" altLang="en-US" sz="1000" dirty="0" smtClean="0"/>
                        <a:t>까지 한 번에 연결하여 처리할 수 있다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이렇게 하면 서버는 많은 양의 데이터도 탄력적으로 처리할 수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05602" y="845910"/>
            <a:ext cx="5731510" cy="305435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Reactive Streams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05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7957" y="658951"/>
            <a:ext cx="13019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2) </a:t>
            </a:r>
            <a:r>
              <a:rPr lang="ko-KR" altLang="en-US" sz="1400" b="1" dirty="0" err="1" smtClean="0"/>
              <a:t>비동기</a:t>
            </a:r>
            <a:r>
              <a:rPr lang="ko-KR" altLang="en-US" sz="1400" b="1" dirty="0" smtClean="0"/>
              <a:t> 방식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/>
              <a:t/>
            </a:r>
            <a:br>
              <a:rPr lang="ko-KR" altLang="en-US" sz="1400" b="1" dirty="0"/>
            </a:br>
            <a:r>
              <a:rPr lang="ko-KR" altLang="en-US" sz="1400" b="1" dirty="0"/>
              <a:t/>
            </a:r>
            <a:br>
              <a:rPr lang="ko-KR" altLang="en-US" sz="1400" b="1" dirty="0"/>
            </a:br>
            <a:endParaRPr lang="ko-KR" altLang="en-US" sz="1400" b="1" dirty="0" smtClean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49289"/>
              </p:ext>
            </p:extLst>
          </p:nvPr>
        </p:nvGraphicFramePr>
        <p:xfrm>
          <a:off x="1514928" y="4194024"/>
          <a:ext cx="6604000" cy="204240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02000"/>
                <a:gridCol w="3302000"/>
              </a:tblGrid>
              <a:tr h="274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동기 방식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비동기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방식</a:t>
                      </a:r>
                      <a:endParaRPr lang="ko-KR" altLang="ko-KR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클라이언트가 서버에 요청을 보내면 응답을 받기 전까지 블로킹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(blocking)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블로킹된다는 것은 현재 </a:t>
                      </a:r>
                      <a:r>
                        <a:rPr lang="ko-KR" altLang="ko-KR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스레드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(thread)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다른 일을 하지 못하고 기다린다는 것을 의미한다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문제점</a:t>
                      </a:r>
                    </a:p>
                    <a:p>
                      <a:pPr latinLnBrk="1"/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개의 요청을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서버로 보내면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응답이 끝나고 나서야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ko-KR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요청을 보낼 수 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smtClean="0"/>
                        <a:t>현재 </a:t>
                      </a:r>
                      <a:r>
                        <a:rPr lang="ko-KR" altLang="en-US" sz="1000" dirty="0" err="1" smtClean="0"/>
                        <a:t>스레드가</a:t>
                      </a:r>
                      <a:r>
                        <a:rPr lang="ko-KR" altLang="en-US" sz="1000" dirty="0" smtClean="0"/>
                        <a:t> 블로킹되지 않기 때문에 다른 일을 계속할 수 있다</a:t>
                      </a:r>
                      <a:r>
                        <a:rPr lang="en-US" altLang="ko-KR" sz="1000" dirty="0" smtClean="0"/>
                        <a:t>. A</a:t>
                      </a:r>
                      <a:r>
                        <a:rPr lang="ko-KR" altLang="en-US" sz="1000" dirty="0" smtClean="0"/>
                        <a:t>에게 요청을 보낸 뒤 다른 일을 처리할 수도 있고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혹은 </a:t>
                      </a:r>
                      <a:r>
                        <a:rPr lang="en-US" altLang="ko-KR" sz="1000" dirty="0" smtClean="0"/>
                        <a:t>B</a:t>
                      </a:r>
                      <a:r>
                        <a:rPr lang="ko-KR" altLang="en-US" sz="1000" dirty="0" smtClean="0"/>
                        <a:t>에게 또 다른 요청을 보낼 수도 있다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동기 방식과 비교하여 </a:t>
                      </a:r>
                      <a:r>
                        <a:rPr lang="ko-KR" altLang="en-US" sz="1000" dirty="0" err="1" smtClean="0"/>
                        <a:t>비동기</a:t>
                      </a:r>
                      <a:r>
                        <a:rPr lang="ko-KR" altLang="en-US" sz="1000" dirty="0" smtClean="0"/>
                        <a:t> 방식의 장점을 정리하면 아래와 같다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just" latinLnBrk="1"/>
                      <a:r>
                        <a:rPr lang="ko-KR" altLang="en-US" sz="1000" dirty="0" smtClean="0"/>
                        <a:t>①빠른 속도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두 개의 요청을 동시에 보내기 때문에 더 빠른 응답 속도를 보여줄 것이다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just" latinLnBrk="1"/>
                      <a:r>
                        <a:rPr lang="en-US" altLang="ko-KR" sz="1000" dirty="0" smtClean="0"/>
                        <a:t>②</a:t>
                      </a:r>
                      <a:r>
                        <a:rPr lang="ko-KR" altLang="en-US" sz="1000" dirty="0" smtClean="0"/>
                        <a:t>적은 리소스 사용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현재 </a:t>
                      </a:r>
                      <a:r>
                        <a:rPr lang="ko-KR" altLang="en-US" sz="1000" dirty="0" err="1" smtClean="0"/>
                        <a:t>스레드가</a:t>
                      </a:r>
                      <a:r>
                        <a:rPr lang="ko-KR" altLang="en-US" sz="1000" dirty="0" smtClean="0"/>
                        <a:t> 블로킹되지 않고 다른 업무를 처리할 수 있어서 더 적은 수의 </a:t>
                      </a:r>
                      <a:r>
                        <a:rPr lang="ko-KR" altLang="en-US" sz="1000" dirty="0" err="1" smtClean="0"/>
                        <a:t>스레드로</a:t>
                      </a:r>
                      <a:r>
                        <a:rPr lang="ko-KR" altLang="en-US" sz="1000" dirty="0" smtClean="0"/>
                        <a:t> 더 많은 양의 요청을 처리할 수 있다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algn="just"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15102" y="1029063"/>
            <a:ext cx="5731510" cy="2905760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74625" y="115888"/>
            <a:ext cx="0" cy="249237"/>
          </a:xfrm>
        </p:spPr>
        <p:txBody>
          <a:bodyPr/>
          <a:lstStyle/>
          <a:p>
            <a:r>
              <a:rPr lang="en-US" altLang="ko-KR" dirty="0"/>
              <a:t>Reactive Streams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10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7957" y="658951"/>
            <a:ext cx="10903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3) </a:t>
            </a:r>
            <a:r>
              <a:rPr lang="ko-KR" altLang="en-US" sz="1400" b="1" dirty="0" err="1" smtClean="0"/>
              <a:t>백프레셔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/>
              <a:t/>
            </a:r>
            <a:br>
              <a:rPr lang="ko-KR" altLang="en-US" sz="1400" b="1" dirty="0"/>
            </a:br>
            <a:r>
              <a:rPr lang="ko-KR" altLang="en-US" sz="1400" b="1" dirty="0"/>
              <a:t/>
            </a:r>
            <a:br>
              <a:rPr lang="ko-KR" altLang="en-US" sz="1400" b="1" dirty="0"/>
            </a:br>
            <a:endParaRPr lang="ko-KR" altLang="en-US" sz="1400" b="1" dirty="0" smtClean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86845"/>
              </p:ext>
            </p:extLst>
          </p:nvPr>
        </p:nvGraphicFramePr>
        <p:xfrm>
          <a:off x="1514928" y="4194024"/>
          <a:ext cx="6604000" cy="158520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02000"/>
                <a:gridCol w="3302000"/>
              </a:tblGrid>
              <a:tr h="274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푸시</a:t>
                      </a:r>
                      <a:r>
                        <a:rPr lang="ko-KR" altLang="en-US" sz="1000" b="1" dirty="0" smtClean="0"/>
                        <a:t> 방식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풀 방식</a:t>
                      </a:r>
                      <a:endParaRPr lang="ko-KR" altLang="ko-KR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전달할 때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발행자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(publisher)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구독자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(subscriber)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에게 데이터를 밀어 넣는데 발행자는 구독자의 상태를 고려하지 않는다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lang="ko-KR" altLang="ko-KR" sz="1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latinLnBrk="1"/>
                      <a:r>
                        <a:rPr lang="ko-KR" altLang="ko-KR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문제점</a:t>
                      </a:r>
                    </a:p>
                    <a:p>
                      <a:pPr latinLnBrk="1"/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서버가 가용할 수 있는 메모리는 한정되어 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만약 초당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메모리를 계속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푸시한다면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버퍼를 다 사용해버려서 </a:t>
                      </a:r>
                      <a:r>
                        <a:rPr lang="ko-KR" altLang="en-US" sz="1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오버플로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(overflow)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발생한다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dirty="0" smtClean="0"/>
                        <a:t>구독자가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개를 처리할 수 있다면 발행자에게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개만 요청한다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발행자는 </a:t>
                      </a:r>
                      <a:r>
                        <a:rPr lang="ko-KR" altLang="en-US" sz="1000" dirty="0" err="1" smtClean="0"/>
                        <a:t>요청받은</a:t>
                      </a:r>
                      <a:r>
                        <a:rPr lang="ko-KR" altLang="en-US" sz="1000" dirty="0" smtClean="0"/>
                        <a:t> 만큼만 전달하면 되고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구독자는 더 이상 ‘</a:t>
                      </a:r>
                      <a:r>
                        <a:rPr lang="en-US" altLang="ko-KR" sz="1000" dirty="0" smtClean="0"/>
                        <a:t>out of memory’ </a:t>
                      </a:r>
                      <a:r>
                        <a:rPr lang="ko-KR" altLang="en-US" sz="1000" dirty="0" smtClean="0"/>
                        <a:t>에러를 걱정하지 않아도 된다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5646" y="1286192"/>
            <a:ext cx="4264568" cy="2311537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5206005" y="1019493"/>
            <a:ext cx="3927110" cy="17128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3370" y="1019493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+mn-ea"/>
              </a:rPr>
              <a:t>푸시</a:t>
            </a:r>
            <a:r>
              <a:rPr lang="ko-KR" altLang="en-US" sz="1400" b="1" dirty="0" smtClean="0">
                <a:latin typeface="+mn-ea"/>
              </a:rPr>
              <a:t> 방식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97055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풀 방식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74625" y="115888"/>
            <a:ext cx="0" cy="249237"/>
          </a:xfrm>
        </p:spPr>
        <p:txBody>
          <a:bodyPr/>
          <a:lstStyle/>
          <a:p>
            <a:r>
              <a:rPr lang="en-US" altLang="ko-KR" dirty="0"/>
              <a:t>Reactive Streams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2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082" y="115888"/>
            <a:ext cx="1929952" cy="249299"/>
          </a:xfrm>
        </p:spPr>
        <p:txBody>
          <a:bodyPr/>
          <a:lstStyle/>
          <a:p>
            <a:r>
              <a:rPr lang="en-US" altLang="ko-KR" dirty="0"/>
              <a:t>Reactive Streams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3143" y="745506"/>
            <a:ext cx="2440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Reactive Streams </a:t>
            </a:r>
            <a:r>
              <a:rPr lang="ko-KR" altLang="en-US" sz="1400" b="1" dirty="0" smtClean="0"/>
              <a:t>인터페이스 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3143" y="1251168"/>
            <a:ext cx="5301343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interface Publisher&lt;T&gt; {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public void subscribe(Subscriber&lt;? super T&gt; s);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b="1" dirty="0">
              <a:latin typeface="+mn-ea"/>
            </a:endParaRPr>
          </a:p>
          <a:p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endParaRPr lang="ko-KR" altLang="en-US" sz="1400" b="1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143" y="2693380"/>
            <a:ext cx="3245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1400" dirty="0"/>
              <a:t>public interface Subscriber&lt;T&gt; </a:t>
            </a:r>
            <a:r>
              <a:rPr lang="en-US" altLang="ko-KR" sz="1400" dirty="0" smtClean="0"/>
              <a:t>{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public void </a:t>
            </a:r>
            <a:r>
              <a:rPr lang="en-US" altLang="ko-KR" sz="1400" dirty="0" err="1"/>
              <a:t>onSubscribe</a:t>
            </a:r>
            <a:r>
              <a:rPr lang="en-US" altLang="ko-KR" sz="1400" dirty="0"/>
              <a:t>(Subscription s);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public void </a:t>
            </a:r>
            <a:r>
              <a:rPr lang="en-US" altLang="ko-KR" sz="1400" dirty="0" err="1"/>
              <a:t>onNext</a:t>
            </a:r>
            <a:r>
              <a:rPr lang="en-US" altLang="ko-KR" sz="1400" dirty="0"/>
              <a:t>(T t);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public void </a:t>
            </a:r>
            <a:r>
              <a:rPr lang="en-US" altLang="ko-KR" sz="1400" dirty="0" err="1"/>
              <a:t>onError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Throwable</a:t>
            </a:r>
            <a:r>
              <a:rPr lang="en-US" altLang="ko-KR" sz="1400" dirty="0"/>
              <a:t> t);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public void </a:t>
            </a:r>
            <a:r>
              <a:rPr lang="en-US" altLang="ko-KR" sz="1400" dirty="0" err="1"/>
              <a:t>onComplete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en-US" sz="1400" b="1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628" y="4351036"/>
            <a:ext cx="23575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interface Subscription {</a:t>
            </a:r>
            <a:endParaRPr lang="ko-KR" altLang="ko-KR" sz="1400" dirty="0"/>
          </a:p>
          <a:p>
            <a:r>
              <a:rPr lang="en-US" altLang="ko-KR" sz="1400" dirty="0"/>
              <a:t>    public void request(long n);</a:t>
            </a:r>
            <a:endParaRPr lang="ko-KR" altLang="ko-KR" sz="1400" dirty="0"/>
          </a:p>
          <a:p>
            <a:r>
              <a:rPr lang="en-US" altLang="ko-KR" sz="1400" dirty="0"/>
              <a:t>    public void cancel();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en-US" sz="14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143" y="5656916"/>
            <a:ext cx="5385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public interface Processor&lt;T, R&gt; extends Subscriber&lt;T&gt;, Publisher&lt;R&gt; {}</a:t>
            </a:r>
            <a:endParaRPr lang="ko-KR" altLang="en-US" sz="1400" b="1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6703" y="164745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➀</a:t>
            </a:r>
            <a:endParaRPr lang="ko-KR" altLang="en-US" sz="1400" b="1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46703" y="27837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46703" y="44404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➂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246703" y="30277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➃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46703" y="34857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73253" y="1251168"/>
            <a:ext cx="1133817" cy="3332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b="1" dirty="0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73252" y="2677755"/>
            <a:ext cx="1133817" cy="3332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b="1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92412" y="4291855"/>
            <a:ext cx="1133817" cy="3332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662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b="1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C73D9D0F74D9544AA02C1D44C6E7B06" ma:contentTypeVersion="2" ma:contentTypeDescription="새 문서를 만듭니다." ma:contentTypeScope="" ma:versionID="c6ae99689be631be36ec070e8cf9cecf">
  <xsd:schema xmlns:xsd="http://www.w3.org/2001/XMLSchema" xmlns:xs="http://www.w3.org/2001/XMLSchema" xmlns:p="http://schemas.microsoft.com/office/2006/metadata/properties" xmlns:ns2="476698b1-81f1-4a1f-91ac-65841174d29e" targetNamespace="http://schemas.microsoft.com/office/2006/metadata/properties" ma:root="true" ma:fieldsID="0f52875abf0aeeedaa5d69db9756660e" ns2:_="">
    <xsd:import namespace="476698b1-81f1-4a1f-91ac-65841174d2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698b1-81f1-4a1f-91ac-65841174d2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A3D271-AE2D-4A5C-B778-59AD017CFF5D}"/>
</file>

<file path=customXml/itemProps2.xml><?xml version="1.0" encoding="utf-8"?>
<ds:datastoreItem xmlns:ds="http://schemas.openxmlformats.org/officeDocument/2006/customXml" ds:itemID="{41FACFBB-DAC9-49E0-8B7D-909467A50975}"/>
</file>

<file path=customXml/itemProps3.xml><?xml version="1.0" encoding="utf-8"?>
<ds:datastoreItem xmlns:ds="http://schemas.openxmlformats.org/officeDocument/2006/customXml" ds:itemID="{C4CE7992-5902-4F71-BC5C-D5E637D5378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9098</TotalTime>
  <Words>1075</Words>
  <Application>Microsoft Office PowerPoint</Application>
  <PresentationFormat>A4 용지(210x297mm)</PresentationFormat>
  <Paragraphs>210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맑은 고딕</vt:lpstr>
      <vt:lpstr>Arial</vt:lpstr>
      <vt:lpstr>Calibri</vt:lpstr>
      <vt:lpstr>Wingdings</vt:lpstr>
      <vt:lpstr>Office 테마</vt:lpstr>
      <vt:lpstr>Project Reactor </vt:lpstr>
      <vt:lpstr>PowerPoint 프레젠테이션</vt:lpstr>
      <vt:lpstr>Project Reactor란? </vt:lpstr>
      <vt:lpstr>Reactive Programming란? </vt:lpstr>
      <vt:lpstr>Reactive Streams란? </vt:lpstr>
      <vt:lpstr>Reactive Streams란? </vt:lpstr>
      <vt:lpstr>Reactive Streams란? </vt:lpstr>
      <vt:lpstr>Reactive Streams란? </vt:lpstr>
      <vt:lpstr>Reactive Streams 란? </vt:lpstr>
      <vt:lpstr>Reactive Streams 란? </vt:lpstr>
      <vt:lpstr>Reactive Streams 란? </vt:lpstr>
      <vt:lpstr>Reactive Streams 란? </vt:lpstr>
      <vt:lpstr>Project Reactor 사용법</vt:lpstr>
      <vt:lpstr>시퀀스 생성</vt:lpstr>
      <vt:lpstr>시퀀스 생성</vt:lpstr>
      <vt:lpstr>시퀀스 변환</vt:lpstr>
      <vt:lpstr>시퀀스 변환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이진호</dc:creator>
  <cp:lastModifiedBy>Microsoft 계정</cp:lastModifiedBy>
  <cp:revision>413</cp:revision>
  <cp:lastPrinted>2016-05-04T04:51:55Z</cp:lastPrinted>
  <dcterms:created xsi:type="dcterms:W3CDTF">2016-01-14T02:38:43Z</dcterms:created>
  <dcterms:modified xsi:type="dcterms:W3CDTF">2020-11-16T06:41:08Z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C:\Users\onlyw\Desktop\김흥교_이과지오_설계문서\20191112_삼성카드_설계문서_apex_설치_가이드.pptx</vt:lpwstr>
  </property>
  <property fmtid="{D5CDD505-2E9C-101B-9397-08002B2CF9AE}" pid="3" name="ContentTypeId">
    <vt:lpwstr>0x0101004C73D9D0F74D9544AA02C1D44C6E7B06</vt:lpwstr>
  </property>
</Properties>
</file>