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4"/>
  </p:handoutMasterIdLst>
  <p:sldIdLst>
    <p:sldId id="256" r:id="rId5"/>
    <p:sldId id="348" r:id="rId6"/>
    <p:sldId id="333" r:id="rId7"/>
    <p:sldId id="337" r:id="rId8"/>
    <p:sldId id="338" r:id="rId9"/>
    <p:sldId id="349" r:id="rId10"/>
    <p:sldId id="350" r:id="rId11"/>
    <p:sldId id="351" r:id="rId12"/>
    <p:sldId id="352" r:id="rId1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0755095-94B9-4B5B-975C-151A48BF6D97}">
          <p14:sldIdLst>
            <p14:sldId id="256"/>
            <p14:sldId id="348"/>
            <p14:sldId id="333"/>
            <p14:sldId id="337"/>
            <p14:sldId id="338"/>
            <p14:sldId id="349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83A0C3"/>
    <a:srgbClr val="E79D9D"/>
    <a:srgbClr val="FEDCDC"/>
    <a:srgbClr val="E7EBB7"/>
    <a:srgbClr val="D2C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3D958-6B30-482A-8B25-659C120A6C7F}" v="35" dt="2020-11-10T09:06:08.698"/>
    <p1510:client id="{43C76A30-6FEA-4F29-1D2D-FDDB4AB96C81}" v="10" dt="2020-09-09T02:54:06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50" y="108"/>
      </p:cViewPr>
      <p:guideLst>
        <p:guide orient="horz" pos="2137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흥교 과장" userId="S::onlywin7788_gmail.com#ext#@junsu7gmailcom.onmicrosoft.com::e2af2d3a-f6ac-4567-a12a-a427d7f6c955" providerId="AD" clId="Web-{43C76A30-6FEA-4F29-1D2D-FDDB4AB96C81}"/>
    <pc:docChg chg="modSld">
      <pc:chgData name="김흥교 과장" userId="S::onlywin7788_gmail.com#ext#@junsu7gmailcom.onmicrosoft.com::e2af2d3a-f6ac-4567-a12a-a427d7f6c955" providerId="AD" clId="Web-{43C76A30-6FEA-4F29-1D2D-FDDB4AB96C81}" dt="2020-09-09T02:54:06.614" v="8" actId="20577"/>
      <pc:docMkLst>
        <pc:docMk/>
      </pc:docMkLst>
      <pc:sldChg chg="modSp">
        <pc:chgData name="김흥교 과장" userId="S::onlywin7788_gmail.com#ext#@junsu7gmailcom.onmicrosoft.com::e2af2d3a-f6ac-4567-a12a-a427d7f6c955" providerId="AD" clId="Web-{43C76A30-6FEA-4F29-1D2D-FDDB4AB96C81}" dt="2020-09-09T02:54:06.614" v="8" actId="20577"/>
        <pc:sldMkLst>
          <pc:docMk/>
          <pc:sldMk cId="1658631046" sldId="337"/>
        </pc:sldMkLst>
        <pc:spChg chg="mod">
          <ac:chgData name="김흥교 과장" userId="S::onlywin7788_gmail.com#ext#@junsu7gmailcom.onmicrosoft.com::e2af2d3a-f6ac-4567-a12a-a427d7f6c955" providerId="AD" clId="Web-{43C76A30-6FEA-4F29-1D2D-FDDB4AB96C81}" dt="2020-09-09T02:54:06.614" v="8" actId="20577"/>
          <ac:spMkLst>
            <pc:docMk/>
            <pc:sldMk cId="1658631046" sldId="337"/>
            <ac:spMk id="17" creationId="{00000000-0000-0000-0000-000000000000}"/>
          </ac:spMkLst>
        </pc:spChg>
      </pc:sldChg>
    </pc:docChg>
  </pc:docChgLst>
  <pc:docChgLst>
    <pc:chgData name="김흥교 과장" userId="S::onlywin7788_gmail.com#ext#@junsu7gmailcom.onmicrosoft.com::e2af2d3a-f6ac-4567-a12a-a427d7f6c955" providerId="AD" clId="Web-{17B3D958-6B30-482A-8B25-659C120A6C7F}"/>
    <pc:docChg chg="modSld">
      <pc:chgData name="김흥교 과장" userId="S::onlywin7788_gmail.com#ext#@junsu7gmailcom.onmicrosoft.com::e2af2d3a-f6ac-4567-a12a-a427d7f6c955" providerId="AD" clId="Web-{17B3D958-6B30-482A-8B25-659C120A6C7F}" dt="2020-11-10T09:06:08.698" v="34" actId="20577"/>
      <pc:docMkLst>
        <pc:docMk/>
      </pc:docMkLst>
      <pc:sldChg chg="modSp">
        <pc:chgData name="김흥교 과장" userId="S::onlywin7788_gmail.com#ext#@junsu7gmailcom.onmicrosoft.com::e2af2d3a-f6ac-4567-a12a-a427d7f6c955" providerId="AD" clId="Web-{17B3D958-6B30-482A-8B25-659C120A6C7F}" dt="2020-11-10T09:06:08.698" v="34" actId="20577"/>
        <pc:sldMkLst>
          <pc:docMk/>
          <pc:sldMk cId="1795776312" sldId="348"/>
        </pc:sldMkLst>
        <pc:spChg chg="mod">
          <ac:chgData name="김흥교 과장" userId="S::onlywin7788_gmail.com#ext#@junsu7gmailcom.onmicrosoft.com::e2af2d3a-f6ac-4567-a12a-a427d7f6c955" providerId="AD" clId="Web-{17B3D958-6B30-482A-8B25-659C120A6C7F}" dt="2020-11-10T09:06:08.698" v="34" actId="20577"/>
          <ac:spMkLst>
            <pc:docMk/>
            <pc:sldMk cId="1795776312" sldId="34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A765-A4FE-4288-A2DD-2051EE9A3E8D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8D930-0085-4B45-99DF-D006879D8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7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737911"/>
            <a:ext cx="24685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70120" y="3804557"/>
            <a:ext cx="4184951" cy="3624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596" indent="-228596">
              <a:buNone/>
              <a:def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lnSpc>
                <a:spcPct val="150000"/>
              </a:lnSpc>
            </a:pPr>
            <a:r>
              <a:rPr lang="ko-KR" altLang="en-US" dirty="0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64803" y="4158586"/>
            <a:ext cx="4212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8670" y="8"/>
            <a:ext cx="4207329" cy="678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64803" y="1457048"/>
            <a:ext cx="8406000" cy="17394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586278" y="4300965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586278" y="4582386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7586278" y="4895001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7586278" y="5206788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494666" y="4258637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년</a:t>
            </a:r>
            <a:endParaRPr lang="en-US" altLang="ko-KR" dirty="0"/>
          </a:p>
        </p:txBody>
      </p:sp>
      <p:sp>
        <p:nvSpPr>
          <p:cNvPr id="1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7494666" y="457217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err="1"/>
              <a:t>팀명</a:t>
            </a:r>
            <a:endParaRPr lang="en-US" altLang="ko-KR" dirty="0"/>
          </a:p>
        </p:txBody>
      </p:sp>
      <p:sp>
        <p:nvSpPr>
          <p:cNvPr id="19" name="텍스트 개체 틀 23"/>
          <p:cNvSpPr>
            <a:spLocks noGrp="1"/>
          </p:cNvSpPr>
          <p:nvPr>
            <p:ph type="body" sz="quarter" idx="12" hasCustomPrompt="1"/>
          </p:nvPr>
        </p:nvSpPr>
        <p:spPr>
          <a:xfrm>
            <a:off x="7494666" y="487678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작성자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74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sp>
        <p:nvSpPr>
          <p:cNvPr id="20" name="Rectangle 11"/>
          <p:cNvSpPr>
            <a:spLocks noGrp="1" noChangeArrowheads="1"/>
          </p:cNvSpPr>
          <p:nvPr>
            <p:ph type="title"/>
          </p:nvPr>
        </p:nvSpPr>
        <p:spPr bwMode="gray">
          <a:xfrm>
            <a:off x="175082" y="115888"/>
            <a:ext cx="236699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lang="ko-KR" altLang="en-US" sz="1800" b="1" kern="1200" spc="-6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175082" y="397392"/>
            <a:ext cx="9565818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74278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 userDrawn="1"/>
        </p:nvSpPr>
        <p:spPr bwMode="auto">
          <a:xfrm>
            <a:off x="152400" y="429598"/>
            <a:ext cx="9589132" cy="6093666"/>
          </a:xfrm>
          <a:prstGeom prst="roundRect">
            <a:avLst>
              <a:gd name="adj" fmla="val 125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3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73" userDrawn="1">
          <p15:clr>
            <a:srgbClr val="FBAE40"/>
          </p15:clr>
        </p15:guide>
        <p15:guide id="5" orient="horz" pos="4201" userDrawn="1">
          <p15:clr>
            <a:srgbClr val="FBAE40"/>
          </p15:clr>
        </p15:guide>
        <p15:guide id="6" pos="6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71"/>
          <a:stretch/>
        </p:blipFill>
        <p:spPr bwMode="auto">
          <a:xfrm flipH="1">
            <a:off x="4952999" y="0"/>
            <a:ext cx="4952999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36"/>
          <p:cNvSpPr>
            <a:spLocks noGrp="1"/>
          </p:cNvSpPr>
          <p:nvPr>
            <p:ph type="body" sz="quarter" idx="11"/>
          </p:nvPr>
        </p:nvSpPr>
        <p:spPr>
          <a:xfrm>
            <a:off x="253473" y="1767313"/>
            <a:ext cx="4335463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50000"/>
              </a:lnSpc>
              <a:def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796" indent="-228598">
              <a:lnSpc>
                <a:spcPct val="150000"/>
              </a:lnSpc>
              <a:buFont typeface="+mj-lt"/>
              <a:buAutoNum type="arabicPeriod"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333373" lvl="0" indent="-333373">
              <a:lnSpc>
                <a:spcPct val="175000"/>
              </a:lnSpc>
              <a:buFont typeface="+mj-lt"/>
              <a:buAutoNum type="arabicPeriod"/>
            </a:pPr>
            <a:r>
              <a:rPr lang="ko-KR" altLang="en-US" dirty="0"/>
              <a:t>마스터 텍스트 스타일을 편집합니다</a:t>
            </a:r>
          </a:p>
          <a:p>
            <a:pPr marL="457198" lvl="1"/>
            <a:r>
              <a:rPr lang="ko-KR" altLang="en-US" dirty="0"/>
              <a:t>둘째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53473" y="10776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7960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65100" y="2691858"/>
            <a:ext cx="3473450" cy="1041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spc="-250" dirty="0">
                <a:latin typeface="+mn-ea"/>
                <a:ea typeface="+mn-ea"/>
              </a:rPr>
              <a:t>감사합니다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65100" y="3434686"/>
            <a:ext cx="95758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D:\구평모\1_프로젝트\_진행중\모코엠시스\매뉴얼작업_3차\BS\BS-302 시그니춰 - 혼용조합 A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5960" y="4829797"/>
            <a:ext cx="2419350" cy="74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6865960" y="557041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서울시 마포구 상암산로 </a:t>
            </a:r>
            <a:r>
              <a:rPr lang="en-US" altLang="ko-KR" sz="1000" b="1" dirty="0">
                <a:latin typeface="+mn-ea"/>
                <a:ea typeface="+mn-ea"/>
              </a:rPr>
              <a:t>76.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YTN</a:t>
            </a:r>
            <a:r>
              <a:rPr lang="ko-KR" altLang="en-US" sz="1000" b="1" dirty="0" err="1">
                <a:latin typeface="+mn-ea"/>
                <a:ea typeface="+mn-ea"/>
              </a:rPr>
              <a:t>뉴스퀘어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en-US" altLang="ko-KR" sz="1000" b="1" dirty="0">
                <a:latin typeface="+mn-ea"/>
                <a:ea typeface="+mn-ea"/>
              </a:rPr>
              <a:t>14</a:t>
            </a:r>
            <a:r>
              <a:rPr lang="ko-KR" altLang="en-US" sz="1000" b="1" dirty="0">
                <a:latin typeface="+mn-ea"/>
                <a:ea typeface="+mn-ea"/>
              </a:rPr>
              <a:t>층</a:t>
            </a:r>
            <a:endParaRPr lang="en-US" altLang="ko-KR" sz="1000" b="1" dirty="0">
              <a:latin typeface="+mn-ea"/>
              <a:ea typeface="+mn-ea"/>
            </a:endParaRPr>
          </a:p>
          <a:p>
            <a:r>
              <a:rPr lang="en-US" altLang="ko-KR" sz="1000" b="1" dirty="0">
                <a:latin typeface="+mn-ea"/>
                <a:ea typeface="+mn-ea"/>
              </a:rPr>
              <a:t>Tel. 02-2141-4100</a:t>
            </a:r>
            <a:r>
              <a:rPr lang="en-US" altLang="ko-KR" sz="1000" b="1" baseline="0" dirty="0">
                <a:latin typeface="+mn-ea"/>
                <a:ea typeface="+mn-ea"/>
              </a:rPr>
              <a:t> | Fax. 02-2141-4119</a:t>
            </a:r>
          </a:p>
          <a:p>
            <a:r>
              <a:rPr lang="en-US" altLang="ko-KR" sz="1000" b="1" baseline="0" dirty="0">
                <a:latin typeface="+mn-ea"/>
                <a:ea typeface="+mn-ea"/>
              </a:rPr>
              <a:t>www.mocomsys.com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90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10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73050" y="985058"/>
            <a:ext cx="20367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목차</a:t>
            </a:r>
          </a:p>
        </p:txBody>
      </p:sp>
      <p:pic>
        <p:nvPicPr>
          <p:cNvPr id="8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71"/>
          <a:stretch/>
        </p:blipFill>
        <p:spPr bwMode="auto">
          <a:xfrm flipH="1">
            <a:off x="5361708" y="0"/>
            <a:ext cx="4544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36"/>
          <p:cNvSpPr>
            <a:spLocks noGrp="1"/>
          </p:cNvSpPr>
          <p:nvPr>
            <p:ph type="body" sz="quarter" idx="11"/>
          </p:nvPr>
        </p:nvSpPr>
        <p:spPr>
          <a:xfrm>
            <a:off x="419728" y="1617684"/>
            <a:ext cx="4335463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50000"/>
              </a:lnSpc>
              <a:def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796" indent="-228598">
              <a:lnSpc>
                <a:spcPct val="150000"/>
              </a:lnSpc>
              <a:buFont typeface="+mj-lt"/>
              <a:buAutoNum type="arabicPeriod"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333373" lvl="0" indent="-333373">
              <a:lnSpc>
                <a:spcPct val="175000"/>
              </a:lnSpc>
              <a:buFont typeface="+mj-lt"/>
              <a:buAutoNum type="arabicPeriod"/>
            </a:pPr>
            <a:r>
              <a:rPr lang="ko-KR" altLang="en-US" dirty="0"/>
              <a:t>마스터 텍스트 스타일을 편집합니다</a:t>
            </a:r>
          </a:p>
          <a:p>
            <a:pPr marL="457198"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1600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5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  <p:sldLayoutId id="2147483663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321149" y="1968333"/>
            <a:ext cx="5931369" cy="830988"/>
          </a:xfrm>
        </p:spPr>
        <p:txBody>
          <a:bodyPr>
            <a:normAutofit/>
          </a:bodyPr>
          <a:lstStyle/>
          <a:p>
            <a:pPr marL="95250">
              <a:spcBef>
                <a:spcPts val="375"/>
              </a:spcBef>
              <a:spcAft>
                <a:spcPts val="375"/>
              </a:spcAft>
            </a:pPr>
            <a:r>
              <a:rPr lang="en-US" altLang="ko-KR" sz="3000" dirty="0">
                <a:latin typeface="+mj-lt"/>
                <a:ea typeface="HY견고딕" panose="02030600000101010101" pitchFamily="18" charset="-127"/>
              </a:rPr>
              <a:t>Project TEROS</a:t>
            </a:r>
            <a:endParaRPr lang="ko-KR" altLang="ko-KR" sz="3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14057" y="3563899"/>
            <a:ext cx="2500568" cy="8309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95250">
              <a:spcBef>
                <a:spcPts val="375"/>
              </a:spcBef>
              <a:spcAft>
                <a:spcPts val="375"/>
              </a:spcAft>
            </a:pPr>
            <a:r>
              <a:rPr lang="ko-KR" altLang="en-US" sz="1400" dirty="0" smtClean="0">
                <a:latin typeface="+mj-ea"/>
                <a:ea typeface="+mj-ea"/>
              </a:rPr>
              <a:t>진행 상황 리뷰</a:t>
            </a:r>
            <a:endParaRPr lang="ko-KR" altLang="ko-KR" sz="1400" dirty="0">
              <a:solidFill>
                <a:schemeClr val="tx1"/>
              </a:solidFill>
              <a:latin typeface="+mj-ea"/>
              <a:ea typeface="+mj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32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419728" y="1617683"/>
            <a:ext cx="5817170" cy="4714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solidFill>
                  <a:schemeClr val="tx1"/>
                </a:solidFill>
              </a:rPr>
              <a:t>프로젝트 개요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solidFill>
                  <a:schemeClr val="tx1"/>
                </a:solidFill>
                <a:latin typeface="맑은 고딕"/>
                <a:ea typeface="맑은 고딕"/>
              </a:rPr>
              <a:t>프로젝트 아키텍처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solidFill>
                  <a:schemeClr val="tx1"/>
                </a:solidFill>
                <a:latin typeface="맑은 고딕"/>
                <a:ea typeface="맑은 고딕"/>
              </a:rPr>
              <a:t>모듈 설명</a:t>
            </a:r>
            <a:endParaRPr lang="en-US" altLang="ko-KR" sz="1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>
                <a:solidFill>
                  <a:schemeClr val="tx1"/>
                </a:solidFill>
                <a:latin typeface="맑은 고딕"/>
                <a:ea typeface="맑은 고딕"/>
              </a:rPr>
              <a:t>구현 모듈</a:t>
            </a:r>
            <a:endParaRPr lang="en-US" altLang="ko-KR" sz="1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smtClean="0">
                <a:solidFill>
                  <a:schemeClr val="tx1"/>
                </a:solidFill>
                <a:latin typeface="맑은 고딕"/>
                <a:ea typeface="맑은 고딕"/>
              </a:rPr>
              <a:t>라이브 데모</a:t>
            </a:r>
            <a:endParaRPr lang="ko-KR" altLang="en-US" sz="1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577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591782" cy="24929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372" y="532828"/>
            <a:ext cx="897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본 프로젝트의 개요는 아래와 같다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465" y="1008246"/>
            <a:ext cx="89710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1) IT </a:t>
            </a:r>
            <a:r>
              <a:rPr lang="ko-KR" altLang="en-US" sz="1200" b="1">
                <a:latin typeface="+mn-ea"/>
              </a:rPr>
              <a:t>개발에 필요한 필수 모듈 확보로 요건 발생 시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>
                <a:latin typeface="+mn-ea"/>
              </a:rPr>
              <a:t>즉각 활용 가능하도록 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국책 사업 발생 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활용할 수 있는 개발 모듈 미존재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신규 사업 발생 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빠른 제품 모듈 제공이 가능한 프레임워크 및 라이브러리 미존재 </a:t>
            </a:r>
            <a:endParaRPr lang="en-US" altLang="ko-KR" sz="1200" dirty="0">
              <a:latin typeface="+mn-ea"/>
            </a:endParaRPr>
          </a:p>
          <a:p>
            <a:pPr marL="228600" indent="-228600">
              <a:buAutoNum type="arabicParenR"/>
            </a:pP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2) </a:t>
            </a:r>
            <a:r>
              <a:rPr lang="ko-KR" altLang="en-US" sz="1200" b="1">
                <a:latin typeface="+mn-ea"/>
              </a:rPr>
              <a:t>현대의 </a:t>
            </a:r>
            <a:r>
              <a:rPr lang="en-US" altLang="ko-KR" sz="1200" b="1" dirty="0">
                <a:latin typeface="+mn-ea"/>
              </a:rPr>
              <a:t>IT </a:t>
            </a:r>
            <a:r>
              <a:rPr lang="ko-KR" altLang="en-US" sz="1200" b="1">
                <a:latin typeface="+mn-ea"/>
              </a:rPr>
              <a:t>신기술에 대응할 수 있는 최신 기술을 확보한다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빅데이터 생태계 지원 </a:t>
            </a:r>
            <a:r>
              <a:rPr lang="en-US" altLang="ko-KR" sz="1200" dirty="0">
                <a:latin typeface="+mn-ea"/>
              </a:rPr>
              <a:t>(Hadoop </a:t>
            </a:r>
            <a:r>
              <a:rPr lang="ko-KR" altLang="en-US" sz="1200">
                <a:latin typeface="+mn-ea"/>
              </a:rPr>
              <a:t>생태계</a:t>
            </a:r>
            <a:r>
              <a:rPr lang="en-US" altLang="ko-KR" sz="1200" dirty="0">
                <a:latin typeface="+mn-ea"/>
              </a:rPr>
              <a:t>, GCP </a:t>
            </a:r>
            <a:r>
              <a:rPr lang="en-US" altLang="ko-KR" sz="1200" dirty="0" err="1">
                <a:latin typeface="+mn-ea"/>
              </a:rPr>
              <a:t>BigQuery</a:t>
            </a:r>
            <a:r>
              <a:rPr lang="en-US" altLang="ko-KR" sz="1200" dirty="0">
                <a:latin typeface="+mn-ea"/>
              </a:rPr>
              <a:t>, AWS Redshift </a:t>
            </a:r>
            <a:r>
              <a:rPr lang="ko-KR" altLang="en-US" sz="1200">
                <a:latin typeface="+mn-ea"/>
              </a:rPr>
              <a:t>등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각종 오픈소스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>
                <a:latin typeface="+mn-ea"/>
              </a:rPr>
              <a:t>상용 미들웨어와의 데이터 송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>
                <a:latin typeface="+mn-ea"/>
              </a:rPr>
              <a:t>수신 </a:t>
            </a:r>
            <a:r>
              <a:rPr lang="en-US" altLang="ko-KR" sz="1200" dirty="0">
                <a:latin typeface="+mn-ea"/>
              </a:rPr>
              <a:t>(Kafka, </a:t>
            </a:r>
            <a:r>
              <a:rPr lang="en-US" altLang="ko-KR" sz="1200" dirty="0" err="1">
                <a:latin typeface="+mn-ea"/>
              </a:rPr>
              <a:t>RabbitMQ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SalesForce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등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현대화된 최신 프로토콜 지원 </a:t>
            </a:r>
            <a:r>
              <a:rPr lang="en-US" altLang="ko-KR" sz="1200" dirty="0">
                <a:latin typeface="+mn-ea"/>
              </a:rPr>
              <a:t>(REST API, </a:t>
            </a:r>
            <a:r>
              <a:rPr lang="en-US" altLang="ko-KR" sz="1200" dirty="0" err="1">
                <a:latin typeface="+mn-ea"/>
              </a:rPr>
              <a:t>GraphQL</a:t>
            </a:r>
            <a:r>
              <a:rPr lang="en-US" altLang="ko-KR" sz="1200" dirty="0">
                <a:latin typeface="+mn-ea"/>
              </a:rPr>
              <a:t>, GRPC </a:t>
            </a:r>
            <a:r>
              <a:rPr lang="ko-KR" altLang="en-US" sz="1200">
                <a:latin typeface="+mn-ea"/>
              </a:rPr>
              <a:t>등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쿠버네티스 기반의 컨테이너 구동 지원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클라우드에서 구동 가능한 </a:t>
            </a:r>
            <a:r>
              <a:rPr lang="en-US" altLang="ko-KR" sz="1200" dirty="0" err="1">
                <a:latin typeface="+mn-ea"/>
              </a:rPr>
              <a:t>Saas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형태의 서비스 제공 </a:t>
            </a:r>
            <a:r>
              <a:rPr lang="en-US" altLang="ko-KR" sz="1200" dirty="0">
                <a:latin typeface="+mn-ea"/>
              </a:rPr>
              <a:t>(Google Cloud, Amazon, Azure </a:t>
            </a:r>
            <a:r>
              <a:rPr lang="ko-KR" altLang="en-US" sz="1200">
                <a:latin typeface="+mn-ea"/>
              </a:rPr>
              <a:t>등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〮 </a:t>
            </a:r>
            <a:r>
              <a:rPr lang="ko-KR" altLang="en-US" sz="1200">
                <a:latin typeface="+mn-ea"/>
              </a:rPr>
              <a:t>데이터의 고차원적 활용이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가능한 </a:t>
            </a:r>
            <a:r>
              <a:rPr lang="en-US" altLang="ko-KR" sz="1200" dirty="0">
                <a:latin typeface="+mn-ea"/>
              </a:rPr>
              <a:t>Marching Learning </a:t>
            </a:r>
            <a:r>
              <a:rPr lang="ko-KR" altLang="en-US" sz="1200">
                <a:latin typeface="+mn-ea"/>
              </a:rPr>
              <a:t>지원이 가능한 분석 서버 지원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3) </a:t>
            </a:r>
            <a:r>
              <a:rPr lang="ko-KR" altLang="en-US" sz="1200" b="1">
                <a:latin typeface="+mn-ea"/>
              </a:rPr>
              <a:t>내부 인원들의 신기술 역량 강화를 가능하도록 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</a:p>
          <a:p>
            <a:r>
              <a:rPr lang="en-US" altLang="ko-KR" sz="1200" dirty="0">
                <a:latin typeface="+mn-ea"/>
              </a:rPr>
              <a:t> 〮 </a:t>
            </a:r>
            <a:r>
              <a:rPr lang="ko-KR" altLang="en-US" sz="1200">
                <a:latin typeface="+mn-ea"/>
              </a:rPr>
              <a:t>개발 모듈을 활용한 테스트 구동 환경을 통해 최신 기술에 대한 빠른 대응 가능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0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038058" cy="249299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프로젝트 아키텍쳐</a:t>
            </a:r>
            <a:endParaRPr lang="ko-KR" altLang="en-US" dirty="0"/>
          </a:p>
        </p:txBody>
      </p:sp>
      <p:sp>
        <p:nvSpPr>
          <p:cNvPr id="61" name="제목 1"/>
          <p:cNvSpPr txBox="1">
            <a:spLocks/>
          </p:cNvSpPr>
          <p:nvPr/>
        </p:nvSpPr>
        <p:spPr bwMode="gray">
          <a:xfrm>
            <a:off x="5430925" y="6319467"/>
            <a:ext cx="504358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1800" b="1" kern="1200" spc="-6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본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프로젝트는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인큐베이팅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단계이며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추후 아키텍처가 변경될 수 있습니다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4717" y="1414989"/>
            <a:ext cx="1499286" cy="894278"/>
            <a:chOff x="1793416" y="669249"/>
            <a:chExt cx="1499286" cy="894278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975" y="669249"/>
              <a:ext cx="468169" cy="514471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793416" y="1194195"/>
              <a:ext cx="149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</a:rPr>
                <a:t>Dashboard (Web-base)</a:t>
              </a:r>
            </a:p>
            <a:p>
              <a:pPr algn="ctr"/>
              <a:r>
                <a:rPr lang="en-US" altLang="ko-KR" sz="900" b="1" dirty="0">
                  <a:latin typeface="+mn-ea"/>
                </a:rPr>
                <a:t>(Admin &amp; Monitoring)</a:t>
              </a:r>
            </a:p>
          </p:txBody>
        </p:sp>
      </p:grpSp>
      <p:cxnSp>
        <p:nvCxnSpPr>
          <p:cNvPr id="65" name="직선 화살표 연결선 64"/>
          <p:cNvCxnSpPr/>
          <p:nvPr/>
        </p:nvCxnSpPr>
        <p:spPr>
          <a:xfrm>
            <a:off x="3234003" y="1732283"/>
            <a:ext cx="47562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7817975" y="1358659"/>
            <a:ext cx="1499286" cy="745191"/>
            <a:chOff x="8332444" y="3900467"/>
            <a:chExt cx="1499286" cy="745191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9543" y="3900467"/>
              <a:ext cx="571580" cy="5430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8332444" y="4399437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meta, statics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30344" y="1404982"/>
            <a:ext cx="1499286" cy="776403"/>
            <a:chOff x="3440926" y="581640"/>
            <a:chExt cx="1499286" cy="776403"/>
          </a:xfrm>
        </p:grpSpPr>
        <p:sp>
          <p:nvSpPr>
            <p:cNvPr id="71" name="TextBox 70"/>
            <p:cNvSpPr txBox="1"/>
            <p:nvPr/>
          </p:nvSpPr>
          <p:spPr>
            <a:xfrm>
              <a:off x="3440926" y="1127211"/>
              <a:ext cx="1499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</a:rPr>
                <a:t>Central-Server</a:t>
              </a:r>
              <a:endParaRPr lang="ko-KR" altLang="en-US" sz="900" b="1" dirty="0">
                <a:latin typeface="+mn-ea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9256" y="581640"/>
              <a:ext cx="705152" cy="612555"/>
            </a:xfrm>
            <a:prstGeom prst="rect">
              <a:avLst/>
            </a:prstGeom>
          </p:spPr>
        </p:pic>
      </p:grpSp>
      <p:sp>
        <p:nvSpPr>
          <p:cNvPr id="73" name="직사각형 72"/>
          <p:cNvSpPr/>
          <p:nvPr/>
        </p:nvSpPr>
        <p:spPr>
          <a:xfrm>
            <a:off x="1800377" y="1248606"/>
            <a:ext cx="5810113" cy="11197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800377" y="1006069"/>
            <a:ext cx="581011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Platform Control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02815" y="2872054"/>
            <a:ext cx="1565190" cy="21254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802814" y="2621893"/>
            <a:ext cx="156519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API Service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802813" y="4076058"/>
            <a:ext cx="1499286" cy="695785"/>
            <a:chOff x="1581145" y="4050101"/>
            <a:chExt cx="1499286" cy="695785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2782" y="4050101"/>
              <a:ext cx="491140" cy="49114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581145" y="4499665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API Gateway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00377" y="2915685"/>
            <a:ext cx="1499286" cy="833886"/>
            <a:chOff x="1609565" y="2339914"/>
            <a:chExt cx="1499286" cy="833886"/>
          </a:xfrm>
        </p:grpSpPr>
        <p:sp>
          <p:nvSpPr>
            <p:cNvPr id="83" name="TextBox 82"/>
            <p:cNvSpPr txBox="1"/>
            <p:nvPr/>
          </p:nvSpPr>
          <p:spPr>
            <a:xfrm>
              <a:off x="1609565" y="2927579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API-Control-Manager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6706" y="2339914"/>
              <a:ext cx="645290" cy="635208"/>
            </a:xfrm>
            <a:prstGeom prst="rect">
              <a:avLst/>
            </a:prstGeom>
          </p:spPr>
        </p:pic>
      </p:grpSp>
      <p:sp>
        <p:nvSpPr>
          <p:cNvPr id="85" name="직사각형 84"/>
          <p:cNvSpPr/>
          <p:nvPr/>
        </p:nvSpPr>
        <p:spPr>
          <a:xfrm>
            <a:off x="3607049" y="2857927"/>
            <a:ext cx="4003442" cy="31033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07048" y="2607766"/>
            <a:ext cx="400344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Data Service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874314" y="3042201"/>
            <a:ext cx="1567628" cy="833886"/>
            <a:chOff x="1609565" y="2339914"/>
            <a:chExt cx="1567628" cy="833886"/>
          </a:xfrm>
        </p:grpSpPr>
        <p:sp>
          <p:nvSpPr>
            <p:cNvPr id="91" name="TextBox 90"/>
            <p:cNvSpPr txBox="1"/>
            <p:nvPr/>
          </p:nvSpPr>
          <p:spPr>
            <a:xfrm>
              <a:off x="1609565" y="2927579"/>
              <a:ext cx="156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Data-Control-Manager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6706" y="2339914"/>
              <a:ext cx="645290" cy="635208"/>
            </a:xfrm>
            <a:prstGeom prst="rect">
              <a:avLst/>
            </a:prstGeom>
          </p:spPr>
        </p:pic>
      </p:grpSp>
      <p:sp>
        <p:nvSpPr>
          <p:cNvPr id="93" name="TextBox 92"/>
          <p:cNvSpPr txBox="1"/>
          <p:nvPr/>
        </p:nvSpPr>
        <p:spPr>
          <a:xfrm>
            <a:off x="7814212" y="1006069"/>
            <a:ext cx="150304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Repository Frame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14212" y="1248606"/>
            <a:ext cx="1503049" cy="11121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987408" y="1412348"/>
            <a:ext cx="3268855" cy="817455"/>
          </a:xfrm>
          <a:prstGeom prst="rect">
            <a:avLst/>
          </a:prstGeom>
          <a:noFill/>
          <a:ln w="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925" y="1498888"/>
            <a:ext cx="562053" cy="46679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942656" y="1954835"/>
            <a:ext cx="149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Monitor-Service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7488754" y="1732283"/>
            <a:ext cx="563271" cy="10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그림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3237" y="1547830"/>
            <a:ext cx="461995" cy="43290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986226" y="1946597"/>
            <a:ext cx="149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Statics-Service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0" y="1358659"/>
            <a:ext cx="1499286" cy="834433"/>
            <a:chOff x="175082" y="761573"/>
            <a:chExt cx="1499286" cy="834433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390" y="761573"/>
              <a:ext cx="469688" cy="422719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75082" y="1195896"/>
              <a:ext cx="1499286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/>
                  <a:ea typeface="맑은 고딕"/>
                </a:rPr>
                <a:t>Administrator</a:t>
              </a:r>
            </a:p>
            <a:p>
              <a:pPr algn="ctr"/>
              <a:r>
                <a:rPr lang="en-US" altLang="ko-KR" sz="1000" b="1" dirty="0">
                  <a:latin typeface="맑은 고딕"/>
                  <a:ea typeface="맑은 고딕"/>
                </a:rPr>
                <a:t>&amp; Developer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9346" y="4081692"/>
            <a:ext cx="1499286" cy="747833"/>
            <a:chOff x="144375" y="3976032"/>
            <a:chExt cx="1499286" cy="747833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4469" y="3976032"/>
              <a:ext cx="743054" cy="581106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4375" y="4477644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API </a:t>
              </a:r>
              <a:r>
                <a:rPr lang="ko-KR" altLang="en-US" sz="1000" b="1">
                  <a:latin typeface="+mn-ea"/>
                </a:rPr>
                <a:t>사용자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6427" y="5532102"/>
            <a:ext cx="149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Source System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( Kafka, Hadoop, </a:t>
            </a:r>
            <a:r>
              <a:rPr lang="en-US" altLang="ko-KR" sz="1000" b="1" dirty="0" err="1">
                <a:latin typeface="+mn-ea"/>
              </a:rPr>
              <a:t>BigQuery</a:t>
            </a:r>
            <a:r>
              <a:rPr lang="en-US" altLang="ko-KR" sz="1000" b="1" dirty="0">
                <a:latin typeface="+mn-ea"/>
              </a:rPr>
              <a:t>, etc… )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1346487" y="4346373"/>
            <a:ext cx="7764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499286" y="5071633"/>
            <a:ext cx="2267526" cy="35907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3023846" y="4409623"/>
            <a:ext cx="742966" cy="23336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874534" y="4225375"/>
            <a:ext cx="772490" cy="1176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>
                <a:solidFill>
                  <a:schemeClr val="tx1"/>
                </a:solidFill>
                <a:latin typeface="+mn-ea"/>
              </a:rPr>
              <a:t>Connector</a:t>
            </a:r>
            <a:endParaRPr lang="ko-KR" altLang="en-US" sz="800" b="1" u="sng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7490" y="4225375"/>
            <a:ext cx="772490" cy="1191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>
                <a:solidFill>
                  <a:schemeClr val="tx1"/>
                </a:solidFill>
                <a:latin typeface="+mn-ea"/>
              </a:rPr>
              <a:t>Connector</a:t>
            </a:r>
            <a:endParaRPr lang="ko-KR" altLang="en-US" sz="800" b="1" u="sng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644594" y="4237911"/>
            <a:ext cx="1909320" cy="1172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u="sng" dirty="0">
                <a:solidFill>
                  <a:schemeClr val="tx1"/>
                </a:solidFill>
                <a:latin typeface="+mn-ea"/>
              </a:rPr>
              <a:t>Message Processor</a:t>
            </a:r>
          </a:p>
          <a:p>
            <a:pPr algn="ctr"/>
            <a:endParaRPr lang="en-US" altLang="ko-KR" sz="800" b="1" u="sng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Data Extract, Transform,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AI (Data </a:t>
            </a:r>
            <a:r>
              <a:rPr lang="en-US" altLang="ko-KR" sz="800" b="1" dirty="0" err="1">
                <a:solidFill>
                  <a:schemeClr val="tx1"/>
                </a:solidFill>
                <a:latin typeface="+mn-ea"/>
              </a:rPr>
              <a:t>PreProcessing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, Model)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Data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502" y="5486114"/>
            <a:ext cx="156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Data-Service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 flipV="1">
            <a:off x="2954333" y="2103850"/>
            <a:ext cx="1189859" cy="101925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4874314" y="2255444"/>
            <a:ext cx="509958" cy="77750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80" idx="0"/>
            <a:endCxn id="83" idx="2"/>
          </p:cNvCxnSpPr>
          <p:nvPr/>
        </p:nvCxnSpPr>
        <p:spPr>
          <a:xfrm flipV="1">
            <a:off x="2550020" y="3749571"/>
            <a:ext cx="0" cy="32648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5609922" y="3866912"/>
            <a:ext cx="0" cy="32648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1324748" y="1645834"/>
            <a:ext cx="7764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7425982" y="4829525"/>
            <a:ext cx="62604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2759" y="4267472"/>
            <a:ext cx="609685" cy="562053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835306" y="4901713"/>
            <a:ext cx="149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Other System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752" y="4975896"/>
            <a:ext cx="609685" cy="562053"/>
          </a:xfrm>
          <a:prstGeom prst="rect">
            <a:avLst/>
          </a:prstGeom>
        </p:spPr>
      </p:pic>
      <p:pic>
        <p:nvPicPr>
          <p:cNvPr id="144" name="Picture 2" descr="Spring Cloud Microservices(Quick guide) -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25" y="449377"/>
            <a:ext cx="1627681" cy="4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그룹 144"/>
          <p:cNvGrpSpPr/>
          <p:nvPr/>
        </p:nvGrpSpPr>
        <p:grpSpPr>
          <a:xfrm>
            <a:off x="7835306" y="537590"/>
            <a:ext cx="1632309" cy="284568"/>
            <a:chOff x="7726159" y="665749"/>
            <a:chExt cx="2114550" cy="472982"/>
          </a:xfrm>
        </p:grpSpPr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26159" y="665749"/>
              <a:ext cx="466725" cy="439590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8192883" y="729486"/>
              <a:ext cx="1647826" cy="40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MICROSERVICES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63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145506" cy="24929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/>
              <a:t>모듈 설명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04066"/>
              </p:ext>
            </p:extLst>
          </p:nvPr>
        </p:nvGraphicFramePr>
        <p:xfrm>
          <a:off x="481227" y="1301806"/>
          <a:ext cx="8901670" cy="3434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00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46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54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모듈명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설명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Dashboard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 API </a:t>
                      </a:r>
                      <a:r>
                        <a:rPr lang="ko-KR" altLang="en-US" sz="1100" u="none" strike="noStrike">
                          <a:effectLst/>
                        </a:rPr>
                        <a:t>개발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플로우 디자인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모니터링이 가능한 통합 대시보드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 HTML5 </a:t>
                      </a:r>
                      <a:r>
                        <a:rPr lang="ko-KR" altLang="en-US" sz="1100" u="none" strike="noStrike">
                          <a:effectLst/>
                        </a:rPr>
                        <a:t>웹 기반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Central-Server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전체 서비스에 대한 명령을 발행 및 관리하는 중앙 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smtClean="0">
                          <a:effectLst/>
                        </a:rPr>
                        <a:t> 기능 </a:t>
                      </a:r>
                      <a:r>
                        <a:rPr lang="ko-KR" altLang="en-US" sz="1100" u="none" strike="noStrike">
                          <a:effectLst/>
                        </a:rPr>
                        <a:t>확장을 위한 추가 서비스 내포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 smtClean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monitor-service, statics-service)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API-Control Manager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API Gateway </a:t>
                      </a:r>
                      <a:r>
                        <a:rPr lang="ko-KR" altLang="en-US" sz="1100" u="none" strike="noStrike">
                          <a:effectLst/>
                        </a:rPr>
                        <a:t>를 관리 및 </a:t>
                      </a:r>
                      <a:r>
                        <a:rPr lang="en-US" sz="1100" u="none" strike="noStrike" dirty="0">
                          <a:effectLst/>
                        </a:rPr>
                        <a:t>API Router </a:t>
                      </a:r>
                      <a:r>
                        <a:rPr lang="ko-KR" altLang="en-US" sz="1100" u="none" strike="noStrike">
                          <a:effectLst/>
                        </a:rPr>
                        <a:t>을 배포하는 </a:t>
                      </a:r>
                      <a:r>
                        <a:rPr lang="en-US" sz="1100" u="none" strike="noStrike" dirty="0">
                          <a:effectLst/>
                        </a:rPr>
                        <a:t>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API Gateway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 API </a:t>
                      </a:r>
                      <a:r>
                        <a:rPr lang="ko-KR" altLang="en-US" sz="1100" u="none" strike="noStrike">
                          <a:effectLst/>
                        </a:rPr>
                        <a:t>를 사용하는 </a:t>
                      </a:r>
                      <a:r>
                        <a:rPr lang="en-US" altLang="ko-KR" sz="1100" u="none" strike="noStrike" dirty="0">
                          <a:effectLst/>
                        </a:rPr>
                        <a:t>End-User </a:t>
                      </a:r>
                      <a:r>
                        <a:rPr lang="ko-KR" altLang="en-US" sz="1100" u="none" strike="noStrike">
                          <a:effectLst/>
                        </a:rPr>
                        <a:t>단과 내부 서비스를 연결하는 </a:t>
                      </a:r>
                      <a:r>
                        <a:rPr lang="en-US" altLang="ko-KR" sz="1100" u="none" strike="noStrike" dirty="0">
                          <a:effectLst/>
                        </a:rPr>
                        <a:t>API Gateway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3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Data-Control-Manager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Data-Server </a:t>
                      </a:r>
                      <a:r>
                        <a:rPr lang="ko-KR" altLang="en-US" sz="1100" u="none" strike="noStrike">
                          <a:effectLst/>
                        </a:rPr>
                        <a:t>를 관리 및 </a:t>
                      </a:r>
                      <a:r>
                        <a:rPr lang="en-US" sz="1100" u="none" strike="noStrike" dirty="0">
                          <a:effectLst/>
                        </a:rPr>
                        <a:t>Data Flow </a:t>
                      </a:r>
                      <a:r>
                        <a:rPr lang="ko-KR" altLang="en-US" sz="1100" u="none" strike="noStrike">
                          <a:effectLst/>
                        </a:rPr>
                        <a:t>를 배포하는 </a:t>
                      </a:r>
                      <a:r>
                        <a:rPr lang="en-US" sz="1100" u="none" strike="noStrike" dirty="0">
                          <a:effectLst/>
                        </a:rPr>
                        <a:t>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Data-Service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 Data </a:t>
                      </a:r>
                      <a:r>
                        <a:rPr lang="ko-KR" altLang="en-US" sz="1100" u="none" strike="noStrike">
                          <a:effectLst/>
                        </a:rPr>
                        <a:t>를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Input/Output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및 내부에서 조작하는 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5372" y="615206"/>
            <a:ext cx="897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프로젝트 개발 </a:t>
            </a:r>
            <a:r>
              <a:rPr lang="ko-KR" altLang="en-US" sz="1400" b="1" dirty="0" err="1">
                <a:latin typeface="+mn-ea"/>
              </a:rPr>
              <a:t>모듈별</a:t>
            </a:r>
            <a:r>
              <a:rPr lang="ko-KR" altLang="en-US" sz="1400" b="1" dirty="0">
                <a:latin typeface="+mn-ea"/>
              </a:rPr>
              <a:t> 설명은 아래와 같다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84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191306" cy="249299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/>
              <a:t>구현 모듈 </a:t>
            </a:r>
            <a:r>
              <a:rPr lang="en-US" altLang="ko-KR" dirty="0"/>
              <a:t>- </a:t>
            </a:r>
            <a:r>
              <a:rPr lang="ko-KR" altLang="en-US"/>
              <a:t>대시보드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21" y="1016954"/>
            <a:ext cx="4459847" cy="2360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20" y="1016954"/>
            <a:ext cx="4486584" cy="2360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21" y="3519534"/>
            <a:ext cx="4466173" cy="2345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720" y="3511294"/>
            <a:ext cx="4487237" cy="2345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8559" y="567156"/>
            <a:ext cx="897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개발 </a:t>
            </a:r>
            <a:r>
              <a:rPr lang="en-US" altLang="ko-KR" sz="1400" b="1" dirty="0">
                <a:latin typeface="+mn-ea"/>
              </a:rPr>
              <a:t>(API </a:t>
            </a:r>
            <a:r>
              <a:rPr lang="ko-KR" altLang="en-US" sz="1400" b="1">
                <a:latin typeface="+mn-ea"/>
              </a:rPr>
              <a:t>정의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플로우 디자인</a:t>
            </a:r>
            <a:r>
              <a:rPr lang="en-US" altLang="ko-KR" sz="1400" b="1" dirty="0">
                <a:latin typeface="+mn-ea"/>
              </a:rPr>
              <a:t>), </a:t>
            </a:r>
            <a:r>
              <a:rPr lang="ko-KR" altLang="en-US" sz="1400" b="1">
                <a:latin typeface="+mn-ea"/>
              </a:rPr>
              <a:t>모니터링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중앙 설정 등의 기능을 지원한다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0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8095707" cy="249299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/>
              <a:t>구현 모듈 </a:t>
            </a:r>
            <a:r>
              <a:rPr lang="en-US" altLang="ko-KR" dirty="0"/>
              <a:t>- API Control Manager / API Gateway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321" y="575394"/>
            <a:ext cx="897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+mn-ea"/>
              </a:rPr>
              <a:t>대시보드에서</a:t>
            </a:r>
            <a:r>
              <a:rPr lang="ko-KR" altLang="en-US" sz="1400" b="1" dirty="0">
                <a:latin typeface="+mn-ea"/>
              </a:rPr>
              <a:t> 정의된 </a:t>
            </a:r>
            <a:r>
              <a:rPr lang="en-US" altLang="ko-KR" sz="1400" b="1" dirty="0">
                <a:latin typeface="+mn-ea"/>
              </a:rPr>
              <a:t>API </a:t>
            </a:r>
            <a:r>
              <a:rPr lang="ko-KR" altLang="en-US" sz="1400" b="1">
                <a:latin typeface="+mn-ea"/>
              </a:rPr>
              <a:t>정책를 </a:t>
            </a:r>
            <a:r>
              <a:rPr lang="en-US" altLang="ko-KR" sz="1400" b="1" dirty="0">
                <a:latin typeface="+mn-ea"/>
              </a:rPr>
              <a:t>API Gateway </a:t>
            </a:r>
            <a:r>
              <a:rPr lang="ko-KR" altLang="en-US" sz="1400" b="1">
                <a:latin typeface="+mn-ea"/>
              </a:rPr>
              <a:t>에 배포 및 </a:t>
            </a:r>
            <a:r>
              <a:rPr lang="en-US" altLang="ko-KR" sz="1400" b="1" dirty="0">
                <a:latin typeface="+mn-ea"/>
              </a:rPr>
              <a:t>API </a:t>
            </a:r>
            <a:r>
              <a:rPr lang="ko-KR" altLang="en-US" sz="1400" b="1">
                <a:latin typeface="+mn-ea"/>
              </a:rPr>
              <a:t>서비스를 제공한다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07998" y="1297092"/>
            <a:ext cx="1499286" cy="776403"/>
            <a:chOff x="3440926" y="581640"/>
            <a:chExt cx="1499286" cy="776403"/>
          </a:xfrm>
        </p:grpSpPr>
        <p:sp>
          <p:nvSpPr>
            <p:cNvPr id="11" name="TextBox 10"/>
            <p:cNvSpPr txBox="1"/>
            <p:nvPr/>
          </p:nvSpPr>
          <p:spPr>
            <a:xfrm>
              <a:off x="3440926" y="1127211"/>
              <a:ext cx="1499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</a:rPr>
                <a:t>Central-Server</a:t>
              </a:r>
              <a:endParaRPr lang="ko-KR" altLang="en-US" sz="900" b="1" dirty="0">
                <a:latin typeface="+mn-ea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9256" y="581640"/>
              <a:ext cx="705152" cy="61255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639261" y="2986635"/>
            <a:ext cx="1499286" cy="833886"/>
            <a:chOff x="1609565" y="2339914"/>
            <a:chExt cx="1499286" cy="833886"/>
          </a:xfrm>
        </p:grpSpPr>
        <p:sp>
          <p:nvSpPr>
            <p:cNvPr id="14" name="TextBox 13"/>
            <p:cNvSpPr txBox="1"/>
            <p:nvPr/>
          </p:nvSpPr>
          <p:spPr>
            <a:xfrm>
              <a:off x="1609565" y="2927579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API-Control-Manager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6706" y="2339914"/>
              <a:ext cx="645290" cy="635208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606534" y="4809144"/>
            <a:ext cx="1499286" cy="695785"/>
            <a:chOff x="1581145" y="4050101"/>
            <a:chExt cx="1499286" cy="69578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2782" y="4050101"/>
              <a:ext cx="491140" cy="4911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81145" y="4499665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API Gateway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5" name="위로 구부러진 화살표 4"/>
          <p:cNvSpPr/>
          <p:nvPr/>
        </p:nvSpPr>
        <p:spPr>
          <a:xfrm rot="10800000">
            <a:off x="2206121" y="2161860"/>
            <a:ext cx="303040" cy="736409"/>
          </a:xfrm>
          <a:prstGeom prst="curved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굽은 화살표 26"/>
          <p:cNvSpPr/>
          <p:nvPr/>
        </p:nvSpPr>
        <p:spPr>
          <a:xfrm rot="5400000">
            <a:off x="3464443" y="2918630"/>
            <a:ext cx="386315" cy="1157536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한쪽 모서리가 잘린 사각형 29"/>
          <p:cNvSpPr/>
          <p:nvPr/>
        </p:nvSpPr>
        <p:spPr>
          <a:xfrm>
            <a:off x="3335675" y="3793349"/>
            <a:ext cx="1507524" cy="934985"/>
          </a:xfrm>
          <a:prstGeom prst="snip1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-router-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rule.config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굽은 화살표 30"/>
          <p:cNvSpPr/>
          <p:nvPr/>
        </p:nvSpPr>
        <p:spPr>
          <a:xfrm rot="10800000">
            <a:off x="3149267" y="4921301"/>
            <a:ext cx="1016666" cy="452608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592" y="1331868"/>
            <a:ext cx="571580" cy="543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406739" y="1876740"/>
            <a:ext cx="149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Repository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4" name="왼쪽/오른쪽 화살표 33"/>
          <p:cNvSpPr/>
          <p:nvPr/>
        </p:nvSpPr>
        <p:spPr>
          <a:xfrm>
            <a:off x="2924371" y="1563859"/>
            <a:ext cx="763330" cy="136841"/>
          </a:xfrm>
          <a:prstGeom prst="left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4710" y="2372845"/>
            <a:ext cx="112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① </a:t>
            </a:r>
            <a:r>
              <a:rPr lang="ko-KR" altLang="en-US" sz="1000" b="1">
                <a:latin typeface="+mn-ea"/>
              </a:rPr>
              <a:t>정책 요청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4279" y="3030481"/>
            <a:ext cx="1306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② </a:t>
            </a:r>
            <a:r>
              <a:rPr lang="ko-KR" altLang="en-US" sz="1000" b="1">
                <a:latin typeface="+mn-ea"/>
              </a:rPr>
              <a:t>정책 파일 생성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81806" y="5367379"/>
            <a:ext cx="112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③ </a:t>
            </a:r>
            <a:r>
              <a:rPr lang="ko-KR" altLang="en-US" sz="1000" b="1">
                <a:latin typeface="+mn-ea"/>
              </a:rPr>
              <a:t>정책 적용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06534" y="1163415"/>
            <a:ext cx="3404192" cy="505428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07248" y="4811654"/>
            <a:ext cx="1499286" cy="747833"/>
            <a:chOff x="144375" y="3976032"/>
            <a:chExt cx="1499286" cy="747833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469" y="3976032"/>
              <a:ext cx="743054" cy="58110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44375" y="4477644"/>
              <a:ext cx="149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API </a:t>
              </a:r>
              <a:r>
                <a:rPr lang="ko-KR" altLang="en-US" sz="1000" b="1">
                  <a:latin typeface="+mn-ea"/>
                </a:rPr>
                <a:t>사용자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44" name="왼쪽/오른쪽 화살표 43"/>
          <p:cNvSpPr/>
          <p:nvPr/>
        </p:nvSpPr>
        <p:spPr>
          <a:xfrm>
            <a:off x="1310010" y="5106923"/>
            <a:ext cx="763330" cy="136841"/>
          </a:xfrm>
          <a:prstGeom prst="left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526" y="1147001"/>
            <a:ext cx="3360572" cy="46442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06451" y="5791201"/>
            <a:ext cx="25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api</a:t>
            </a:r>
            <a:r>
              <a:rPr lang="en-US" altLang="ko-KR" sz="1400" dirty="0">
                <a:latin typeface="+mn-ea"/>
              </a:rPr>
              <a:t>-router-</a:t>
            </a:r>
            <a:r>
              <a:rPr lang="en-US" altLang="ko-KR" sz="1400" dirty="0" err="1">
                <a:latin typeface="+mn-ea"/>
              </a:rPr>
              <a:t>rule.json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8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6567602" cy="249299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/>
              <a:t>구현 모듈 </a:t>
            </a:r>
            <a:r>
              <a:rPr lang="en-US" altLang="ko-KR" dirty="0"/>
              <a:t>– Data Service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321" y="575394"/>
            <a:ext cx="897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외부 시스템으로부터 데이터를 전달받아 비즈니스 요건에 맞는 데이터로 조작한다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59579" y="1309155"/>
            <a:ext cx="982840" cy="10402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Input Connector</a:t>
            </a:r>
            <a:endParaRPr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42684" y="1309155"/>
            <a:ext cx="1257772" cy="10402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Output Connector</a:t>
            </a:r>
            <a:endParaRPr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81159" y="1309155"/>
            <a:ext cx="2526148" cy="10402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Message Processor</a:t>
            </a:r>
            <a:endParaRPr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04962" y="1756535"/>
            <a:ext cx="739506" cy="27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Acquire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84618" y="1737118"/>
            <a:ext cx="822355" cy="27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Delivery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2585409" y="1756535"/>
            <a:ext cx="467704" cy="26066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52868" y="1760324"/>
            <a:ext cx="989841" cy="27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Custom Filter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77871" y="1756535"/>
            <a:ext cx="989841" cy="27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Custom Filter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8079" y="1587329"/>
            <a:ext cx="1388985" cy="617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데이터 조작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정제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분석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변환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6" name="오른쪽 화살표 55"/>
          <p:cNvSpPr/>
          <p:nvPr/>
        </p:nvSpPr>
        <p:spPr>
          <a:xfrm>
            <a:off x="1312998" y="1774837"/>
            <a:ext cx="467704" cy="26066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6496757" y="1748297"/>
            <a:ext cx="467704" cy="26066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835368" y="1737118"/>
            <a:ext cx="467704" cy="26066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97163" y="1093378"/>
            <a:ext cx="6606747" cy="1474572"/>
          </a:xfrm>
          <a:prstGeom prst="rec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98" y="4040062"/>
            <a:ext cx="2008654" cy="21417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65" y="4040062"/>
            <a:ext cx="2684957" cy="214175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39571" y="3332176"/>
            <a:ext cx="8971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latin typeface="+mn-ea"/>
              </a:rPr>
              <a:t>connector </a:t>
            </a:r>
            <a:r>
              <a:rPr lang="ko-KR" altLang="en-US" sz="1000" b="1">
                <a:latin typeface="+mn-ea"/>
              </a:rPr>
              <a:t>및 </a:t>
            </a:r>
            <a:r>
              <a:rPr lang="en-US" altLang="ko-KR" sz="1000" b="1" dirty="0">
                <a:latin typeface="+mn-ea"/>
              </a:rPr>
              <a:t>processor </a:t>
            </a:r>
            <a:r>
              <a:rPr lang="ko-KR" altLang="en-US" sz="1000" b="1">
                <a:latin typeface="+mn-ea"/>
              </a:rPr>
              <a:t>는 사전 정의된 </a:t>
            </a:r>
            <a:r>
              <a:rPr lang="en-US" altLang="ko-KR" sz="1000" b="1" dirty="0">
                <a:latin typeface="+mn-ea"/>
              </a:rPr>
              <a:t>Interface </a:t>
            </a:r>
            <a:r>
              <a:rPr lang="ko-KR" altLang="en-US" sz="1000" b="1">
                <a:latin typeface="+mn-ea"/>
              </a:rPr>
              <a:t>규약에 의해 </a:t>
            </a:r>
            <a:r>
              <a:rPr lang="en-US" altLang="ko-KR" sz="1000" b="1" dirty="0">
                <a:latin typeface="+mn-ea"/>
              </a:rPr>
              <a:t>Component (Jar </a:t>
            </a:r>
            <a:r>
              <a:rPr lang="ko-KR" altLang="en-US" sz="1000" b="1">
                <a:latin typeface="+mn-ea"/>
              </a:rPr>
              <a:t>파일</a:t>
            </a:r>
            <a:r>
              <a:rPr lang="en-US" altLang="ko-KR" sz="1000" b="1" dirty="0">
                <a:latin typeface="+mn-ea"/>
              </a:rPr>
              <a:t>)</a:t>
            </a:r>
            <a:r>
              <a:rPr lang="ko-KR" altLang="en-US" sz="1000" b="1">
                <a:latin typeface="+mn-ea"/>
              </a:rPr>
              <a:t>로 배포되어 최신 기술 및 환경에 유동적으로 대응 가능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복잡한 비즈니스 요건에 </a:t>
            </a:r>
            <a:r>
              <a:rPr lang="ko-KR" altLang="en-US" sz="1000" b="1" dirty="0" smtClean="0">
                <a:latin typeface="+mn-ea"/>
              </a:rPr>
              <a:t>대응할 수 있는</a:t>
            </a:r>
            <a:r>
              <a:rPr lang="en-US" altLang="ko-KR" sz="1000" b="1" dirty="0" smtClean="0">
                <a:latin typeface="+mn-ea"/>
              </a:rPr>
              <a:t>Processor </a:t>
            </a:r>
            <a:r>
              <a:rPr lang="ko-KR" altLang="en-US" sz="1000" b="1">
                <a:latin typeface="+mn-ea"/>
              </a:rPr>
              <a:t>전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>
                <a:latin typeface="+mn-ea"/>
              </a:rPr>
              <a:t>후처리 </a:t>
            </a:r>
            <a:r>
              <a:rPr lang="ko-KR" altLang="en-US" sz="1000" b="1" smtClean="0">
                <a:latin typeface="+mn-ea"/>
              </a:rPr>
              <a:t>메시지를 커스터마이징 </a:t>
            </a:r>
            <a:r>
              <a:rPr lang="ko-KR" altLang="en-US" sz="1000" b="1">
                <a:latin typeface="+mn-ea"/>
              </a:rPr>
              <a:t>가능한 </a:t>
            </a:r>
            <a:r>
              <a:rPr lang="ko-KR" altLang="en-US" sz="1000" b="1" smtClean="0">
                <a:latin typeface="+mn-ea"/>
              </a:rPr>
              <a:t>개발자 </a:t>
            </a:r>
            <a:r>
              <a:rPr lang="en-US" altLang="ko-KR" sz="1000" b="1" dirty="0" smtClean="0">
                <a:latin typeface="+mn-ea"/>
              </a:rPr>
              <a:t>SDK </a:t>
            </a:r>
            <a:r>
              <a:rPr lang="ko-KR" altLang="en-US" sz="1000" b="1" smtClean="0">
                <a:latin typeface="+mn-ea"/>
              </a:rPr>
              <a:t>제공</a:t>
            </a:r>
            <a:r>
              <a:rPr lang="en-US" altLang="ko-KR" sz="1000" b="1" dirty="0" smtClean="0">
                <a:latin typeface="+mn-ea"/>
              </a:rPr>
              <a:t> </a:t>
            </a:r>
            <a:endParaRPr lang="en-US" altLang="ko-KR" sz="1000" b="1" dirty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735" y="4040062"/>
            <a:ext cx="2378614" cy="15938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26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368644" cy="249299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smtClean="0"/>
              <a:t>라이브 데모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3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73D9D0F74D9544AA02C1D44C6E7B06" ma:contentTypeVersion="2" ma:contentTypeDescription="새 문서를 만듭니다." ma:contentTypeScope="" ma:versionID="c6ae99689be631be36ec070e8cf9cecf">
  <xsd:schema xmlns:xsd="http://www.w3.org/2001/XMLSchema" xmlns:xs="http://www.w3.org/2001/XMLSchema" xmlns:p="http://schemas.microsoft.com/office/2006/metadata/properties" xmlns:ns2="476698b1-81f1-4a1f-91ac-65841174d29e" targetNamespace="http://schemas.microsoft.com/office/2006/metadata/properties" ma:root="true" ma:fieldsID="0f52875abf0aeeedaa5d69db9756660e" ns2:_="">
    <xsd:import namespace="476698b1-81f1-4a1f-91ac-65841174d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698b1-81f1-4a1f-91ac-65841174d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A55D71-CEAB-4828-BED1-ED9ACD3F95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126322-38DB-4EDF-873C-6ED97FCD92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698b1-81f1-4a1f-91ac-65841174d2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F171DE-C71B-44D6-A4E9-58DF93EC40F2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476698b1-81f1-4a1f-91ac-65841174d29e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5989</TotalTime>
  <Words>535</Words>
  <Application>Microsoft Office PowerPoint</Application>
  <PresentationFormat>A4 용지(210x297mm)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굴림</vt:lpstr>
      <vt:lpstr>맑은 고딕</vt:lpstr>
      <vt:lpstr>Arial</vt:lpstr>
      <vt:lpstr>Calibri</vt:lpstr>
      <vt:lpstr>Calibri Light</vt:lpstr>
      <vt:lpstr>Office 테마</vt:lpstr>
      <vt:lpstr>Project TEROS</vt:lpstr>
      <vt:lpstr>PowerPoint 프레젠테이션</vt:lpstr>
      <vt:lpstr>1. 프로젝트 개요</vt:lpstr>
      <vt:lpstr>2. 프로젝트 아키텍쳐</vt:lpstr>
      <vt:lpstr>3. 모듈 설명</vt:lpstr>
      <vt:lpstr>4. 구현 모듈 - 대시보드</vt:lpstr>
      <vt:lpstr>4. 구현 모듈 - API Control Manager / API Gateway</vt:lpstr>
      <vt:lpstr>4. 구현 모듈 – Data Service</vt:lpstr>
      <vt:lpstr>5. 라이브 데모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이진호</dc:creator>
  <cp:lastModifiedBy>onlywin7788</cp:lastModifiedBy>
  <cp:revision>400</cp:revision>
  <cp:lastPrinted>2016-05-04T04:51:55Z</cp:lastPrinted>
  <dcterms:created xsi:type="dcterms:W3CDTF">2016-01-14T02:38:43Z</dcterms:created>
  <dcterms:modified xsi:type="dcterms:W3CDTF">2020-11-10T23:07:45Z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C:\Users\onlyw\Desktop\김흥교_이과지오_설계문서\20191112_삼성카드_설계문서_apex_설치_가이드.pptx</vt:lpwstr>
  </property>
  <property fmtid="{D5CDD505-2E9C-101B-9397-08002B2CF9AE}" pid="3" name="ContentTypeId">
    <vt:lpwstr>0x0101004C73D9D0F74D9544AA02C1D44C6E7B06</vt:lpwstr>
  </property>
</Properties>
</file>