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1"/>
  </p:notesMasterIdLst>
  <p:sldIdLst>
    <p:sldId id="256" r:id="rId2"/>
    <p:sldId id="309" r:id="rId3"/>
    <p:sldId id="259" r:id="rId4"/>
    <p:sldId id="310" r:id="rId5"/>
    <p:sldId id="261" r:id="rId6"/>
    <p:sldId id="285" r:id="rId7"/>
    <p:sldId id="311" r:id="rId8"/>
    <p:sldId id="290" r:id="rId9"/>
    <p:sldId id="276" r:id="rId10"/>
  </p:sldIdLst>
  <p:sldSz cx="9144000" cy="5143500" type="screen16x9"/>
  <p:notesSz cx="6858000" cy="9144000"/>
  <p:embeddedFontLst>
    <p:embeddedFont>
      <p:font typeface="Inter" panose="02010600030101010101" charset="0"/>
      <p:regular r:id="rId12"/>
      <p:bold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1D07E8-E6D1-4822-B7E7-FB6DBADDBA36}">
  <a:tblStyle styleId="{931D07E8-E6D1-4822-B7E7-FB6DBADDBA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697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009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a9fa940987_3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a9fa940987_3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a9fa940987_3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a9fa940987_3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502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a9fa940987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a9fa940987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a9fa940987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a9fa940987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800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5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 flipH="1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/>
          <p:nvPr/>
        </p:nvSpPr>
        <p:spPr>
          <a:xfrm rot="10800000" flipH="1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6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58" r:id="rId4"/>
    <p:sldLayoutId id="2147483662" r:id="rId5"/>
    <p:sldLayoutId id="2147483666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jPe/bckgmai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h-e-l-l-o/email-spam-classification-merged/tree/ma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jPe/bckgmai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huggingface.co/h-e-l-l-o/email-spam-classification-merged" TargetMode="External"/><Relationship Id="rId4" Type="http://schemas.openxmlformats.org/officeDocument/2006/relationships/hyperlink" Target="https://github.com/a16z-infra/llama2-chatbo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676507" y="1172225"/>
            <a:ext cx="8125521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PROG8245 </a:t>
            </a:r>
            <a:br>
              <a:rPr lang="en" dirty="0">
                <a:solidFill>
                  <a:schemeClr val="accent1"/>
                </a:solidFill>
              </a:rPr>
            </a:br>
            <a:r>
              <a:rPr lang="en" dirty="0">
                <a:solidFill>
                  <a:srgbClr val="4A8CFF"/>
                </a:solidFill>
              </a:rPr>
              <a:t>Final</a:t>
            </a:r>
            <a:r>
              <a:rPr lang="en" dirty="0">
                <a:solidFill>
                  <a:schemeClr val="accent1"/>
                </a:solidFill>
              </a:rPr>
              <a:t> Project 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4A8CFF"/>
                </a:solidFill>
              </a:rPr>
              <a:t>Email</a:t>
            </a:r>
            <a:r>
              <a:rPr lang="en-CA" dirty="0">
                <a:solidFill>
                  <a:schemeClr val="accent1"/>
                </a:solidFill>
              </a:rPr>
              <a:t> Spam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en" dirty="0">
                <a:solidFill>
                  <a:srgbClr val="4A8CFF"/>
                </a:solidFill>
              </a:rPr>
              <a:t>Detector</a:t>
            </a:r>
            <a:endParaRPr dirty="0">
              <a:solidFill>
                <a:srgbClr val="4A8CFF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61774"/>
            <a:ext cx="6770700" cy="1577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 err="1"/>
              <a:t>Arcadio</a:t>
            </a:r>
            <a:r>
              <a:rPr lang="en-CA" b="1" dirty="0"/>
              <a:t> -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 err="1"/>
              <a:t>Givors</a:t>
            </a:r>
            <a:r>
              <a:rPr lang="en-CA" b="1" dirty="0"/>
              <a:t> Ku -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/>
              <a:t>Kyle - 8977010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Conestoga College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Applied Artificial Intelligence &amp; Machine Learning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altLang="zh-CN" b="1" dirty="0"/>
              <a:t>Islam Mahmoud </a:t>
            </a:r>
            <a:endParaRPr lang="en-CA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Apr 14 2024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427979" y="248872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altLang="zh-CN" dirty="0">
                <a:effectLst/>
                <a:latin typeface="Arial" panose="020B0604020202020204" pitchFamily="34" charset="0"/>
              </a:rPr>
              <a:t>Data Collection</a:t>
            </a:r>
            <a:endParaRPr dirty="0"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592747" y="855078"/>
            <a:ext cx="4232100" cy="549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dirty="0"/>
              <a:t>Export email from our Gmail Account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CA" dirty="0">
                <a:hlinkClick r:id="rId3"/>
              </a:rPr>
              <a:t>https://github.com/KajPe/bckgmail</a:t>
            </a:r>
            <a:r>
              <a:rPr lang="en" dirty="0"/>
              <a:t> - Github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"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图片 2" descr="图形用户界面, 文本&#10;&#10;描述已自动生成">
            <a:extLst>
              <a:ext uri="{FF2B5EF4-FFF2-40B4-BE49-F238E27FC236}">
                <a16:creationId xmlns:a16="http://schemas.microsoft.com/office/drawing/2014/main" id="{E544A375-29C7-EFF0-2713-F6595D07D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56" y="1494263"/>
            <a:ext cx="5566950" cy="310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427979" y="248872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altLang="zh-CN" dirty="0">
                <a:effectLst/>
                <a:latin typeface="Arial" panose="020B0604020202020204" pitchFamily="34" charset="0"/>
              </a:rPr>
              <a:t>Data Collection</a:t>
            </a:r>
            <a:endParaRPr dirty="0"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570444" y="943807"/>
            <a:ext cx="4232100" cy="394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dirty="0"/>
              <a:t>Parse the eml file to txt</a:t>
            </a:r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图片 4" descr="电脑萤幕的截图&#10;&#10;描述已自动生成">
            <a:extLst>
              <a:ext uri="{FF2B5EF4-FFF2-40B4-BE49-F238E27FC236}">
                <a16:creationId xmlns:a16="http://schemas.microsoft.com/office/drawing/2014/main" id="{492505D1-BA08-5406-BD8F-B319A51A2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79" y="1285800"/>
            <a:ext cx="7084741" cy="37674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427979" y="248872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altLang="zh-CN" dirty="0">
                <a:effectLst/>
                <a:latin typeface="Arial" panose="020B0604020202020204" pitchFamily="34" charset="0"/>
              </a:rPr>
              <a:t>Data Collection</a:t>
            </a:r>
            <a:endParaRPr dirty="0"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570444" y="943807"/>
            <a:ext cx="4232100" cy="394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dirty="0"/>
              <a:t>Parse the eml file to txt</a:t>
            </a:r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15;p33">
            <a:extLst>
              <a:ext uri="{FF2B5EF4-FFF2-40B4-BE49-F238E27FC236}">
                <a16:creationId xmlns:a16="http://schemas.microsoft.com/office/drawing/2014/main" id="{EB265907-7EF1-F1F8-3898-3F6502810D0A}"/>
              </a:ext>
            </a:extLst>
          </p:cNvPr>
          <p:cNvSpPr txBox="1">
            <a:spLocks/>
          </p:cNvSpPr>
          <p:nvPr/>
        </p:nvSpPr>
        <p:spPr>
          <a:xfrm>
            <a:off x="570444" y="1638742"/>
            <a:ext cx="4232100" cy="256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Montserrat"/>
              <a:buNone/>
            </a:pPr>
            <a:r>
              <a:rPr lang="en-CA" altLang="zh-CN" dirty="0">
                <a:effectLst/>
                <a:latin typeface="Arial" panose="020B0604020202020204" pitchFamily="34" charset="0"/>
              </a:rPr>
              <a:t>Challenges:</a:t>
            </a:r>
          </a:p>
          <a:p>
            <a:pPr marL="0" indent="0">
              <a:buClr>
                <a:schemeClr val="dk1"/>
              </a:buClr>
              <a:buSzPts val="1100"/>
              <a:buFont typeface="Montserrat"/>
              <a:buNone/>
            </a:pPr>
            <a:endParaRPr lang="en" dirty="0"/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dirty="0"/>
              <a:t>Get Google </a:t>
            </a:r>
            <a:r>
              <a:rPr lang="en-CA" dirty="0"/>
              <a:t>credentials</a:t>
            </a:r>
            <a:r>
              <a:rPr lang="en-US" dirty="0"/>
              <a:t>.</a:t>
            </a:r>
            <a:r>
              <a:rPr lang="en-US" dirty="0" err="1"/>
              <a:t>json</a:t>
            </a:r>
            <a:endParaRPr lang="en-US" dirty="0"/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CA" dirty="0"/>
              <a:t>Remove escape character</a:t>
            </a:r>
            <a:endParaRPr lang="en-US" dirty="0"/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CA" dirty="0"/>
              <a:t>Remove punctuation marks</a:t>
            </a:r>
            <a:endParaRPr lang="en-US" dirty="0"/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CA" dirty="0"/>
              <a:t>Ignore the long content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4773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4215433" y="640873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-CA" dirty="0"/>
              <a:t>Labeling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1992351" y="1235634"/>
            <a:ext cx="6146633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Use Pre-Train model to labeling the dataset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dirty="0">
                <a:hlinkClick r:id="rId3"/>
              </a:rPr>
              <a:t>https://huggingface.co/h-e-l-l-o/email-spam-classification-merged/tree/main</a:t>
            </a:r>
            <a:r>
              <a:rPr lang="en" dirty="0"/>
              <a:t>   -  </a:t>
            </a:r>
            <a:r>
              <a:rPr lang="en-CA" altLang="zh-CN" dirty="0"/>
              <a:t>Hugging Face</a:t>
            </a:r>
            <a:endParaRPr dirty="0"/>
          </a:p>
        </p:txBody>
      </p:sp>
      <p:pic>
        <p:nvPicPr>
          <p:cNvPr id="5" name="图片 4" descr="屏幕的截图&#10;&#10;描述已自动生成">
            <a:extLst>
              <a:ext uri="{FF2B5EF4-FFF2-40B4-BE49-F238E27FC236}">
                <a16:creationId xmlns:a16="http://schemas.microsoft.com/office/drawing/2014/main" id="{776C1FA8-43D1-C5DB-F879-75C5AFF5F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426" y="1995899"/>
            <a:ext cx="5282558" cy="31476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9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-CA" dirty="0"/>
              <a:t>Preprocessing</a:t>
            </a:r>
            <a:r>
              <a:rPr lang="en" dirty="0"/>
              <a:t> </a:t>
            </a:r>
            <a:endParaRPr dirty="0"/>
          </a:p>
        </p:txBody>
      </p:sp>
      <p:sp>
        <p:nvSpPr>
          <p:cNvPr id="601" name="Google Shape;601;p59"/>
          <p:cNvSpPr txBox="1">
            <a:spLocks noGrp="1"/>
          </p:cNvSpPr>
          <p:nvPr>
            <p:ph type="subTitle" idx="1"/>
          </p:nvPr>
        </p:nvSpPr>
        <p:spPr>
          <a:xfrm>
            <a:off x="1098799" y="2163000"/>
            <a:ext cx="4201747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— </a:t>
            </a:r>
            <a:r>
              <a:rPr lang="en-CA" altLang="zh-CN" dirty="0"/>
              <a:t>de Paula Fernandez, </a:t>
            </a:r>
            <a:r>
              <a:rPr lang="en-CA" altLang="zh-CN" dirty="0" err="1"/>
              <a:t>Arcadio</a:t>
            </a:r>
            <a:endParaRPr dirty="0"/>
          </a:p>
        </p:txBody>
      </p:sp>
      <p:sp>
        <p:nvSpPr>
          <p:cNvPr id="604" name="Google Shape;604;p59"/>
          <p:cNvSpPr txBox="1">
            <a:spLocks noGrp="1"/>
          </p:cNvSpPr>
          <p:nvPr>
            <p:ph type="subTitle" idx="4"/>
          </p:nvPr>
        </p:nvSpPr>
        <p:spPr>
          <a:xfrm>
            <a:off x="1098800" y="1591650"/>
            <a:ext cx="34732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Vectorize the dataset with TF-IDF </a:t>
            </a:r>
            <a:endParaRPr dirty="0"/>
          </a:p>
        </p:txBody>
      </p:sp>
      <p:sp>
        <p:nvSpPr>
          <p:cNvPr id="605" name="Google Shape;605;p59"/>
          <p:cNvSpPr/>
          <p:nvPr/>
        </p:nvSpPr>
        <p:spPr>
          <a:xfrm rot="10800000" flipH="1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59"/>
          <p:cNvSpPr/>
          <p:nvPr/>
        </p:nvSpPr>
        <p:spPr>
          <a:xfrm rot="10800000" flipH="1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9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Modeling</a:t>
            </a:r>
            <a:endParaRPr dirty="0"/>
          </a:p>
        </p:txBody>
      </p:sp>
      <p:sp>
        <p:nvSpPr>
          <p:cNvPr id="601" name="Google Shape;601;p59"/>
          <p:cNvSpPr txBox="1">
            <a:spLocks noGrp="1"/>
          </p:cNvSpPr>
          <p:nvPr>
            <p:ph type="subTitle" idx="1"/>
          </p:nvPr>
        </p:nvSpPr>
        <p:spPr>
          <a:xfrm>
            <a:off x="1098799" y="3775200"/>
            <a:ext cx="394898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—</a:t>
            </a:r>
            <a:r>
              <a:rPr lang="en-CA" altLang="zh-CN" dirty="0"/>
              <a:t>de Paula Fernandez, </a:t>
            </a:r>
            <a:r>
              <a:rPr lang="en-CA" altLang="zh-CN" dirty="0" err="1"/>
              <a:t>Arcadio</a:t>
            </a:r>
            <a:endParaRPr dirty="0"/>
          </a:p>
        </p:txBody>
      </p:sp>
      <p:sp>
        <p:nvSpPr>
          <p:cNvPr id="602" name="Google Shape;602;p59"/>
          <p:cNvSpPr txBox="1">
            <a:spLocks noGrp="1"/>
          </p:cNvSpPr>
          <p:nvPr>
            <p:ph type="subTitle" idx="2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dirty="0" err="1"/>
              <a:t>RandomForestClassifier</a:t>
            </a:r>
            <a:endParaRPr dirty="0"/>
          </a:p>
        </p:txBody>
      </p:sp>
      <p:sp>
        <p:nvSpPr>
          <p:cNvPr id="603" name="Google Shape;603;p59"/>
          <p:cNvSpPr txBox="1">
            <a:spLocks noGrp="1"/>
          </p:cNvSpPr>
          <p:nvPr>
            <p:ph type="subTitle" idx="3"/>
          </p:nvPr>
        </p:nvSpPr>
        <p:spPr>
          <a:xfrm>
            <a:off x="1098800" y="2315550"/>
            <a:ext cx="4133302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—</a:t>
            </a:r>
            <a:r>
              <a:rPr lang="en-CA" altLang="zh-CN" dirty="0"/>
              <a:t>de Paula Fernandez, </a:t>
            </a:r>
            <a:r>
              <a:rPr lang="en-CA" altLang="zh-CN" dirty="0" err="1"/>
              <a:t>Arcadio</a:t>
            </a:r>
            <a:endParaRPr dirty="0"/>
          </a:p>
        </p:txBody>
      </p:sp>
      <p:sp>
        <p:nvSpPr>
          <p:cNvPr id="604" name="Google Shape;604;p59"/>
          <p:cNvSpPr txBox="1">
            <a:spLocks noGrp="1"/>
          </p:cNvSpPr>
          <p:nvPr>
            <p:ph type="subTitle" idx="4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Logistic Regression</a:t>
            </a:r>
            <a:endParaRPr dirty="0"/>
          </a:p>
        </p:txBody>
      </p:sp>
      <p:sp>
        <p:nvSpPr>
          <p:cNvPr id="605" name="Google Shape;605;p59"/>
          <p:cNvSpPr/>
          <p:nvPr/>
        </p:nvSpPr>
        <p:spPr>
          <a:xfrm rot="10800000" flipH="1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59"/>
          <p:cNvSpPr/>
          <p:nvPr/>
        </p:nvSpPr>
        <p:spPr>
          <a:xfrm rot="10800000" flipH="1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56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673" name="Google Shape;673;p64"/>
          <p:cNvSpPr txBox="1">
            <a:spLocks noGrp="1"/>
          </p:cNvSpPr>
          <p:nvPr>
            <p:ph type="subTitle" idx="1"/>
          </p:nvPr>
        </p:nvSpPr>
        <p:spPr>
          <a:xfrm>
            <a:off x="717800" y="1255775"/>
            <a:ext cx="6389244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zh-CN" b="1" dirty="0">
                <a:solidFill>
                  <a:schemeClr val="accent1"/>
                </a:solidFill>
              </a:rPr>
              <a:t>Our Project: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solidFill>
                <a:srgbClr val="0000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43"/>
                </a:solidFill>
              </a:rPr>
              <a:t>https://github.com/onlyxool/PROG8245NLP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b="1" dirty="0">
                <a:solidFill>
                  <a:schemeClr val="accent1"/>
                </a:solidFill>
              </a:rPr>
              <a:t>Source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</a:p>
          <a:p>
            <a:pPr marL="457200" marR="508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CA" dirty="0">
                <a:uFill>
                  <a:noFill/>
                </a:uFill>
                <a:hlinkClick r:id="rId3"/>
              </a:rPr>
              <a:t>https://github.com/KajPe/bckgmail</a:t>
            </a:r>
            <a:r>
              <a:rPr lang="en-CA" dirty="0">
                <a:uFill>
                  <a:noFill/>
                </a:uFill>
              </a:rPr>
              <a:t> - </a:t>
            </a:r>
            <a:r>
              <a:rPr lang="en-US" altLang="zh-CN" dirty="0">
                <a:uFill>
                  <a:noFill/>
                </a:uFill>
              </a:rPr>
              <a:t>Export Gmail</a:t>
            </a:r>
            <a:endParaRPr dirty="0"/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uFill>
                  <a:noFill/>
                </a:uFill>
                <a:hlinkClick r:id="rId4"/>
              </a:rPr>
              <a:t>https://github.com/a16z-infra/llama2-chatbot</a:t>
            </a:r>
            <a:r>
              <a:rPr lang="en-US" dirty="0">
                <a:uFill>
                  <a:noFill/>
                </a:uFill>
              </a:rPr>
              <a:t> - </a:t>
            </a:r>
            <a:r>
              <a:rPr lang="en-US" altLang="zh-CN" dirty="0">
                <a:uFill>
                  <a:noFill/>
                </a:uFill>
              </a:rPr>
              <a:t>User Interface</a:t>
            </a:r>
            <a:endParaRPr lang="en-US" dirty="0"/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uFill>
                  <a:noFill/>
                </a:uFill>
                <a:hlinkClick r:id="rId5"/>
              </a:rPr>
              <a:t>https://huggingface.co/h-e-l-l-o/email-spam-classification-merged</a:t>
            </a:r>
            <a:r>
              <a:rPr lang="en-US" dirty="0">
                <a:uFill>
                  <a:noFill/>
                </a:uFill>
              </a:rPr>
              <a:t>  - Labeling Dataset</a:t>
            </a:r>
            <a:endParaRPr lang="en-US" dirty="0"/>
          </a:p>
          <a:p>
            <a:pPr marL="0" marR="508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004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0"/>
          <p:cNvSpPr txBox="1">
            <a:spLocks noGrp="1"/>
          </p:cNvSpPr>
          <p:nvPr>
            <p:ph type="body" idx="1"/>
          </p:nvPr>
        </p:nvSpPr>
        <p:spPr>
          <a:xfrm>
            <a:off x="713225" y="544075"/>
            <a:ext cx="4458900" cy="15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kumimoji="0" lang="en" altLang="zh-CN" sz="7200" b="1" i="0" u="none" strike="noStrike" kern="0" cap="none" spc="0" normalizeH="0" baseline="0" noProof="0" dirty="0">
                <a:ln>
                  <a:noFill/>
                </a:ln>
                <a:solidFill>
                  <a:srgbClr val="003BA3"/>
                </a:solidFill>
                <a:effectLst/>
                <a:uLnTx/>
                <a:uFillTx/>
                <a:latin typeface="Montserrat"/>
                <a:sym typeface="Montserrat"/>
              </a:rPr>
              <a:t>Thanks</a:t>
            </a: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50"/>
          <p:cNvSpPr/>
          <p:nvPr/>
        </p:nvSpPr>
        <p:spPr>
          <a:xfrm>
            <a:off x="0" y="379830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50"/>
          <p:cNvSpPr/>
          <p:nvPr/>
        </p:nvSpPr>
        <p:spPr>
          <a:xfrm>
            <a:off x="1216200" y="2453100"/>
            <a:ext cx="1216200" cy="134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186</Words>
  <Application>Microsoft Office PowerPoint</Application>
  <PresentationFormat>全屏显示(16:9)</PresentationFormat>
  <Paragraphs>42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Montserrat</vt:lpstr>
      <vt:lpstr>Inter</vt:lpstr>
      <vt:lpstr>Management Consulting Toolkit by Slidesgo</vt:lpstr>
      <vt:lpstr>PROG8245  Final Project  Email Spam Detector</vt:lpstr>
      <vt:lpstr>Data Collection</vt:lpstr>
      <vt:lpstr>Data Collection</vt:lpstr>
      <vt:lpstr>Data Collection</vt:lpstr>
      <vt:lpstr>Data Labeling</vt:lpstr>
      <vt:lpstr>Data Preprocessing </vt:lpstr>
      <vt:lpstr>Modeling</vt:lpstr>
      <vt:lpstr>Resources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PROG8245  Final Project  Email Spam Detector</dc:title>
  <cp:lastModifiedBy>Kyle Chen</cp:lastModifiedBy>
  <cp:revision>6</cp:revision>
  <dcterms:modified xsi:type="dcterms:W3CDTF">2024-04-14T22:47:52Z</dcterms:modified>
</cp:coreProperties>
</file>