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88802" y="4471703"/>
            <a:ext cx="10910396" cy="1657920"/>
          </a:xfrm>
          <a:prstGeom prst="rect">
            <a:avLst/>
          </a:prstGeom>
        </p:spPr>
        <p:txBody>
          <a:bodyPr anchor="t" rtlCol="false" tIns="0" lIns="0" bIns="0" rIns="0">
            <a:spAutoFit/>
          </a:bodyPr>
          <a:lstStyle/>
          <a:p>
            <a:pPr algn="ctr">
              <a:lnSpc>
                <a:spcPts val="12218"/>
              </a:lnSpc>
            </a:pPr>
            <a:r>
              <a:rPr lang="en-US" sz="12998">
                <a:solidFill>
                  <a:srgbClr val="FFFFFF"/>
                </a:solidFill>
                <a:latin typeface="DM Sans Bold"/>
              </a:rPr>
              <a:t>START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Causes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2996565"/>
            <a:ext cx="17083414" cy="7290435"/>
          </a:xfrm>
          <a:prstGeom prst="rect">
            <a:avLst/>
          </a:prstGeom>
        </p:spPr>
        <p:txBody>
          <a:bodyPr anchor="t" rtlCol="false" tIns="0" lIns="0" bIns="0" rIns="0">
            <a:spAutoFit/>
          </a:bodyPr>
          <a:lstStyle/>
          <a:p>
            <a:pPr algn="just" marL="712472" indent="-356236" lvl="1">
              <a:lnSpc>
                <a:spcPts val="4455"/>
              </a:lnSpc>
              <a:buFont typeface="Arial"/>
              <a:buChar char="•"/>
            </a:pPr>
            <a:r>
              <a:rPr lang="en-US" sz="3300" spc="198">
                <a:solidFill>
                  <a:srgbClr val="000000"/>
                </a:solidFill>
                <a:latin typeface="DM Sans Bold"/>
              </a:rPr>
              <a:t>5. Lack of penetration testing</a:t>
            </a:r>
          </a:p>
          <a:p>
            <a:pPr algn="just">
              <a:lnSpc>
                <a:spcPts val="4455"/>
              </a:lnSpc>
            </a:pPr>
          </a:p>
          <a:p>
            <a:pPr algn="just">
              <a:lnSpc>
                <a:spcPts val="4455"/>
              </a:lnSpc>
            </a:pPr>
            <a:r>
              <a:rPr lang="en-US" sz="3300" spc="198">
                <a:solidFill>
                  <a:srgbClr val="000000"/>
                </a:solidFill>
                <a:latin typeface="DM Sans"/>
              </a:rPr>
              <a:t>Even well-written code might have exploitable flaws. Without penetration testing (where ethical hackers try to break into the system), latent buffer overflows might remain undetected.</a:t>
            </a:r>
          </a:p>
          <a:p>
            <a:pPr algn="just">
              <a:lnSpc>
                <a:spcPts val="4455"/>
              </a:lnSpc>
            </a:pPr>
          </a:p>
          <a:p>
            <a:pPr algn="just" marL="712472" indent="-356236" lvl="1">
              <a:lnSpc>
                <a:spcPts val="4455"/>
              </a:lnSpc>
              <a:buFont typeface="Arial"/>
              <a:buChar char="•"/>
            </a:pPr>
            <a:r>
              <a:rPr lang="en-US" sz="3300" spc="198">
                <a:solidFill>
                  <a:srgbClr val="000000"/>
                </a:solidFill>
                <a:latin typeface="DM Sans Bold"/>
              </a:rPr>
              <a:t>6. No specific buffer overflow protection in place</a:t>
            </a:r>
          </a:p>
          <a:p>
            <a:pPr algn="just">
              <a:lnSpc>
                <a:spcPts val="4455"/>
              </a:lnSpc>
            </a:pPr>
          </a:p>
          <a:p>
            <a:pPr algn="just">
              <a:lnSpc>
                <a:spcPts val="4455"/>
              </a:lnSpc>
            </a:pPr>
            <a:r>
              <a:rPr lang="en-US" sz="3300" spc="198">
                <a:solidFill>
                  <a:srgbClr val="000000"/>
                </a:solidFill>
                <a:latin typeface="DM Sans"/>
              </a:rPr>
              <a:t>Without utilizing compiler-level safeguards (e.g., stack canaries) or system-level protections (e.g., ASLR - Address Space Layout Randomization), it's easier for attackers to exploit successful overflows.</a:t>
            </a:r>
          </a:p>
          <a:p>
            <a:pPr algn="just">
              <a:lnSpc>
                <a:spcPts val="4455"/>
              </a:lnSpc>
            </a:pPr>
          </a:p>
          <a:p>
            <a:pPr algn="just" marL="0" indent="0" lvl="0">
              <a:lnSpc>
                <a:spcPts val="445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Specific protection mechanisms</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2996565"/>
            <a:ext cx="17083414" cy="6728460"/>
          </a:xfrm>
          <a:prstGeom prst="rect">
            <a:avLst/>
          </a:prstGeom>
        </p:spPr>
        <p:txBody>
          <a:bodyPr anchor="t" rtlCol="false" tIns="0" lIns="0" bIns="0" rIns="0">
            <a:spAutoFit/>
          </a:bodyPr>
          <a:lstStyle/>
          <a:p>
            <a:pPr algn="just">
              <a:lnSpc>
                <a:spcPts val="4455"/>
              </a:lnSpc>
            </a:pPr>
            <a:r>
              <a:rPr lang="en-US" sz="3300" spc="198">
                <a:solidFill>
                  <a:srgbClr val="000000"/>
                </a:solidFill>
                <a:latin typeface="DM Sans Bold"/>
              </a:rPr>
              <a:t>1. OS Mechanisms</a:t>
            </a:r>
          </a:p>
          <a:p>
            <a:pPr algn="just">
              <a:lnSpc>
                <a:spcPts val="4455"/>
              </a:lnSpc>
            </a:pPr>
          </a:p>
          <a:p>
            <a:pPr algn="just">
              <a:lnSpc>
                <a:spcPts val="4455"/>
              </a:lnSpc>
            </a:pPr>
            <a:r>
              <a:rPr lang="en-US" sz="3300" spc="198">
                <a:solidFill>
                  <a:srgbClr val="000000"/>
                </a:solidFill>
                <a:latin typeface="DM Sans Bold"/>
              </a:rPr>
              <a:t>1.1 Address Space Layout Randomization (ASLR)</a:t>
            </a:r>
          </a:p>
          <a:p>
            <a:pPr algn="just">
              <a:lnSpc>
                <a:spcPts val="4455"/>
              </a:lnSpc>
            </a:pPr>
          </a:p>
          <a:p>
            <a:pPr algn="just">
              <a:lnSpc>
                <a:spcPts val="4455"/>
              </a:lnSpc>
            </a:pPr>
            <a:r>
              <a:rPr lang="en-US" sz="3300" spc="198">
                <a:solidFill>
                  <a:srgbClr val="000000"/>
                </a:solidFill>
                <a:latin typeface="DM Sans"/>
              </a:rPr>
              <a:t>Randomizes the positions of key memory structures like the stack, heap, and program libraries.</a:t>
            </a:r>
          </a:p>
          <a:p>
            <a:pPr algn="just">
              <a:lnSpc>
                <a:spcPts val="4455"/>
              </a:lnSpc>
            </a:pPr>
          </a:p>
          <a:p>
            <a:pPr algn="just">
              <a:lnSpc>
                <a:spcPts val="4455"/>
              </a:lnSpc>
            </a:pPr>
            <a:r>
              <a:rPr lang="en-US" sz="3300" spc="198">
                <a:solidFill>
                  <a:srgbClr val="000000"/>
                </a:solidFill>
                <a:latin typeface="DM Sans Bold"/>
              </a:rPr>
              <a:t>1.2 Data Execution Prevention (DEP)</a:t>
            </a:r>
          </a:p>
          <a:p>
            <a:pPr algn="just">
              <a:lnSpc>
                <a:spcPts val="4455"/>
              </a:lnSpc>
            </a:pPr>
          </a:p>
          <a:p>
            <a:pPr algn="just">
              <a:lnSpc>
                <a:spcPts val="4455"/>
              </a:lnSpc>
            </a:pPr>
            <a:r>
              <a:rPr lang="en-US" sz="3300" spc="198">
                <a:solidFill>
                  <a:srgbClr val="000000"/>
                </a:solidFill>
                <a:latin typeface="DM Sans"/>
              </a:rPr>
              <a:t>Marks certain memory regions as non-executable (e.g., the stack).</a:t>
            </a:r>
          </a:p>
          <a:p>
            <a:pPr algn="just">
              <a:lnSpc>
                <a:spcPts val="4455"/>
              </a:lnSpc>
            </a:pPr>
          </a:p>
          <a:p>
            <a:pPr algn="just" marL="0" indent="0" lvl="0">
              <a:lnSpc>
                <a:spcPts val="4455"/>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Specific protection mechanisms</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2996565"/>
            <a:ext cx="17083414" cy="7852410"/>
          </a:xfrm>
          <a:prstGeom prst="rect">
            <a:avLst/>
          </a:prstGeom>
        </p:spPr>
        <p:txBody>
          <a:bodyPr anchor="t" rtlCol="false" tIns="0" lIns="0" bIns="0" rIns="0">
            <a:spAutoFit/>
          </a:bodyPr>
          <a:lstStyle/>
          <a:p>
            <a:pPr algn="just">
              <a:lnSpc>
                <a:spcPts val="4455"/>
              </a:lnSpc>
            </a:pPr>
            <a:r>
              <a:rPr lang="en-US" sz="3300" spc="198">
                <a:solidFill>
                  <a:srgbClr val="000000"/>
                </a:solidFill>
                <a:latin typeface="DM Sans Bold"/>
              </a:rPr>
              <a:t>2. Compiler Mechanisms</a:t>
            </a:r>
          </a:p>
          <a:p>
            <a:pPr algn="just">
              <a:lnSpc>
                <a:spcPts val="4455"/>
              </a:lnSpc>
            </a:pPr>
          </a:p>
          <a:p>
            <a:pPr algn="just">
              <a:lnSpc>
                <a:spcPts val="4455"/>
              </a:lnSpc>
            </a:pPr>
            <a:r>
              <a:rPr lang="en-US" sz="3300" spc="198">
                <a:solidFill>
                  <a:srgbClr val="000000"/>
                </a:solidFill>
                <a:latin typeface="DM Sans Bold"/>
              </a:rPr>
              <a:t>2</a:t>
            </a:r>
            <a:r>
              <a:rPr lang="en-US" sz="3300" spc="198">
                <a:solidFill>
                  <a:srgbClr val="000000"/>
                </a:solidFill>
                <a:latin typeface="DM Sans Bold"/>
              </a:rPr>
              <a:t>.1 StackShield</a:t>
            </a:r>
          </a:p>
          <a:p>
            <a:pPr algn="just">
              <a:lnSpc>
                <a:spcPts val="4455"/>
              </a:lnSpc>
            </a:pPr>
          </a:p>
          <a:p>
            <a:pPr algn="just">
              <a:lnSpc>
                <a:spcPts val="4455"/>
              </a:lnSpc>
            </a:pPr>
            <a:r>
              <a:rPr lang="en-US" sz="3300" spc="198">
                <a:solidFill>
                  <a:srgbClr val="000000"/>
                </a:solidFill>
                <a:latin typeface="DM Sans"/>
              </a:rPr>
              <a:t>Inserts a "canary" value (a random value) on the stack adjacent to the return address. Before a function returns, the canary is checked. If it's been modified, the program terminates, indicating a likely overflow attempt.</a:t>
            </a:r>
          </a:p>
          <a:p>
            <a:pPr algn="just">
              <a:lnSpc>
                <a:spcPts val="4455"/>
              </a:lnSpc>
            </a:pPr>
          </a:p>
          <a:p>
            <a:pPr algn="just">
              <a:lnSpc>
                <a:spcPts val="4455"/>
              </a:lnSpc>
            </a:pPr>
            <a:r>
              <a:rPr lang="en-US" sz="3300" spc="198">
                <a:solidFill>
                  <a:srgbClr val="000000"/>
                </a:solidFill>
                <a:latin typeface="DM Sans Bold"/>
              </a:rPr>
              <a:t>2.2 StackGuard</a:t>
            </a:r>
          </a:p>
          <a:p>
            <a:pPr algn="just">
              <a:lnSpc>
                <a:spcPts val="4455"/>
              </a:lnSpc>
            </a:pPr>
          </a:p>
          <a:p>
            <a:pPr algn="just">
              <a:lnSpc>
                <a:spcPts val="4455"/>
              </a:lnSpc>
            </a:pPr>
            <a:r>
              <a:rPr lang="en-US" sz="3300" spc="198">
                <a:solidFill>
                  <a:srgbClr val="000000"/>
                </a:solidFill>
                <a:latin typeface="DM Sans"/>
              </a:rPr>
              <a:t>A refinement of the canary concept. Also places canaries, but protects more function pointers on the stack, not just the return address.</a:t>
            </a:r>
          </a:p>
          <a:p>
            <a:pPr algn="just">
              <a:lnSpc>
                <a:spcPts val="4455"/>
              </a:lnSpc>
            </a:pPr>
          </a:p>
          <a:p>
            <a:pPr algn="just" marL="0" indent="0" lvl="0">
              <a:lnSpc>
                <a:spcPts val="445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Specific protection mechanisms</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2676837"/>
            <a:ext cx="17083414" cy="7852410"/>
          </a:xfrm>
          <a:prstGeom prst="rect">
            <a:avLst/>
          </a:prstGeom>
        </p:spPr>
        <p:txBody>
          <a:bodyPr anchor="t" rtlCol="false" tIns="0" lIns="0" bIns="0" rIns="0">
            <a:spAutoFit/>
          </a:bodyPr>
          <a:lstStyle/>
          <a:p>
            <a:pPr algn="just">
              <a:lnSpc>
                <a:spcPts val="4455"/>
              </a:lnSpc>
            </a:pPr>
            <a:r>
              <a:rPr lang="en-US" sz="3300" spc="198">
                <a:solidFill>
                  <a:srgbClr val="000000"/>
                </a:solidFill>
                <a:latin typeface="DM Sans Bold"/>
              </a:rPr>
              <a:t>2.3 MemGuard</a:t>
            </a:r>
          </a:p>
          <a:p>
            <a:pPr algn="just">
              <a:lnSpc>
                <a:spcPts val="4455"/>
              </a:lnSpc>
            </a:pPr>
          </a:p>
          <a:p>
            <a:pPr algn="just">
              <a:lnSpc>
                <a:spcPts val="4455"/>
              </a:lnSpc>
            </a:pPr>
            <a:r>
              <a:rPr lang="en-US" sz="3300" spc="198">
                <a:solidFill>
                  <a:srgbClr val="000000"/>
                </a:solidFill>
                <a:latin typeface="DM Sans"/>
              </a:rPr>
              <a:t>Main</a:t>
            </a:r>
            <a:r>
              <a:rPr lang="en-US" sz="3300" spc="198">
                <a:solidFill>
                  <a:srgbClr val="000000"/>
                </a:solidFill>
                <a:latin typeface="DM Sans"/>
              </a:rPr>
              <a:t>tains separate shadow memory storing the valid bounds of buffers allocated on the heap. Runtime checks against this shadow memory prevent out-of-bounds heap accesses.</a:t>
            </a:r>
          </a:p>
          <a:p>
            <a:pPr algn="just">
              <a:lnSpc>
                <a:spcPts val="4455"/>
              </a:lnSpc>
            </a:pPr>
          </a:p>
          <a:p>
            <a:pPr algn="just">
              <a:lnSpc>
                <a:spcPts val="4455"/>
              </a:lnSpc>
            </a:pPr>
            <a:r>
              <a:rPr lang="en-US" sz="3300" spc="198">
                <a:solidFill>
                  <a:srgbClr val="000000"/>
                </a:solidFill>
                <a:latin typeface="DM Sans Bold"/>
              </a:rPr>
              <a:t>2.4 Other GCC patches and compiler options</a:t>
            </a:r>
          </a:p>
          <a:p>
            <a:pPr algn="just">
              <a:lnSpc>
                <a:spcPts val="4455"/>
              </a:lnSpc>
            </a:pPr>
          </a:p>
          <a:p>
            <a:pPr algn="just">
              <a:lnSpc>
                <a:spcPts val="4455"/>
              </a:lnSpc>
            </a:pPr>
            <a:r>
              <a:rPr lang="en-US" sz="3300" spc="198">
                <a:solidFill>
                  <a:srgbClr val="000000"/>
                </a:solidFill>
                <a:latin typeface="DM Sans"/>
              </a:rPr>
              <a:t>-fstack-protector: Enables basic stack protection mechanisms like canaries.</a:t>
            </a:r>
          </a:p>
          <a:p>
            <a:pPr algn="just">
              <a:lnSpc>
                <a:spcPts val="4455"/>
              </a:lnSpc>
            </a:pPr>
            <a:r>
              <a:rPr lang="en-US" sz="3300" spc="198">
                <a:solidFill>
                  <a:srgbClr val="000000"/>
                </a:solidFill>
                <a:latin typeface="DM Sans"/>
              </a:rPr>
              <a:t>-fs</a:t>
            </a:r>
            <a:r>
              <a:rPr lang="en-US" sz="3300" spc="198">
                <a:solidFill>
                  <a:srgbClr val="000000"/>
                </a:solidFill>
                <a:latin typeface="DM Sans"/>
              </a:rPr>
              <a:t>tack-protector-all: More comprehensive stack protection for all functions.</a:t>
            </a:r>
          </a:p>
          <a:p>
            <a:pPr algn="just">
              <a:lnSpc>
                <a:spcPts val="4455"/>
              </a:lnSpc>
            </a:pPr>
            <a:r>
              <a:rPr lang="en-US" sz="3300" spc="198">
                <a:solidFill>
                  <a:srgbClr val="000000"/>
                </a:solidFill>
                <a:latin typeface="DM Sans"/>
              </a:rPr>
              <a:t>-D_FORTIFY_SOURCE=2: Activates enhanced bounds checking on common string and memory functions, providing runtime detection for some overflow attempts.</a:t>
            </a:r>
          </a:p>
          <a:p>
            <a:pPr algn="just" marL="0" indent="0" lvl="0">
              <a:lnSpc>
                <a:spcPts val="4455"/>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Types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2667312"/>
            <a:ext cx="17083414" cy="7380922"/>
          </a:xfrm>
          <a:prstGeom prst="rect">
            <a:avLst/>
          </a:prstGeom>
        </p:spPr>
        <p:txBody>
          <a:bodyPr anchor="t" rtlCol="false" tIns="0" lIns="0" bIns="0" rIns="0">
            <a:spAutoFit/>
          </a:bodyPr>
          <a:lstStyle/>
          <a:p>
            <a:pPr algn="just">
              <a:lnSpc>
                <a:spcPts val="5129"/>
              </a:lnSpc>
            </a:pPr>
            <a:r>
              <a:rPr lang="en-US" sz="3799" spc="227">
                <a:solidFill>
                  <a:srgbClr val="000000"/>
                </a:solidFill>
                <a:latin typeface="DM Sans Bold"/>
              </a:rPr>
              <a:t>1. Based on</a:t>
            </a:r>
            <a:r>
              <a:rPr lang="en-US" sz="3799" spc="227">
                <a:solidFill>
                  <a:srgbClr val="000000"/>
                </a:solidFill>
                <a:latin typeface="DM Sans Bold"/>
              </a:rPr>
              <a:t> Area of Memory</a:t>
            </a:r>
          </a:p>
          <a:p>
            <a:pPr algn="just">
              <a:lnSpc>
                <a:spcPts val="4455"/>
              </a:lnSpc>
            </a:pPr>
          </a:p>
          <a:p>
            <a:pPr algn="just" marL="712472" indent="-356236" lvl="1">
              <a:lnSpc>
                <a:spcPts val="4455"/>
              </a:lnSpc>
              <a:buFont typeface="Arial"/>
              <a:buChar char="•"/>
            </a:pPr>
            <a:r>
              <a:rPr lang="en-US" sz="3300" spc="198">
                <a:solidFill>
                  <a:srgbClr val="000000"/>
                </a:solidFill>
                <a:latin typeface="DM Sans Bold"/>
              </a:rPr>
              <a:t>1.1 Stack-based buffer overflow</a:t>
            </a:r>
          </a:p>
          <a:p>
            <a:pPr algn="just">
              <a:lnSpc>
                <a:spcPts val="4455"/>
              </a:lnSpc>
            </a:pPr>
          </a:p>
          <a:p>
            <a:pPr algn="just" marL="1424943" indent="-474981" lvl="2">
              <a:lnSpc>
                <a:spcPts val="4455"/>
              </a:lnSpc>
              <a:buFont typeface="Arial"/>
              <a:buChar char="⚬"/>
            </a:pPr>
            <a:r>
              <a:rPr lang="en-US" sz="3300" spc="198">
                <a:solidFill>
                  <a:srgbClr val="000000"/>
                </a:solidFill>
                <a:latin typeface="DM Sans Bold"/>
              </a:rPr>
              <a:t>Target: </a:t>
            </a:r>
            <a:r>
              <a:rPr lang="en-US" sz="3300" spc="198">
                <a:solidFill>
                  <a:srgbClr val="000000"/>
                </a:solidFill>
                <a:latin typeface="DM Sans"/>
              </a:rPr>
              <a:t>The program's call stack, a region used to store function parameters, local variables, and the return address (where to continue execution after a function ends).</a:t>
            </a:r>
          </a:p>
          <a:p>
            <a:pPr algn="just" marL="1424943" indent="-474981" lvl="2">
              <a:lnSpc>
                <a:spcPts val="4455"/>
              </a:lnSpc>
              <a:buFont typeface="Arial"/>
              <a:buChar char="⚬"/>
            </a:pPr>
            <a:r>
              <a:rPr lang="en-US" sz="3300" spc="198">
                <a:solidFill>
                  <a:srgbClr val="000000"/>
                </a:solidFill>
                <a:latin typeface="DM Sans Bold"/>
              </a:rPr>
              <a:t>Mechanism:</a:t>
            </a:r>
            <a:r>
              <a:rPr lang="en-US" sz="3300" spc="198">
                <a:solidFill>
                  <a:srgbClr val="000000"/>
                </a:solidFill>
                <a:latin typeface="DM Sans Bold"/>
              </a:rPr>
              <a:t> </a:t>
            </a:r>
            <a:r>
              <a:rPr lang="en-US" sz="3300" spc="198">
                <a:solidFill>
                  <a:srgbClr val="000000"/>
                </a:solidFill>
                <a:latin typeface="DM Sans"/>
              </a:rPr>
              <a:t>Overflowing a buffer on the stack can overwrite the return address, potentially allowing the attacker to redirect program execution to malicious code.</a:t>
            </a:r>
          </a:p>
          <a:p>
            <a:pPr algn="just" marL="1424943" indent="-474981" lvl="2">
              <a:lnSpc>
                <a:spcPts val="4455"/>
              </a:lnSpc>
              <a:buFont typeface="Arial"/>
              <a:buChar char="⚬"/>
            </a:pPr>
            <a:r>
              <a:rPr lang="en-US" sz="3300" spc="198">
                <a:solidFill>
                  <a:srgbClr val="000000"/>
                </a:solidFill>
                <a:latin typeface="DM Sans Bold"/>
              </a:rPr>
              <a:t>Prevalence: </a:t>
            </a:r>
            <a:r>
              <a:rPr lang="en-US" sz="3300" spc="198">
                <a:solidFill>
                  <a:srgbClr val="000000"/>
                </a:solidFill>
                <a:latin typeface="DM Sans"/>
              </a:rPr>
              <a:t>Most common type of buffer over</a:t>
            </a:r>
            <a:r>
              <a:rPr lang="en-US" sz="3300" spc="198">
                <a:solidFill>
                  <a:srgbClr val="000000"/>
                </a:solidFill>
                <a:latin typeface="DM Sans"/>
              </a:rPr>
              <a:t>flow due to the s</a:t>
            </a:r>
            <a:r>
              <a:rPr lang="en-US" sz="3300" spc="198">
                <a:solidFill>
                  <a:srgbClr val="000000"/>
                </a:solidFill>
                <a:latin typeface="DM Sans"/>
              </a:rPr>
              <a:t>tack's predictable layout.emory management mechanisms.</a:t>
            </a:r>
          </a:p>
          <a:p>
            <a:pPr algn="just" marL="0" indent="0" lvl="0">
              <a:lnSpc>
                <a:spcPts val="4455"/>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Types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602293" y="2217892"/>
            <a:ext cx="17083414" cy="6728460"/>
          </a:xfrm>
          <a:prstGeom prst="rect">
            <a:avLst/>
          </a:prstGeom>
        </p:spPr>
        <p:txBody>
          <a:bodyPr anchor="t" rtlCol="false" tIns="0" lIns="0" bIns="0" rIns="0">
            <a:spAutoFit/>
          </a:bodyPr>
          <a:lstStyle/>
          <a:p>
            <a:pPr algn="just">
              <a:lnSpc>
                <a:spcPts val="4455"/>
              </a:lnSpc>
            </a:pPr>
          </a:p>
          <a:p>
            <a:pPr algn="just">
              <a:lnSpc>
                <a:spcPts val="4455"/>
              </a:lnSpc>
            </a:pPr>
          </a:p>
          <a:p>
            <a:pPr algn="just" marL="712472" indent="-356236" lvl="1">
              <a:lnSpc>
                <a:spcPts val="4455"/>
              </a:lnSpc>
              <a:buFont typeface="Arial"/>
              <a:buChar char="•"/>
            </a:pPr>
            <a:r>
              <a:rPr lang="en-US" sz="3300" spc="198">
                <a:solidFill>
                  <a:srgbClr val="000000"/>
                </a:solidFill>
                <a:latin typeface="DM Sans Bold"/>
              </a:rPr>
              <a:t>1.2 Heap-based buffer overflow</a:t>
            </a:r>
          </a:p>
          <a:p>
            <a:pPr algn="just">
              <a:lnSpc>
                <a:spcPts val="4455"/>
              </a:lnSpc>
            </a:pPr>
          </a:p>
          <a:p>
            <a:pPr algn="just" marL="1424943" indent="-474981" lvl="2">
              <a:lnSpc>
                <a:spcPts val="4455"/>
              </a:lnSpc>
              <a:buFont typeface="Arial"/>
              <a:buChar char="⚬"/>
            </a:pPr>
            <a:r>
              <a:rPr lang="en-US" sz="3300" spc="198">
                <a:solidFill>
                  <a:srgbClr val="000000"/>
                </a:solidFill>
                <a:latin typeface="DM Sans Bold"/>
              </a:rPr>
              <a:t>Target: </a:t>
            </a:r>
            <a:r>
              <a:rPr lang="en-US" sz="3300" spc="198">
                <a:solidFill>
                  <a:srgbClr val="000000"/>
                </a:solidFill>
                <a:latin typeface="DM Sans"/>
              </a:rPr>
              <a:t>The heap, a region of dynamic memory allocation where programs request space during runtime.</a:t>
            </a:r>
          </a:p>
          <a:p>
            <a:pPr algn="just" marL="1424943" indent="-474981" lvl="2">
              <a:lnSpc>
                <a:spcPts val="4455"/>
              </a:lnSpc>
              <a:buFont typeface="Arial"/>
              <a:buChar char="⚬"/>
            </a:pPr>
            <a:r>
              <a:rPr lang="en-US" sz="3300" spc="198">
                <a:solidFill>
                  <a:srgbClr val="000000"/>
                </a:solidFill>
                <a:latin typeface="DM Sans Bold"/>
              </a:rPr>
              <a:t>Mechanism: </a:t>
            </a:r>
            <a:r>
              <a:rPr lang="en-US" sz="3300" spc="198">
                <a:solidFill>
                  <a:srgbClr val="000000"/>
                </a:solidFill>
                <a:latin typeface="DM Sans"/>
              </a:rPr>
              <a:t>Overflows on the heap corrupt internal data structures used for memory management. Sophisticated attacks manipulate these structures to gain code execution.</a:t>
            </a:r>
          </a:p>
          <a:p>
            <a:pPr algn="just" marL="1424943" indent="-474981" lvl="2">
              <a:lnSpc>
                <a:spcPts val="4455"/>
              </a:lnSpc>
              <a:buFont typeface="Arial"/>
              <a:buChar char="⚬"/>
            </a:pPr>
            <a:r>
              <a:rPr lang="en-US" sz="3300" spc="198">
                <a:solidFill>
                  <a:srgbClr val="000000"/>
                </a:solidFill>
                <a:latin typeface="DM Sans Bold"/>
              </a:rPr>
              <a:t>Exploitation:</a:t>
            </a:r>
            <a:r>
              <a:rPr lang="en-US" sz="3300" spc="198">
                <a:solidFill>
                  <a:srgbClr val="000000"/>
                </a:solidFill>
                <a:latin typeface="DM Sans"/>
              </a:rPr>
              <a:t> More complex than stack-based overflows, often requiring deep knowledge of memory management mechanisms.</a:t>
            </a:r>
          </a:p>
          <a:p>
            <a:pPr algn="just" marL="0" indent="0" lvl="0">
              <a:lnSpc>
                <a:spcPts val="4455"/>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grpSp>
        <p:nvGrpSpPr>
          <p:cNvPr name="Group 7" id="7"/>
          <p:cNvGrpSpPr/>
          <p:nvPr/>
        </p:nvGrpSpPr>
        <p:grpSpPr>
          <a:xfrm rot="0">
            <a:off x="9144000" y="8540136"/>
            <a:ext cx="10811803" cy="3618569"/>
            <a:chOff x="0" y="0"/>
            <a:chExt cx="14415737" cy="4824759"/>
          </a:xfrm>
        </p:grpSpPr>
        <p:sp>
          <p:nvSpPr>
            <p:cNvPr name="Freeform 8" id="8"/>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0" id="10"/>
          <p:cNvSpPr txBox="true"/>
          <p:nvPr/>
        </p:nvSpPr>
        <p:spPr>
          <a:xfrm rot="0">
            <a:off x="602293" y="981075"/>
            <a:ext cx="17083414" cy="8414385"/>
          </a:xfrm>
          <a:prstGeom prst="rect">
            <a:avLst/>
          </a:prstGeom>
        </p:spPr>
        <p:txBody>
          <a:bodyPr anchor="t" rtlCol="false" tIns="0" lIns="0" bIns="0" rIns="0">
            <a:spAutoFit/>
          </a:bodyPr>
          <a:lstStyle/>
          <a:p>
            <a:pPr algn="just">
              <a:lnSpc>
                <a:spcPts val="4455"/>
              </a:lnSpc>
            </a:pPr>
            <a:r>
              <a:rPr lang="en-US" sz="3300" spc="198">
                <a:solidFill>
                  <a:srgbClr val="000000"/>
                </a:solidFill>
                <a:latin typeface="DM Sans Bold"/>
              </a:rPr>
              <a:t>2. Based on Exploit Technique</a:t>
            </a:r>
          </a:p>
          <a:p>
            <a:pPr algn="just" marL="712472" indent="-356236" lvl="1">
              <a:lnSpc>
                <a:spcPts val="4455"/>
              </a:lnSpc>
              <a:buFont typeface="Arial"/>
              <a:buChar char="•"/>
            </a:pPr>
            <a:r>
              <a:rPr lang="en-US" sz="3300" spc="198">
                <a:solidFill>
                  <a:srgbClr val="000000"/>
                </a:solidFill>
                <a:latin typeface="DM Sans Bold"/>
              </a:rPr>
              <a:t>2.1 Off-by-one overflow</a:t>
            </a:r>
          </a:p>
          <a:p>
            <a:pPr algn="just" marL="1424943" indent="-474981" lvl="2">
              <a:lnSpc>
                <a:spcPts val="4455"/>
              </a:lnSpc>
              <a:buFont typeface="Arial"/>
              <a:buChar char="⚬"/>
            </a:pPr>
            <a:r>
              <a:rPr lang="en-US" sz="3300" spc="198">
                <a:solidFill>
                  <a:srgbClr val="000000"/>
                </a:solidFill>
                <a:latin typeface="DM Sans Bold"/>
              </a:rPr>
              <a:t>N</a:t>
            </a:r>
            <a:r>
              <a:rPr lang="en-US" sz="3300" spc="198">
                <a:solidFill>
                  <a:srgbClr val="000000"/>
                </a:solidFill>
                <a:latin typeface="DM Sans Bold"/>
              </a:rPr>
              <a:t>ature:</a:t>
            </a:r>
            <a:r>
              <a:rPr lang="en-US" sz="3300" spc="198">
                <a:solidFill>
                  <a:srgbClr val="000000"/>
                </a:solidFill>
                <a:latin typeface="DM Sans"/>
              </a:rPr>
              <a:t> A very specific type of overflow where data is written one byte beyond the buffer's boundary.</a:t>
            </a:r>
          </a:p>
          <a:p>
            <a:pPr algn="just" marL="1424943" indent="-474981" lvl="2">
              <a:lnSpc>
                <a:spcPts val="4455"/>
              </a:lnSpc>
              <a:buFont typeface="Arial"/>
              <a:buChar char="⚬"/>
            </a:pPr>
            <a:r>
              <a:rPr lang="en-US" sz="3300" spc="198">
                <a:solidFill>
                  <a:srgbClr val="000000"/>
                </a:solidFill>
                <a:latin typeface="DM Sans Bold"/>
              </a:rPr>
              <a:t>Exploitation:</a:t>
            </a:r>
            <a:r>
              <a:rPr lang="en-US" sz="3300" spc="198">
                <a:solidFill>
                  <a:srgbClr val="000000"/>
                </a:solidFill>
                <a:latin typeface="DM Sans"/>
              </a:rPr>
              <a:t> Can sometimes be enough to overwrite a neighboring variable that holds control data or security checks, subtly altering program behavior.</a:t>
            </a:r>
          </a:p>
          <a:p>
            <a:pPr algn="just" marL="712472" indent="-356236" lvl="1">
              <a:lnSpc>
                <a:spcPts val="4455"/>
              </a:lnSpc>
              <a:buFont typeface="Arial"/>
              <a:buChar char="•"/>
            </a:pPr>
            <a:r>
              <a:rPr lang="en-US" sz="3300" spc="198">
                <a:solidFill>
                  <a:srgbClr val="000000"/>
                </a:solidFill>
                <a:latin typeface="DM Sans Bold"/>
              </a:rPr>
              <a:t>2.2 Form</a:t>
            </a:r>
            <a:r>
              <a:rPr lang="en-US" sz="3300" spc="198">
                <a:solidFill>
                  <a:srgbClr val="000000"/>
                </a:solidFill>
                <a:latin typeface="DM Sans Bold"/>
              </a:rPr>
              <a:t>at string overflow</a:t>
            </a:r>
          </a:p>
          <a:p>
            <a:pPr algn="just" marL="1424943" indent="-474981" lvl="2">
              <a:lnSpc>
                <a:spcPts val="4455"/>
              </a:lnSpc>
              <a:buFont typeface="Arial"/>
              <a:buChar char="⚬"/>
            </a:pPr>
            <a:r>
              <a:rPr lang="en-US" sz="3300" spc="198">
                <a:solidFill>
                  <a:srgbClr val="000000"/>
                </a:solidFill>
                <a:latin typeface="DM Sans Bold"/>
              </a:rPr>
              <a:t>Vulnerability:</a:t>
            </a:r>
            <a:r>
              <a:rPr lang="en-US" sz="3300" spc="198">
                <a:solidFill>
                  <a:srgbClr val="000000"/>
                </a:solidFill>
                <a:latin typeface="DM Sans"/>
              </a:rPr>
              <a:t> Occurs due to incorrect use of format string functions (like printf) in C. These functions use format specifiers (%s, %d, etc.) to interpret arguments.</a:t>
            </a:r>
          </a:p>
          <a:p>
            <a:pPr algn="just" marL="1424943" indent="-474981" lvl="2">
              <a:lnSpc>
                <a:spcPts val="4455"/>
              </a:lnSpc>
              <a:buFont typeface="Arial"/>
              <a:buChar char="⚬"/>
            </a:pPr>
            <a:r>
              <a:rPr lang="en-US" sz="3300" spc="198">
                <a:solidFill>
                  <a:srgbClr val="000000"/>
                </a:solidFill>
                <a:latin typeface="DM Sans Bold"/>
              </a:rPr>
              <a:t>Exploitation: </a:t>
            </a:r>
            <a:r>
              <a:rPr lang="en-US" sz="3300" spc="198">
                <a:solidFill>
                  <a:srgbClr val="000000"/>
                </a:solidFill>
                <a:latin typeface="DM Sans"/>
              </a:rPr>
              <a:t>Attackers inject malicious format specifiers that cause the program to read or write to arbitrary memory locations, potentially leaking sensitive data or executing attacker-controlled code.</a:t>
            </a:r>
          </a:p>
          <a:p>
            <a:pPr algn="just" marL="0" indent="0" lvl="0">
              <a:lnSpc>
                <a:spcPts val="4455"/>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grpSp>
        <p:nvGrpSpPr>
          <p:cNvPr name="Group 7" id="7"/>
          <p:cNvGrpSpPr/>
          <p:nvPr/>
        </p:nvGrpSpPr>
        <p:grpSpPr>
          <a:xfrm rot="0">
            <a:off x="9144000" y="8540136"/>
            <a:ext cx="10811803" cy="3618569"/>
            <a:chOff x="0" y="0"/>
            <a:chExt cx="14415737" cy="4824759"/>
          </a:xfrm>
        </p:grpSpPr>
        <p:sp>
          <p:nvSpPr>
            <p:cNvPr name="Freeform 8" id="8"/>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0" id="10"/>
          <p:cNvSpPr txBox="true"/>
          <p:nvPr/>
        </p:nvSpPr>
        <p:spPr>
          <a:xfrm rot="0">
            <a:off x="602293" y="981075"/>
            <a:ext cx="17083414" cy="5604510"/>
          </a:xfrm>
          <a:prstGeom prst="rect">
            <a:avLst/>
          </a:prstGeom>
        </p:spPr>
        <p:txBody>
          <a:bodyPr anchor="t" rtlCol="false" tIns="0" lIns="0" bIns="0" rIns="0">
            <a:spAutoFit/>
          </a:bodyPr>
          <a:lstStyle/>
          <a:p>
            <a:pPr algn="just">
              <a:lnSpc>
                <a:spcPts val="4455"/>
              </a:lnSpc>
            </a:pPr>
          </a:p>
          <a:p>
            <a:pPr algn="just" marL="712472" indent="-356236" lvl="1">
              <a:lnSpc>
                <a:spcPts val="4455"/>
              </a:lnSpc>
              <a:buFont typeface="Arial"/>
              <a:buChar char="•"/>
            </a:pPr>
            <a:r>
              <a:rPr lang="en-US" sz="3300" spc="198">
                <a:solidFill>
                  <a:srgbClr val="000000"/>
                </a:solidFill>
                <a:latin typeface="DM Sans Bold"/>
              </a:rPr>
              <a:t>2.3 Integer overflow</a:t>
            </a:r>
          </a:p>
          <a:p>
            <a:pPr algn="just" marL="1424943" indent="-474981" lvl="2">
              <a:lnSpc>
                <a:spcPts val="4455"/>
              </a:lnSpc>
              <a:buFont typeface="Arial"/>
              <a:buChar char="⚬"/>
            </a:pPr>
            <a:r>
              <a:rPr lang="en-US" sz="3300" spc="198">
                <a:solidFill>
                  <a:srgbClr val="000000"/>
                </a:solidFill>
                <a:latin typeface="DM Sans Bold"/>
              </a:rPr>
              <a:t>Concept:</a:t>
            </a:r>
            <a:r>
              <a:rPr lang="en-US" sz="3300" spc="198">
                <a:solidFill>
                  <a:srgbClr val="000000"/>
                </a:solidFill>
                <a:latin typeface="DM Sans"/>
              </a:rPr>
              <a:t> When an arithmetic operation attempts to create a numeric value too large or too small to be represented within the available data type. This can lead to a wrap-around effect, giving an unexpected result.</a:t>
            </a:r>
          </a:p>
          <a:p>
            <a:pPr algn="just" marL="1424943" indent="-474981" lvl="2">
              <a:lnSpc>
                <a:spcPts val="4455"/>
              </a:lnSpc>
              <a:buFont typeface="Arial"/>
              <a:buChar char="⚬"/>
            </a:pPr>
            <a:r>
              <a:rPr lang="en-US" sz="3300" spc="198">
                <a:solidFill>
                  <a:srgbClr val="000000"/>
                </a:solidFill>
                <a:latin typeface="DM Sans Bold"/>
              </a:rPr>
              <a:t>Relation to buffer overflows:</a:t>
            </a:r>
            <a:r>
              <a:rPr lang="en-US" sz="3300" spc="198">
                <a:solidFill>
                  <a:srgbClr val="000000"/>
                </a:solidFill>
                <a:latin typeface="DM Sans"/>
              </a:rPr>
              <a:t> Integer overflows can sometimes be manipulated to calculate an incorrect buffer size or memory offset, leading indirectly to a buffer overflow condition.</a:t>
            </a:r>
          </a:p>
          <a:p>
            <a:pPr algn="just" marL="0" indent="0" lvl="0">
              <a:lnSpc>
                <a:spcPts val="4455"/>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2365018"/>
            <a:ext cx="10910396" cy="47440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Buffer Overflow</a:t>
            </a:r>
          </a:p>
          <a:p>
            <a:pPr algn="ctr">
              <a:lnSpc>
                <a:spcPts val="12218"/>
              </a:lnSpc>
            </a:pPr>
            <a:r>
              <a:rPr lang="en-US" sz="12998">
                <a:solidFill>
                  <a:srgbClr val="000000"/>
                </a:solidFill>
                <a:latin typeface="DM Sans Bold"/>
              </a:rPr>
              <a:t>Attack</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550938" y="510515"/>
            <a:ext cx="17186125" cy="9265970"/>
          </a:xfrm>
          <a:custGeom>
            <a:avLst/>
            <a:gdLst/>
            <a:ahLst/>
            <a:cxnLst/>
            <a:rect r="r" b="b" t="t" l="l"/>
            <a:pathLst>
              <a:path h="9265970" w="17186125">
                <a:moveTo>
                  <a:pt x="0" y="0"/>
                </a:moveTo>
                <a:lnTo>
                  <a:pt x="17186124" y="0"/>
                </a:lnTo>
                <a:lnTo>
                  <a:pt x="17186124" y="9265970"/>
                </a:lnTo>
                <a:lnTo>
                  <a:pt x="0" y="9265970"/>
                </a:lnTo>
                <a:lnTo>
                  <a:pt x="0" y="0"/>
                </a:lnTo>
                <a:close/>
              </a:path>
            </a:pathLst>
          </a:custGeom>
          <a:blipFill>
            <a:blip r:embed="rId31"/>
            <a:stretch>
              <a:fillRect l="-795" t="0" r="0" b="-5159"/>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050454" y="1981488"/>
            <a:ext cx="10187092" cy="1251962"/>
          </a:xfrm>
          <a:prstGeom prst="rect">
            <a:avLst/>
          </a:prstGeom>
        </p:spPr>
        <p:txBody>
          <a:bodyPr anchor="t" rtlCol="false" tIns="0" lIns="0" bIns="0" rIns="0">
            <a:spAutoFit/>
          </a:bodyPr>
          <a:lstStyle/>
          <a:p>
            <a:pPr>
              <a:lnSpc>
                <a:spcPts val="9311"/>
              </a:lnSpc>
            </a:pPr>
            <a:r>
              <a:rPr lang="en-US" sz="9599">
                <a:solidFill>
                  <a:srgbClr val="000000"/>
                </a:solidFill>
                <a:latin typeface="DM Sans Bold"/>
              </a:rPr>
              <a:t>What is a Buffer?</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1726895" y="4733315"/>
            <a:ext cx="14834210" cy="2240280"/>
          </a:xfrm>
          <a:prstGeom prst="rect">
            <a:avLst/>
          </a:prstGeom>
        </p:spPr>
        <p:txBody>
          <a:bodyPr anchor="t" rtlCol="false" tIns="0" lIns="0" bIns="0" rIns="0">
            <a:spAutoFit/>
          </a:bodyPr>
          <a:lstStyle/>
          <a:p>
            <a:pPr algn="just" marL="0" indent="0" lvl="0">
              <a:lnSpc>
                <a:spcPts val="5939"/>
              </a:lnSpc>
              <a:spcBef>
                <a:spcPct val="0"/>
              </a:spcBef>
            </a:pPr>
            <a:r>
              <a:rPr lang="en-US" sz="4399" spc="263">
                <a:solidFill>
                  <a:srgbClr val="000000"/>
                </a:solidFill>
                <a:latin typeface="DM Sans"/>
              </a:rPr>
              <a:t>A buffer is a region of computer memory used to temporarily store data as it moves between two different locations or processes.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4" id="4"/>
          <p:cNvGrpSpPr/>
          <p:nvPr/>
        </p:nvGrpSpPr>
        <p:grpSpPr>
          <a:xfrm rot="0">
            <a:off x="9144000" y="8540136"/>
            <a:ext cx="10811803" cy="3618569"/>
            <a:chOff x="0" y="0"/>
            <a:chExt cx="14415737" cy="4824759"/>
          </a:xfrm>
        </p:grpSpPr>
        <p:sp>
          <p:nvSpPr>
            <p:cNvPr name="Freeform 5" id="5"/>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7">
                <a:alphaModFix amt="60000"/>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alphaModFix amt="60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8" id="8"/>
          <p:cNvSpPr txBox="true"/>
          <p:nvPr/>
        </p:nvSpPr>
        <p:spPr>
          <a:xfrm rot="0">
            <a:off x="7163865" y="9591358"/>
            <a:ext cx="3960270" cy="454660"/>
          </a:xfrm>
          <a:prstGeom prst="rect">
            <a:avLst/>
          </a:prstGeom>
        </p:spPr>
        <p:txBody>
          <a:bodyPr anchor="t" rtlCol="false" tIns="0" lIns="0" bIns="0" rIns="0">
            <a:spAutoFit/>
          </a:bodyPr>
          <a:lstStyle/>
          <a:p>
            <a:pPr>
              <a:lnSpc>
                <a:spcPts val="3395"/>
              </a:lnSpc>
            </a:pPr>
            <a:r>
              <a:rPr lang="en-US" sz="3500">
                <a:solidFill>
                  <a:srgbClr val="000000"/>
                </a:solidFill>
                <a:latin typeface="DM Sans Bold"/>
              </a:rPr>
              <a:t>MEMORY LAYOUT</a:t>
            </a:r>
          </a:p>
        </p:txBody>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alphaModFix amt="61000"/>
              <a:extLst>
                <a:ext uri="{96DAC541-7B7A-43D3-8B79-37D633B846F1}">
                  <asvg:svgBlip xmlns:asvg="http://schemas.microsoft.com/office/drawing/2016/SVG/main" r:embed="rId12"/>
                </a:ext>
              </a:extLst>
            </a:blip>
            <a:stretch>
              <a:fillRect l="0" t="0" r="0" b="0"/>
            </a:stretch>
          </a:blipFill>
          <a:ln cap="sq">
            <a:noFill/>
            <a:prstDash val="solid"/>
            <a:miter/>
          </a:ln>
        </p:spPr>
      </p:sp>
      <p:grpSp>
        <p:nvGrpSpPr>
          <p:cNvPr name="Group 10" id="10"/>
          <p:cNvGrpSpPr/>
          <p:nvPr/>
        </p:nvGrpSpPr>
        <p:grpSpPr>
          <a:xfrm rot="0">
            <a:off x="6690514" y="379044"/>
            <a:ext cx="4700723" cy="8879256"/>
            <a:chOff x="0" y="0"/>
            <a:chExt cx="6267631" cy="11839008"/>
          </a:xfrm>
        </p:grpSpPr>
        <p:grpSp>
          <p:nvGrpSpPr>
            <p:cNvPr name="Group 11" id="11"/>
            <p:cNvGrpSpPr/>
            <p:nvPr/>
          </p:nvGrpSpPr>
          <p:grpSpPr>
            <a:xfrm rot="0">
              <a:off x="0" y="0"/>
              <a:ext cx="6267631" cy="11839008"/>
              <a:chOff x="0" y="0"/>
              <a:chExt cx="1292371" cy="2441176"/>
            </a:xfrm>
          </p:grpSpPr>
          <p:sp>
            <p:nvSpPr>
              <p:cNvPr name="Freeform 12" id="12"/>
              <p:cNvSpPr/>
              <p:nvPr/>
            </p:nvSpPr>
            <p:spPr>
              <a:xfrm flipH="false" flipV="false" rot="0">
                <a:off x="0" y="0"/>
                <a:ext cx="1292371" cy="2441176"/>
              </a:xfrm>
              <a:custGeom>
                <a:avLst/>
                <a:gdLst/>
                <a:ahLst/>
                <a:cxnLst/>
                <a:rect r="r" b="b" t="t" l="l"/>
                <a:pathLst>
                  <a:path h="2441176" w="1292371">
                    <a:moveTo>
                      <a:pt x="0" y="0"/>
                    </a:moveTo>
                    <a:lnTo>
                      <a:pt x="1292371" y="0"/>
                    </a:lnTo>
                    <a:lnTo>
                      <a:pt x="1292371" y="2441176"/>
                    </a:lnTo>
                    <a:lnTo>
                      <a:pt x="0" y="2441176"/>
                    </a:lnTo>
                    <a:close/>
                  </a:path>
                </a:pathLst>
              </a:custGeom>
              <a:solidFill>
                <a:srgbClr val="000000"/>
              </a:solidFill>
            </p:spPr>
          </p:sp>
          <p:sp>
            <p:nvSpPr>
              <p:cNvPr name="TextBox 13" id="13"/>
              <p:cNvSpPr txBox="true"/>
              <p:nvPr/>
            </p:nvSpPr>
            <p:spPr>
              <a:xfrm>
                <a:off x="0" y="-38100"/>
                <a:ext cx="1292371" cy="247927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94659" y="194659"/>
              <a:ext cx="5865401" cy="11369739"/>
              <a:chOff x="0" y="0"/>
              <a:chExt cx="1209432" cy="2344414"/>
            </a:xfrm>
          </p:grpSpPr>
          <p:sp>
            <p:nvSpPr>
              <p:cNvPr name="Freeform 15" id="15"/>
              <p:cNvSpPr/>
              <p:nvPr/>
            </p:nvSpPr>
            <p:spPr>
              <a:xfrm flipH="false" flipV="false" rot="0">
                <a:off x="0" y="0"/>
                <a:ext cx="1209432" cy="2344414"/>
              </a:xfrm>
              <a:custGeom>
                <a:avLst/>
                <a:gdLst/>
                <a:ahLst/>
                <a:cxnLst/>
                <a:rect r="r" b="b" t="t" l="l"/>
                <a:pathLst>
                  <a:path h="2344414" w="1209432">
                    <a:moveTo>
                      <a:pt x="0" y="0"/>
                    </a:moveTo>
                    <a:lnTo>
                      <a:pt x="1209432" y="0"/>
                    </a:lnTo>
                    <a:lnTo>
                      <a:pt x="1209432" y="2344414"/>
                    </a:lnTo>
                    <a:lnTo>
                      <a:pt x="0" y="2344414"/>
                    </a:lnTo>
                    <a:close/>
                  </a:path>
                </a:pathLst>
              </a:custGeom>
              <a:solidFill>
                <a:srgbClr val="FFFFFF"/>
              </a:solidFill>
            </p:spPr>
          </p:sp>
          <p:sp>
            <p:nvSpPr>
              <p:cNvPr name="TextBox 16" id="16"/>
              <p:cNvSpPr txBox="true"/>
              <p:nvPr/>
            </p:nvSpPr>
            <p:spPr>
              <a:xfrm>
                <a:off x="0" y="-38100"/>
                <a:ext cx="1209432" cy="238251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620128" y="711514"/>
              <a:ext cx="5014463" cy="1025679"/>
              <a:chOff x="0" y="0"/>
              <a:chExt cx="1033971" cy="211493"/>
            </a:xfrm>
          </p:grpSpPr>
          <p:sp>
            <p:nvSpPr>
              <p:cNvPr name="Freeform 18" id="18"/>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19" id="19"/>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KERNEL</a:t>
                </a:r>
              </a:p>
            </p:txBody>
          </p:sp>
        </p:grpSp>
        <p:grpSp>
          <p:nvGrpSpPr>
            <p:cNvPr name="Group 20" id="20"/>
            <p:cNvGrpSpPr/>
            <p:nvPr/>
          </p:nvGrpSpPr>
          <p:grpSpPr>
            <a:xfrm rot="0">
              <a:off x="620128" y="8710524"/>
              <a:ext cx="5014463" cy="1025679"/>
              <a:chOff x="0" y="0"/>
              <a:chExt cx="1033971" cy="211493"/>
            </a:xfrm>
          </p:grpSpPr>
          <p:sp>
            <p:nvSpPr>
              <p:cNvPr name="Freeform 21" id="21"/>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22" id="22"/>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DATA</a:t>
                </a:r>
              </a:p>
            </p:txBody>
          </p:sp>
        </p:grpSp>
        <p:grpSp>
          <p:nvGrpSpPr>
            <p:cNvPr name="Group 23" id="23"/>
            <p:cNvGrpSpPr/>
            <p:nvPr/>
          </p:nvGrpSpPr>
          <p:grpSpPr>
            <a:xfrm rot="0">
              <a:off x="626584" y="9987635"/>
              <a:ext cx="5014463" cy="1025679"/>
              <a:chOff x="0" y="0"/>
              <a:chExt cx="1033971" cy="211493"/>
            </a:xfrm>
          </p:grpSpPr>
          <p:sp>
            <p:nvSpPr>
              <p:cNvPr name="Freeform 24" id="24"/>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25" id="25"/>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TEXT</a:t>
                </a:r>
              </a:p>
            </p:txBody>
          </p:sp>
        </p:grpSp>
        <p:grpSp>
          <p:nvGrpSpPr>
            <p:cNvPr name="Group 26" id="26"/>
            <p:cNvGrpSpPr/>
            <p:nvPr/>
          </p:nvGrpSpPr>
          <p:grpSpPr>
            <a:xfrm rot="0">
              <a:off x="626584" y="2097119"/>
              <a:ext cx="5014463" cy="1025679"/>
              <a:chOff x="0" y="0"/>
              <a:chExt cx="1033971" cy="211493"/>
            </a:xfrm>
          </p:grpSpPr>
          <p:sp>
            <p:nvSpPr>
              <p:cNvPr name="Freeform 27" id="27"/>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28" id="28"/>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STACK</a:t>
                </a:r>
              </a:p>
            </p:txBody>
          </p:sp>
        </p:grpSp>
        <p:grpSp>
          <p:nvGrpSpPr>
            <p:cNvPr name="Group 29" id="29"/>
            <p:cNvGrpSpPr/>
            <p:nvPr/>
          </p:nvGrpSpPr>
          <p:grpSpPr>
            <a:xfrm rot="0">
              <a:off x="626584" y="7319859"/>
              <a:ext cx="5014463" cy="1025679"/>
              <a:chOff x="0" y="0"/>
              <a:chExt cx="1033971" cy="211493"/>
            </a:xfrm>
          </p:grpSpPr>
          <p:sp>
            <p:nvSpPr>
              <p:cNvPr name="Freeform 30" id="30"/>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31" id="31"/>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BSS</a:t>
                </a:r>
              </a:p>
            </p:txBody>
          </p:sp>
        </p:grpSp>
        <p:grpSp>
          <p:nvGrpSpPr>
            <p:cNvPr name="Group 32" id="32"/>
            <p:cNvGrpSpPr/>
            <p:nvPr/>
          </p:nvGrpSpPr>
          <p:grpSpPr>
            <a:xfrm rot="0">
              <a:off x="626584" y="6038689"/>
              <a:ext cx="5014463" cy="1025679"/>
              <a:chOff x="0" y="0"/>
              <a:chExt cx="1033971" cy="211493"/>
            </a:xfrm>
          </p:grpSpPr>
          <p:sp>
            <p:nvSpPr>
              <p:cNvPr name="Freeform 33" id="33"/>
              <p:cNvSpPr/>
              <p:nvPr/>
            </p:nvSpPr>
            <p:spPr>
              <a:xfrm flipH="false" flipV="false" rot="0">
                <a:off x="0" y="0"/>
                <a:ext cx="1033971" cy="211493"/>
              </a:xfrm>
              <a:custGeom>
                <a:avLst/>
                <a:gdLst/>
                <a:ahLst/>
                <a:cxnLst/>
                <a:rect r="r" b="b" t="t" l="l"/>
                <a:pathLst>
                  <a:path h="211493" w="1033971">
                    <a:moveTo>
                      <a:pt x="0" y="0"/>
                    </a:moveTo>
                    <a:lnTo>
                      <a:pt x="1033971" y="0"/>
                    </a:lnTo>
                    <a:lnTo>
                      <a:pt x="1033971" y="211493"/>
                    </a:lnTo>
                    <a:lnTo>
                      <a:pt x="0" y="211493"/>
                    </a:lnTo>
                    <a:close/>
                  </a:path>
                </a:pathLst>
              </a:custGeom>
              <a:solidFill>
                <a:srgbClr val="8AB7E2"/>
              </a:solidFill>
            </p:spPr>
          </p:sp>
          <p:sp>
            <p:nvSpPr>
              <p:cNvPr name="TextBox 34" id="34"/>
              <p:cNvSpPr txBox="true"/>
              <p:nvPr/>
            </p:nvSpPr>
            <p:spPr>
              <a:xfrm>
                <a:off x="0" y="-76200"/>
                <a:ext cx="1033971" cy="287693"/>
              </a:xfrm>
              <a:prstGeom prst="rect">
                <a:avLst/>
              </a:prstGeom>
            </p:spPr>
            <p:txBody>
              <a:bodyPr anchor="ctr" rtlCol="false" tIns="50800" lIns="50800" bIns="50800" rIns="50800"/>
              <a:lstStyle/>
              <a:p>
                <a:pPr algn="ctr">
                  <a:lnSpc>
                    <a:spcPts val="4900"/>
                  </a:lnSpc>
                </a:pPr>
                <a:r>
                  <a:rPr lang="en-US" sz="3500">
                    <a:solidFill>
                      <a:srgbClr val="000000"/>
                    </a:solidFill>
                    <a:latin typeface="DM Sans Bold"/>
                  </a:rPr>
                  <a:t>HEAP</a:t>
                </a:r>
              </a:p>
            </p:txBody>
          </p:sp>
        </p:grpSp>
        <p:grpSp>
          <p:nvGrpSpPr>
            <p:cNvPr name="Group 35" id="35"/>
            <p:cNvGrpSpPr/>
            <p:nvPr/>
          </p:nvGrpSpPr>
          <p:grpSpPr>
            <a:xfrm rot="0">
              <a:off x="626584" y="3487784"/>
              <a:ext cx="5014463" cy="2185919"/>
              <a:chOff x="0" y="0"/>
              <a:chExt cx="1033971" cy="450731"/>
            </a:xfrm>
          </p:grpSpPr>
          <p:sp>
            <p:nvSpPr>
              <p:cNvPr name="Freeform 36" id="36"/>
              <p:cNvSpPr/>
              <p:nvPr/>
            </p:nvSpPr>
            <p:spPr>
              <a:xfrm flipH="false" flipV="false" rot="0">
                <a:off x="0" y="0"/>
                <a:ext cx="1033971" cy="450731"/>
              </a:xfrm>
              <a:custGeom>
                <a:avLst/>
                <a:gdLst/>
                <a:ahLst/>
                <a:cxnLst/>
                <a:rect r="r" b="b" t="t" l="l"/>
                <a:pathLst>
                  <a:path h="450731" w="1033971">
                    <a:moveTo>
                      <a:pt x="0" y="0"/>
                    </a:moveTo>
                    <a:lnTo>
                      <a:pt x="1033971" y="0"/>
                    </a:lnTo>
                    <a:lnTo>
                      <a:pt x="1033971" y="450731"/>
                    </a:lnTo>
                    <a:lnTo>
                      <a:pt x="0" y="450731"/>
                    </a:lnTo>
                    <a:close/>
                  </a:path>
                </a:pathLst>
              </a:custGeom>
              <a:solidFill>
                <a:srgbClr val="8AB7E2"/>
              </a:solidFill>
            </p:spPr>
          </p:sp>
          <p:sp>
            <p:nvSpPr>
              <p:cNvPr name="TextBox 37" id="37"/>
              <p:cNvSpPr txBox="true"/>
              <p:nvPr/>
            </p:nvSpPr>
            <p:spPr>
              <a:xfrm>
                <a:off x="0" y="-76200"/>
                <a:ext cx="1033971" cy="526931"/>
              </a:xfrm>
              <a:prstGeom prst="rect">
                <a:avLst/>
              </a:prstGeom>
            </p:spPr>
            <p:txBody>
              <a:bodyPr anchor="ctr" rtlCol="false" tIns="50800" lIns="50800" bIns="50800" rIns="50800"/>
              <a:lstStyle/>
              <a:p>
                <a:pPr algn="ctr">
                  <a:lnSpc>
                    <a:spcPts val="4900"/>
                  </a:lnSpc>
                </a:pPr>
              </a:p>
            </p:txBody>
          </p:sp>
        </p:grpSp>
        <p:grpSp>
          <p:nvGrpSpPr>
            <p:cNvPr name="Group 38" id="38"/>
            <p:cNvGrpSpPr/>
            <p:nvPr/>
          </p:nvGrpSpPr>
          <p:grpSpPr>
            <a:xfrm rot="0">
              <a:off x="880420" y="3727410"/>
              <a:ext cx="4506791" cy="1706668"/>
              <a:chOff x="0" y="0"/>
              <a:chExt cx="929290" cy="351911"/>
            </a:xfrm>
          </p:grpSpPr>
          <p:sp>
            <p:nvSpPr>
              <p:cNvPr name="Freeform 39" id="39"/>
              <p:cNvSpPr/>
              <p:nvPr/>
            </p:nvSpPr>
            <p:spPr>
              <a:xfrm flipH="false" flipV="false" rot="0">
                <a:off x="0" y="0"/>
                <a:ext cx="929290" cy="351911"/>
              </a:xfrm>
              <a:custGeom>
                <a:avLst/>
                <a:gdLst/>
                <a:ahLst/>
                <a:cxnLst/>
                <a:rect r="r" b="b" t="t" l="l"/>
                <a:pathLst>
                  <a:path h="351911" w="929290">
                    <a:moveTo>
                      <a:pt x="0" y="0"/>
                    </a:moveTo>
                    <a:lnTo>
                      <a:pt x="929290" y="0"/>
                    </a:lnTo>
                    <a:lnTo>
                      <a:pt x="929290" y="351911"/>
                    </a:lnTo>
                    <a:lnTo>
                      <a:pt x="0" y="351911"/>
                    </a:lnTo>
                    <a:close/>
                  </a:path>
                </a:pathLst>
              </a:custGeom>
              <a:solidFill>
                <a:srgbClr val="FFFFFF"/>
              </a:solidFill>
            </p:spPr>
          </p:sp>
          <p:sp>
            <p:nvSpPr>
              <p:cNvPr name="TextBox 40" id="40"/>
              <p:cNvSpPr txBox="true"/>
              <p:nvPr/>
            </p:nvSpPr>
            <p:spPr>
              <a:xfrm>
                <a:off x="0" y="-76200"/>
                <a:ext cx="929290" cy="428111"/>
              </a:xfrm>
              <a:prstGeom prst="rect">
                <a:avLst/>
              </a:prstGeom>
            </p:spPr>
            <p:txBody>
              <a:bodyPr anchor="ctr" rtlCol="false" tIns="50800" lIns="50800" bIns="50800" rIns="50800"/>
              <a:lstStyle/>
              <a:p>
                <a:pPr algn="ctr">
                  <a:lnSpc>
                    <a:spcPts val="4900"/>
                  </a:lnSpc>
                </a:pPr>
              </a:p>
            </p:txBody>
          </p:sp>
        </p:grpSp>
        <p:grpSp>
          <p:nvGrpSpPr>
            <p:cNvPr name="Group 41" id="41"/>
            <p:cNvGrpSpPr/>
            <p:nvPr/>
          </p:nvGrpSpPr>
          <p:grpSpPr>
            <a:xfrm rot="5400000">
              <a:off x="4136806" y="2202036"/>
              <a:ext cx="794152" cy="79415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43" id="43"/>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5400000">
              <a:off x="4136806" y="6099705"/>
              <a:ext cx="794152" cy="79415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46" id="46"/>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sp>
        <p:nvSpPr>
          <p:cNvPr name="TextBox 47" id="47"/>
          <p:cNvSpPr txBox="true"/>
          <p:nvPr/>
        </p:nvSpPr>
        <p:spPr>
          <a:xfrm rot="0">
            <a:off x="3998355" y="448310"/>
            <a:ext cx="2451973" cy="580390"/>
          </a:xfrm>
          <a:prstGeom prst="rect">
            <a:avLst/>
          </a:prstGeom>
        </p:spPr>
        <p:txBody>
          <a:bodyPr anchor="t" rtlCol="false" tIns="0" lIns="0" bIns="0" rIns="0">
            <a:spAutoFit/>
          </a:bodyPr>
          <a:lstStyle/>
          <a:p>
            <a:pPr algn="ctr">
              <a:lnSpc>
                <a:spcPts val="4759"/>
              </a:lnSpc>
            </a:pPr>
            <a:r>
              <a:rPr lang="en-US" sz="3399">
                <a:solidFill>
                  <a:srgbClr val="000000"/>
                </a:solidFill>
                <a:latin typeface="DM Sans Bold"/>
              </a:rPr>
              <a:t>0xFFFFFFFF</a:t>
            </a:r>
          </a:p>
        </p:txBody>
      </p:sp>
      <p:sp>
        <p:nvSpPr>
          <p:cNvPr name="TextBox 48" id="48"/>
          <p:cNvSpPr txBox="true"/>
          <p:nvPr/>
        </p:nvSpPr>
        <p:spPr>
          <a:xfrm rot="0">
            <a:off x="3449239" y="8763317"/>
            <a:ext cx="3001089" cy="580390"/>
          </a:xfrm>
          <a:prstGeom prst="rect">
            <a:avLst/>
          </a:prstGeom>
        </p:spPr>
        <p:txBody>
          <a:bodyPr anchor="t" rtlCol="false" tIns="0" lIns="0" bIns="0" rIns="0">
            <a:spAutoFit/>
          </a:bodyPr>
          <a:lstStyle/>
          <a:p>
            <a:pPr algn="ctr">
              <a:lnSpc>
                <a:spcPts val="4759"/>
              </a:lnSpc>
            </a:pPr>
            <a:r>
              <a:rPr lang="en-US" sz="3399">
                <a:solidFill>
                  <a:srgbClr val="000000"/>
                </a:solidFill>
                <a:latin typeface="DM Sans Bold"/>
              </a:rPr>
              <a:t>0x00000000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160360"/>
            <a:ext cx="15878828" cy="1251962"/>
          </a:xfrm>
          <a:prstGeom prst="rect">
            <a:avLst/>
          </a:prstGeom>
        </p:spPr>
        <p:txBody>
          <a:bodyPr anchor="t" rtlCol="false" tIns="0" lIns="0" bIns="0" rIns="0">
            <a:spAutoFit/>
          </a:bodyPr>
          <a:lstStyle/>
          <a:p>
            <a:pPr>
              <a:lnSpc>
                <a:spcPts val="9311"/>
              </a:lnSpc>
            </a:pPr>
            <a:r>
              <a:rPr lang="en-US" sz="9599">
                <a:solidFill>
                  <a:srgbClr val="000000"/>
                </a:solidFill>
                <a:latin typeface="DM Sans Bold"/>
              </a:rPr>
              <a:t>What is a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1726895" y="3237547"/>
            <a:ext cx="14317235" cy="3745230"/>
          </a:xfrm>
          <a:prstGeom prst="rect">
            <a:avLst/>
          </a:prstGeom>
        </p:spPr>
        <p:txBody>
          <a:bodyPr anchor="t" rtlCol="false" tIns="0" lIns="0" bIns="0" rIns="0">
            <a:spAutoFit/>
          </a:bodyPr>
          <a:lstStyle/>
          <a:p>
            <a:pPr algn="just" marL="0" indent="0" lvl="0">
              <a:lnSpc>
                <a:spcPts val="5939"/>
              </a:lnSpc>
              <a:spcBef>
                <a:spcPct val="0"/>
              </a:spcBef>
            </a:pPr>
            <a:r>
              <a:rPr lang="en-US" sz="4399" spc="263">
                <a:solidFill>
                  <a:srgbClr val="000000"/>
                </a:solidFill>
                <a:latin typeface="DM Sans"/>
              </a:rPr>
              <a:t>A buffer overflow, also known as a buffer overrun, is a memory corruption vulnerability that occurs when a program attempts to write data to a </a:t>
            </a:r>
            <a:r>
              <a:rPr lang="en-US" sz="4399" spc="263">
                <a:solidFill>
                  <a:srgbClr val="000000"/>
                </a:solidFill>
                <a:latin typeface="DM Sans Bold"/>
              </a:rPr>
              <a:t>fixed-length buffer</a:t>
            </a:r>
            <a:r>
              <a:rPr lang="en-US" sz="4399" spc="263">
                <a:solidFill>
                  <a:srgbClr val="000000"/>
                </a:solidFill>
                <a:latin typeface="DM Sans"/>
              </a:rPr>
              <a:t> beyond its allocated memory boundaries.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75288"/>
            <a:ext cx="15878828" cy="984006"/>
          </a:xfrm>
          <a:prstGeom prst="rect">
            <a:avLst/>
          </a:prstGeom>
        </p:spPr>
        <p:txBody>
          <a:bodyPr anchor="t" rtlCol="false" tIns="0" lIns="0" bIns="0" rIns="0">
            <a:spAutoFit/>
          </a:bodyPr>
          <a:lstStyle/>
          <a:p>
            <a:pPr>
              <a:lnSpc>
                <a:spcPts val="7372"/>
              </a:lnSpc>
            </a:pPr>
            <a:r>
              <a:rPr lang="en-US" sz="7600">
                <a:solidFill>
                  <a:srgbClr val="000000"/>
                </a:solidFill>
                <a:latin typeface="DM Sans Bold"/>
              </a:rPr>
              <a:t>Consequences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04454" y="3192500"/>
            <a:ext cx="17083414" cy="5793105"/>
          </a:xfrm>
          <a:prstGeom prst="rect">
            <a:avLst/>
          </a:prstGeom>
        </p:spPr>
        <p:txBody>
          <a:bodyPr anchor="t" rtlCol="false" tIns="0" lIns="0" bIns="0" rIns="0">
            <a:spAutoFit/>
          </a:bodyPr>
          <a:lstStyle/>
          <a:p>
            <a:pPr algn="just" marL="734061" indent="-367031" lvl="1">
              <a:lnSpc>
                <a:spcPts val="4590"/>
              </a:lnSpc>
              <a:buFont typeface="Arial"/>
              <a:buChar char="•"/>
            </a:pPr>
            <a:r>
              <a:rPr lang="en-US" sz="3400" spc="204">
                <a:solidFill>
                  <a:srgbClr val="000000"/>
                </a:solidFill>
                <a:latin typeface="DM Sans Bold"/>
              </a:rPr>
              <a:t>Data corruption:</a:t>
            </a:r>
            <a:r>
              <a:rPr lang="en-US" sz="3400" spc="204">
                <a:solidFill>
                  <a:srgbClr val="000000"/>
                </a:solidFill>
                <a:latin typeface="DM Sans"/>
              </a:rPr>
              <a:t> Overwritten data in adjacent memory locations can lead to unexpected program behavior, incorrect results, or crashes.</a:t>
            </a:r>
          </a:p>
          <a:p>
            <a:pPr algn="just">
              <a:lnSpc>
                <a:spcPts val="4590"/>
              </a:lnSpc>
            </a:pPr>
          </a:p>
          <a:p>
            <a:pPr algn="just">
              <a:lnSpc>
                <a:spcPts val="4590"/>
              </a:lnSpc>
            </a:pPr>
          </a:p>
          <a:p>
            <a:pPr algn="just" marL="734061" indent="-367031" lvl="1">
              <a:lnSpc>
                <a:spcPts val="4590"/>
              </a:lnSpc>
              <a:spcBef>
                <a:spcPct val="0"/>
              </a:spcBef>
              <a:buFont typeface="Arial"/>
              <a:buChar char="•"/>
            </a:pPr>
            <a:r>
              <a:rPr lang="en-US" sz="3400" spc="204">
                <a:solidFill>
                  <a:srgbClr val="000000"/>
                </a:solidFill>
                <a:latin typeface="DM Sans Bold"/>
              </a:rPr>
              <a:t>Control flow hijacking:</a:t>
            </a:r>
            <a:r>
              <a:rPr lang="en-US" sz="3400" spc="204">
                <a:solidFill>
                  <a:srgbClr val="000000"/>
                </a:solidFill>
                <a:latin typeface="DM Sans"/>
              </a:rPr>
              <a:t> In a severe scenario, buffer overflows can be exploited by attackers. By carefully crafting an overflow payload containing malicious code, attackers can potentially overwrite program instructions and hijack the program's control flow. This can lead to unauthor</a:t>
            </a:r>
            <a:r>
              <a:rPr lang="en-US" sz="3400" spc="204">
                <a:solidFill>
                  <a:srgbClr val="000000"/>
                </a:solidFill>
                <a:latin typeface="DM Sans"/>
              </a:rPr>
              <a:t>i</a:t>
            </a:r>
            <a:r>
              <a:rPr lang="en-US" sz="3400" spc="204">
                <a:solidFill>
                  <a:srgbClr val="000000"/>
                </a:solidFill>
                <a:latin typeface="DM Sans"/>
              </a:rPr>
              <a:t>z</a:t>
            </a:r>
            <a:r>
              <a:rPr lang="en-US" sz="3400" spc="204">
                <a:solidFill>
                  <a:srgbClr val="000000"/>
                </a:solidFill>
                <a:latin typeface="DM Sans"/>
              </a:rPr>
              <a:t>ed</a:t>
            </a:r>
            <a:r>
              <a:rPr lang="en-US" sz="3400" spc="204">
                <a:solidFill>
                  <a:srgbClr val="000000"/>
                </a:solidFill>
                <a:latin typeface="DM Sans"/>
              </a:rPr>
              <a:t> cod</a:t>
            </a:r>
            <a:r>
              <a:rPr lang="en-US" sz="3400" spc="204">
                <a:solidFill>
                  <a:srgbClr val="000000"/>
                </a:solidFill>
                <a:latin typeface="DM Sans"/>
              </a:rPr>
              <a:t>e e</a:t>
            </a:r>
            <a:r>
              <a:rPr lang="en-US" sz="3400" spc="204">
                <a:solidFill>
                  <a:srgbClr val="000000"/>
                </a:solidFill>
                <a:latin typeface="DM Sans"/>
              </a:rPr>
              <a:t>xecution, system compromise, or data theft.</a:t>
            </a:r>
          </a:p>
          <a:p>
            <a:pPr algn="just" marL="0" indent="0" lvl="0">
              <a:lnSpc>
                <a:spcPts val="459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Causes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602293" y="2934012"/>
            <a:ext cx="17083414" cy="6166485"/>
          </a:xfrm>
          <a:prstGeom prst="rect">
            <a:avLst/>
          </a:prstGeom>
        </p:spPr>
        <p:txBody>
          <a:bodyPr anchor="t" rtlCol="false" tIns="0" lIns="0" bIns="0" rIns="0">
            <a:spAutoFit/>
          </a:bodyPr>
          <a:lstStyle/>
          <a:p>
            <a:pPr algn="just" marL="712472" indent="-356236" lvl="1">
              <a:lnSpc>
                <a:spcPts val="4455"/>
              </a:lnSpc>
              <a:buFont typeface="Arial"/>
              <a:buChar char="•"/>
            </a:pPr>
            <a:r>
              <a:rPr lang="en-US" sz="3300" spc="198">
                <a:solidFill>
                  <a:srgbClr val="000000"/>
                </a:solidFill>
                <a:latin typeface="DM Sans Bold"/>
              </a:rPr>
              <a:t>1. Low-level programming languages</a:t>
            </a:r>
          </a:p>
          <a:p>
            <a:pPr algn="just">
              <a:lnSpc>
                <a:spcPts val="4455"/>
              </a:lnSpc>
            </a:pPr>
          </a:p>
          <a:p>
            <a:pPr algn="just">
              <a:lnSpc>
                <a:spcPts val="4455"/>
              </a:lnSpc>
            </a:pPr>
            <a:r>
              <a:rPr lang="en-US" sz="3300" spc="198">
                <a:solidFill>
                  <a:srgbClr val="000000"/>
                </a:solidFill>
                <a:latin typeface="DM Sans"/>
              </a:rPr>
              <a:t>Languages like C and C++ provide great control but don't have built-in memory safety mechanisms. They require programmers to manually manage memory allocation and track buffer sizes.</a:t>
            </a:r>
          </a:p>
          <a:p>
            <a:pPr algn="just">
              <a:lnSpc>
                <a:spcPts val="4455"/>
              </a:lnSpc>
            </a:pPr>
          </a:p>
          <a:p>
            <a:pPr algn="just" marL="712472" indent="-356236" lvl="1">
              <a:lnSpc>
                <a:spcPts val="4455"/>
              </a:lnSpc>
              <a:buFont typeface="Arial"/>
              <a:buChar char="•"/>
            </a:pPr>
            <a:r>
              <a:rPr lang="en-US" sz="3300" spc="198">
                <a:solidFill>
                  <a:srgbClr val="000000"/>
                </a:solidFill>
                <a:latin typeface="DM Sans Bold"/>
              </a:rPr>
              <a:t>2. Unsafe libraries</a:t>
            </a:r>
          </a:p>
          <a:p>
            <a:pPr algn="just">
              <a:lnSpc>
                <a:spcPts val="4455"/>
              </a:lnSpc>
            </a:pPr>
          </a:p>
          <a:p>
            <a:pPr algn="just">
              <a:lnSpc>
                <a:spcPts val="4455"/>
              </a:lnSpc>
            </a:pPr>
            <a:r>
              <a:rPr lang="en-US" sz="3300" spc="198">
                <a:solidFill>
                  <a:srgbClr val="000000"/>
                </a:solidFill>
                <a:latin typeface="DM Sans"/>
              </a:rPr>
              <a:t> Some older standard libraries contain functions (like strcpy, gets in C) that don't perform any bounds checking when copying or manipulating strings.</a:t>
            </a:r>
          </a:p>
          <a:p>
            <a:pPr algn="just" marL="0" indent="0" lvl="0">
              <a:lnSpc>
                <a:spcPts val="445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74156" y="-1890601"/>
            <a:ext cx="19440633" cy="4872238"/>
            <a:chOff x="0" y="0"/>
            <a:chExt cx="25920845" cy="6496317"/>
          </a:xfrm>
        </p:grpSpPr>
        <p:sp>
          <p:nvSpPr>
            <p:cNvPr name="Freeform 4" id="4"/>
            <p:cNvSpPr/>
            <p:nvPr/>
          </p:nvSpPr>
          <p:spPr>
            <a:xfrm flipH="false" flipV="false" rot="0">
              <a:off x="0" y="1090628"/>
              <a:ext cx="6533264" cy="4091456"/>
            </a:xfrm>
            <a:custGeom>
              <a:avLst/>
              <a:gdLst/>
              <a:ahLst/>
              <a:cxnLst/>
              <a:rect r="r" b="b" t="t" l="l"/>
              <a:pathLst>
                <a:path h="4091456" w="6533264">
                  <a:moveTo>
                    <a:pt x="0" y="0"/>
                  </a:moveTo>
                  <a:lnTo>
                    <a:pt x="6533264" y="0"/>
                  </a:lnTo>
                  <a:lnTo>
                    <a:pt x="6533264" y="4091456"/>
                  </a:lnTo>
                  <a:lnTo>
                    <a:pt x="0" y="409145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570805" y="0"/>
              <a:ext cx="3857015" cy="3892401"/>
            </a:xfrm>
            <a:custGeom>
              <a:avLst/>
              <a:gdLst/>
              <a:ahLst/>
              <a:cxnLst/>
              <a:rect r="r" b="b" t="t" l="l"/>
              <a:pathLst>
                <a:path h="3892401" w="3857015">
                  <a:moveTo>
                    <a:pt x="0" y="0"/>
                  </a:moveTo>
                  <a:lnTo>
                    <a:pt x="3857016" y="0"/>
                  </a:lnTo>
                  <a:lnTo>
                    <a:pt x="3857016" y="3892401"/>
                  </a:lnTo>
                  <a:lnTo>
                    <a:pt x="0" y="38924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22237921" y="2874633"/>
              <a:ext cx="5356276" cy="1827829"/>
            </a:xfrm>
            <a:custGeom>
              <a:avLst/>
              <a:gdLst/>
              <a:ahLst/>
              <a:cxnLst/>
              <a:rect r="r" b="b" t="t" l="l"/>
              <a:pathLst>
                <a:path h="1827829" w="5356276">
                  <a:moveTo>
                    <a:pt x="0" y="0"/>
                  </a:moveTo>
                  <a:lnTo>
                    <a:pt x="5356277" y="0"/>
                  </a:lnTo>
                  <a:lnTo>
                    <a:pt x="5356277" y="1827830"/>
                  </a:lnTo>
                  <a:lnTo>
                    <a:pt x="0" y="1827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sp>
        <p:nvSpPr>
          <p:cNvPr name="TextBox 7" id="7"/>
          <p:cNvSpPr txBox="true"/>
          <p:nvPr/>
        </p:nvSpPr>
        <p:spPr>
          <a:xfrm rot="0">
            <a:off x="1204586" y="1269065"/>
            <a:ext cx="15878828" cy="996451"/>
          </a:xfrm>
          <a:prstGeom prst="rect">
            <a:avLst/>
          </a:prstGeom>
        </p:spPr>
        <p:txBody>
          <a:bodyPr anchor="t" rtlCol="false" tIns="0" lIns="0" bIns="0" rIns="0">
            <a:spAutoFit/>
          </a:bodyPr>
          <a:lstStyle/>
          <a:p>
            <a:pPr>
              <a:lnSpc>
                <a:spcPts val="7469"/>
              </a:lnSpc>
            </a:pPr>
            <a:r>
              <a:rPr lang="en-US" sz="7700">
                <a:solidFill>
                  <a:srgbClr val="000000"/>
                </a:solidFill>
                <a:latin typeface="DM Sans Bold"/>
              </a:rPr>
              <a:t>Causes of Buffer Overflow</a:t>
            </a:r>
          </a:p>
        </p:txBody>
      </p:sp>
      <p:grpSp>
        <p:nvGrpSpPr>
          <p:cNvPr name="Group 8" id="8"/>
          <p:cNvGrpSpPr/>
          <p:nvPr/>
        </p:nvGrpSpPr>
        <p:grpSpPr>
          <a:xfrm rot="0">
            <a:off x="9144000" y="8540136"/>
            <a:ext cx="10811803" cy="3618569"/>
            <a:chOff x="0" y="0"/>
            <a:chExt cx="14415737" cy="4824759"/>
          </a:xfrm>
        </p:grpSpPr>
        <p:sp>
          <p:nvSpPr>
            <p:cNvPr name="Freeform 9" id="9"/>
            <p:cNvSpPr/>
            <p:nvPr/>
          </p:nvSpPr>
          <p:spPr>
            <a:xfrm flipH="false" flipV="false" rot="0">
              <a:off x="8279319" y="0"/>
              <a:ext cx="6136419" cy="4824759"/>
            </a:xfrm>
            <a:custGeom>
              <a:avLst/>
              <a:gdLst/>
              <a:ahLst/>
              <a:cxnLst/>
              <a:rect r="r" b="b" t="t" l="l"/>
              <a:pathLst>
                <a:path h="4824759" w="6136419">
                  <a:moveTo>
                    <a:pt x="0" y="0"/>
                  </a:moveTo>
                  <a:lnTo>
                    <a:pt x="6136418" y="0"/>
                  </a:lnTo>
                  <a:lnTo>
                    <a:pt x="6136418" y="4824759"/>
                  </a:lnTo>
                  <a:lnTo>
                    <a:pt x="0" y="4824759"/>
                  </a:lnTo>
                  <a:lnTo>
                    <a:pt x="0" y="0"/>
                  </a:lnTo>
                  <a:close/>
                </a:path>
              </a:pathLst>
            </a:custGeom>
            <a:blipFill>
              <a:blip r:embed="rId9">
                <a:alphaModFix amt="59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0" y="957551"/>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1">
                <a:alphaModFix amt="59000"/>
                <a:extLst>
                  <a:ext uri="{96DAC541-7B7A-43D3-8B79-37D633B846F1}">
                    <asvg:svgBlip xmlns:asvg="http://schemas.microsoft.com/office/drawing/2016/SVG/main" r:embed="rId12"/>
                  </a:ext>
                </a:extLst>
              </a:blip>
              <a:stretch>
                <a:fillRect l="0" t="0" r="0" b="0"/>
              </a:stretch>
            </a:blipFill>
            <a:ln cap="sq">
              <a:noFill/>
              <a:prstDash val="solid"/>
              <a:miter/>
            </a:ln>
          </p:spPr>
        </p:sp>
      </p:grpSp>
      <p:sp>
        <p:nvSpPr>
          <p:cNvPr name="TextBox 11" id="11"/>
          <p:cNvSpPr txBox="true"/>
          <p:nvPr/>
        </p:nvSpPr>
        <p:spPr>
          <a:xfrm rot="0">
            <a:off x="513979" y="3168182"/>
            <a:ext cx="17083414" cy="6166485"/>
          </a:xfrm>
          <a:prstGeom prst="rect">
            <a:avLst/>
          </a:prstGeom>
        </p:spPr>
        <p:txBody>
          <a:bodyPr anchor="t" rtlCol="false" tIns="0" lIns="0" bIns="0" rIns="0">
            <a:spAutoFit/>
          </a:bodyPr>
          <a:lstStyle/>
          <a:p>
            <a:pPr algn="just" marL="712472" indent="-356236" lvl="1">
              <a:lnSpc>
                <a:spcPts val="4455"/>
              </a:lnSpc>
              <a:buFont typeface="Arial"/>
              <a:buChar char="•"/>
            </a:pPr>
            <a:r>
              <a:rPr lang="en-US" sz="3300" spc="198">
                <a:solidFill>
                  <a:srgbClr val="000000"/>
                </a:solidFill>
                <a:latin typeface="DM Sans Bold"/>
              </a:rPr>
              <a:t>3. Poor coding practices</a:t>
            </a:r>
          </a:p>
          <a:p>
            <a:pPr algn="just">
              <a:lnSpc>
                <a:spcPts val="4455"/>
              </a:lnSpc>
            </a:pPr>
          </a:p>
          <a:p>
            <a:pPr algn="just">
              <a:lnSpc>
                <a:spcPts val="4455"/>
              </a:lnSpc>
            </a:pPr>
            <a:r>
              <a:rPr lang="en-US" sz="3300" spc="198">
                <a:solidFill>
                  <a:srgbClr val="000000"/>
                </a:solidFill>
                <a:latin typeface="DM Sans"/>
              </a:rPr>
              <a:t>Programmers might neglect input validation, make assumptions about input lengths, or use unsafe functions without proper precautions.</a:t>
            </a:r>
          </a:p>
          <a:p>
            <a:pPr algn="just">
              <a:lnSpc>
                <a:spcPts val="4455"/>
              </a:lnSpc>
            </a:pPr>
          </a:p>
          <a:p>
            <a:pPr algn="just" marL="712472" indent="-356236" lvl="1">
              <a:lnSpc>
                <a:spcPts val="4455"/>
              </a:lnSpc>
              <a:buFont typeface="Arial"/>
              <a:buChar char="•"/>
            </a:pPr>
            <a:r>
              <a:rPr lang="en-US" sz="3300" spc="198">
                <a:solidFill>
                  <a:srgbClr val="000000"/>
                </a:solidFill>
                <a:latin typeface="DM Sans Bold"/>
              </a:rPr>
              <a:t>4. Lack of secure code review and analysis</a:t>
            </a:r>
          </a:p>
          <a:p>
            <a:pPr algn="just">
              <a:lnSpc>
                <a:spcPts val="4455"/>
              </a:lnSpc>
            </a:pPr>
          </a:p>
          <a:p>
            <a:pPr algn="just">
              <a:lnSpc>
                <a:spcPts val="4455"/>
              </a:lnSpc>
            </a:pPr>
            <a:r>
              <a:rPr lang="en-US" sz="3300" spc="198">
                <a:solidFill>
                  <a:srgbClr val="000000"/>
                </a:solidFill>
                <a:latin typeface="DM Sans"/>
              </a:rPr>
              <a:t>Vulnerabilities like buffer overflows may not be caught during development if there aren't rigorous code reviews or if automated analysis tools aren't used.</a:t>
            </a:r>
          </a:p>
          <a:p>
            <a:pPr algn="just">
              <a:lnSpc>
                <a:spcPts val="4455"/>
              </a:lnSpc>
            </a:pPr>
          </a:p>
          <a:p>
            <a:pPr algn="just" marL="0" indent="0" lvl="0">
              <a:lnSpc>
                <a:spcPts val="445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DAF_8yZoTvc</dc:identifier>
  <dcterms:modified xsi:type="dcterms:W3CDTF">2011-08-01T06:04:30Z</dcterms:modified>
  <cp:revision>1</cp:revision>
  <dc:title>Buffer overflow presentation</dc:title>
</cp:coreProperties>
</file>