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5" r:id="rId4"/>
    <p:sldId id="277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4E9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59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43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Problemy</a:t>
            </a:r>
            <a:r>
              <a:rPr lang="pl-PL" dirty="0"/>
              <a:t>:</a:t>
            </a:r>
            <a:endParaRPr lang="en-US" dirty="0"/>
          </a:p>
        </c:rich>
      </c:tx>
      <c:layout>
        <c:manualLayout>
          <c:xMode val="edge"/>
          <c:yMode val="edge"/>
          <c:x val="0.4127603097159368"/>
          <c:y val="4.3580992386453112E-2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21839986192352573"/>
          <c:y val="0.11302426725184152"/>
          <c:w val="0.56320015898010889"/>
          <c:h val="0.7680460810774753"/>
        </c:manualLayout>
      </c:layout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Problemy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56-4097-ACFB-BDDBF145981B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656-4097-ACFB-BDDBF145981B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656-4097-ACFB-BDDBF145981B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656-4097-ACFB-BDDBF145981B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656-4097-ACFB-BDDBF145981B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5656-4097-ACFB-BDDBF145981B}"/>
              </c:ext>
            </c:extLst>
          </c:dPt>
          <c:dLbls>
            <c:dLbl>
              <c:idx val="0"/>
              <c:layout>
                <c:manualLayout>
                  <c:x val="-5.9523802549235772E-3"/>
                  <c:y val="-3.4498809319695914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56-4097-ACFB-BDDBF145981B}"/>
                </c:ext>
              </c:extLst>
            </c:dLbl>
            <c:dLbl>
              <c:idx val="1"/>
              <c:layout>
                <c:manualLayout>
                  <c:x val="-5.9523802549235772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ln>
                        <a:solidFill>
                          <a:schemeClr val="tx1">
                            <a:alpha val="25000"/>
                          </a:schemeClr>
                        </a:solidFill>
                      </a:ln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56-4097-ACFB-BDDBF145981B}"/>
                </c:ext>
              </c:extLst>
            </c:dLbl>
            <c:dLbl>
              <c:idx val="2"/>
              <c:layout>
                <c:manualLayout>
                  <c:x val="-1.7857140764770723E-2"/>
                  <c:y val="-4.058683449375992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ln>
                        <a:solidFill>
                          <a:schemeClr val="tx1">
                            <a:alpha val="25000"/>
                          </a:schemeClr>
                        </a:solidFill>
                      </a:ln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56-4097-ACFB-BDDBF145981B}"/>
                </c:ext>
              </c:extLst>
            </c:dLbl>
            <c:dLbl>
              <c:idx val="3"/>
              <c:layout>
                <c:manualLayout>
                  <c:x val="0"/>
                  <c:y val="-4.05868344937600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ln>
                        <a:solidFill>
                          <a:schemeClr val="tx1">
                            <a:alpha val="25000"/>
                          </a:schemeClr>
                        </a:solidFill>
                      </a:ln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56-4097-ACFB-BDDBF145981B}"/>
                </c:ext>
              </c:extLst>
            </c:dLbl>
            <c:dLbl>
              <c:idx val="4"/>
              <c:layout>
                <c:manualLayout>
                  <c:x val="1.3392855573578043E-2"/>
                  <c:y val="-2.02934172468803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ln>
                        <a:solidFill>
                          <a:schemeClr val="tx1">
                            <a:alpha val="25000"/>
                          </a:schemeClr>
                        </a:solidFill>
                      </a:ln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56-4097-ACFB-BDDBF145981B}"/>
                </c:ext>
              </c:extLst>
            </c:dLbl>
            <c:dLbl>
              <c:idx val="5"/>
              <c:layout>
                <c:manualLayout>
                  <c:x val="1.4880950637308887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pl-PL" baseline="0" dirty="0" smtClean="0">
                        <a:ln>
                          <a:solidFill>
                            <a:schemeClr val="tx1">
                              <a:alpha val="25000"/>
                            </a:schemeClr>
                          </a:solidFill>
                        </a:ln>
                      </a:rPr>
                      <a:t>Niski poziom cyfryzacji w urzędach</a:t>
                    </a:r>
                    <a:r>
                      <a:rPr lang="pl-PL" baseline="0" dirty="0">
                        <a:ln>
                          <a:solidFill>
                            <a:schemeClr val="tx1">
                              <a:alpha val="25000"/>
                            </a:schemeClr>
                          </a:solidFill>
                        </a:ln>
                      </a:rPr>
                      <a:t>
</a:t>
                    </a:r>
                    <a:r>
                      <a:rPr lang="pl-PL" baseline="0" dirty="0" smtClean="0">
                        <a:ln>
                          <a:solidFill>
                            <a:schemeClr val="tx1">
                              <a:alpha val="25000"/>
                            </a:schemeClr>
                          </a:solidFill>
                        </a:ln>
                      </a:rPr>
                      <a:t>13%</a:t>
                    </a:r>
                    <a:endParaRPr lang="pl-PL" baseline="0" dirty="0">
                      <a:ln>
                        <a:solidFill>
                          <a:schemeClr val="tx1">
                            <a:alpha val="25000"/>
                          </a:schemeClr>
                        </a:solidFill>
                      </a:ln>
                    </a:endParaRPr>
                  </a:p>
                </c:rich>
              </c:tx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656-4097-ACFB-BDDBF1459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ln>
                      <a:solidFill>
                        <a:schemeClr val="tx1">
                          <a:alpha val="25000"/>
                        </a:schemeClr>
                      </a:solidFill>
                    </a:ln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Arkusz1!$A$2:$A$7</c:f>
              <c:strCache>
                <c:ptCount val="6"/>
                <c:pt idx="0">
                  <c:v>Parkowanie</c:v>
                </c:pt>
                <c:pt idx="1">
                  <c:v>Zatłoczone komunikacja</c:v>
                </c:pt>
                <c:pt idx="2">
                  <c:v>Marnowanie jedzenia</c:v>
                </c:pt>
                <c:pt idx="3">
                  <c:v>Zanieczyszczenia energetyczne</c:v>
                </c:pt>
                <c:pt idx="4">
                  <c:v>Guziki na przejściach</c:v>
                </c:pt>
                <c:pt idx="5">
                  <c:v>Niski poziom cyfryzacji w urzędach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1.5</c:v>
                </c:pt>
                <c:pt idx="2">
                  <c:v>1</c:v>
                </c:pt>
                <c:pt idx="3">
                  <c:v>1.4</c:v>
                </c:pt>
                <c:pt idx="4">
                  <c:v>0.70000000000000029</c:v>
                </c:pt>
                <c:pt idx="5">
                  <c:v>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56-4097-ACFB-BDDBF145981B}"/>
            </c:ext>
          </c:extLst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B21D236-A156-429A-B1A2-9E4F30476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ZEROJEDEN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127A9589-FD70-492D-B596-864D465A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IoT</a:t>
            </a:r>
            <a:r>
              <a:rPr lang="pl-PL" dirty="0" smtClean="0"/>
              <a:t> w Smart City - </a:t>
            </a:r>
            <a:r>
              <a:rPr lang="pl-PL" dirty="0" smtClean="0"/>
              <a:t>s</a:t>
            </a:r>
            <a:r>
              <a:rPr lang="pl-PL" dirty="0" smtClean="0"/>
              <a:t>ystem </a:t>
            </a:r>
            <a:r>
              <a:rPr lang="pl-PL" dirty="0"/>
              <a:t>dostępności miejsc parkingowych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3727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8927A17-CF01-4215-BE0F-A6BFDDF6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79" y="4381454"/>
            <a:ext cx="8534400" cy="1507067"/>
          </a:xfrm>
        </p:spPr>
        <p:txBody>
          <a:bodyPr/>
          <a:lstStyle/>
          <a:p>
            <a:endParaRPr lang="pl-PL" dirty="0">
              <a:ln w="3175" cmpd="sng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xmlns="" id="{9769E99D-C0CE-4911-A996-75C12D237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74963438"/>
              </p:ext>
            </p:extLst>
          </p:nvPr>
        </p:nvGraphicFramePr>
        <p:xfrm>
          <a:off x="1828799" y="230917"/>
          <a:ext cx="8534401" cy="625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949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World Economic Outlook Database: October 20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28" name="AutoShape 4" descr="World Economic Outlook Database: October 20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30" name="AutoShape 6" descr="World Economic Outlook Database: October 20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32" name="AutoShape 8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34" name="AutoShape 10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36" name="AutoShape 12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38" name="AutoShape 14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40" name="AutoShape 16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6642" name="AutoShape 18" descr="data:image/png;base64,iVBORw0KGgoAAAANSUhEUgAAAOEAAADhCAMAAAAJbSJIAAAAkFBMVEX///8DTJUARZIASpQAN4wAPo9qircAO44AQpEASJMAOY0API4AR5MAQJAARJEANoz1+PvR2+jc5O5yj7m0w9m9yt2muNLq7/Xk6vKQpsdjhLOFnsJafa/E0OFHcKj3+fuess6uvtZ9mL6KosRPdqsYVpopXp6Yrcs+a6W4x9x4lLzL1eQ/bKYLUZgsYaDV3OjgyNBFAAASn0lEQVR4nO1di5aiuhJtCDEhIYggb1B8ICqN/v/fXeITlO5WCOo6d/Y6Z9bMrGlIkVAJtWtXfX39wz/8wz/8wz/8wz/8w98wvH1uzzK/xCKcb63tPFyUv8+SmT3am+703eNrC3dvz3wrWuEhQYhChg/QdVmWdf34BwYpQmTI0uUgdGzTePeQH8XUtDNrJ0FUWiVrKpD+AgCajDFEuFhb/nj/7vH/Cm+ziAoFQSz/bVeTpaqMGUJptNh47zblHu4m/NYow1ob224s1TCj8mRhu+826gJvNkgVhh9YkE9AxVBZWeP3W2nYWwmxVqvyAStlhop5/EZv6zoTRvVfrVM1WedeE6IShChEUcr/SelfEaXcwcrq73MPdKovZ2/xs26yHrIfR6fppVkISbvlYO4ns02+N03Pc13DmBqG63qeae7jsZMtrGidaujgeMEPFwMaG347r16vmyXCavOklf6QguXcH8ePbnFTw4zH/mCH+bRqzZdlcDnu16QqzLlOtYZnLTNKVpE/br15u/uxH60Qf7Hv5hNoEM9NoXb8BHuC9PtnjCFLLWck4oWZjhwrZfR+5wE6mtgCbvA7nILeLiOAKZr4sdgXxcj9ZXnOuX3RVVo4Qu9zi0xl9VuWXgDu/Lwnh577awhvphIwkPRztxKOdGOfTGEw69fJGeMBpPX9FrCe5jFOae1GGlUHcS93uruzJdU9G6CrXPhd3IhU3z+Ah9FrzDsijoa4+nxVEgleOw6pPkQVpdmrjxlGlqLqM9aIyKVqLKsLVCYv8NlNsCdEri7VpbCnPMKVC8to8Jp9twnmAFWHgkdiLpuQ6wRqaPDeDxpvgK7vCyCJiGvOSfX9fv/Xt1f1eWTe/YIBvVyO9eCj2yBfscuYaND1asHlYqqSiRieEGTKZRrhoNulLHi+Et69f4Fe4a3wZRatLhdK0PmdVraiBicIW+Xs/1DS/ir58Pyg0EzY0ERhdn760rC9eyjAeXP9DBdTR47OwyvaXsI6r3X2vj3+N5hnL4hbvoreaY2CoaCjg3CMhqdZHLbzgtHp8IBeGAJ6EuPTu6hFbX7aRd2WwEtwfpFQm7Okf/xhoAkflkicYhzYb/Gzq+OxAX7ePlHF7HgkUVfP/+hpkQJJ/KiE4hRZbbFM7ePD0QUc3nvF/Bi8hc9/lGfH1xC+MhrTBvFxJnDy9E+Gx2dD3s/g/Q7v+Pmqh0//5Gk3VHoYlFgobXfEs4Wfng0ybW1hcLQQfdJXYRO8o8/Xnv/WHxwtZJseRiUSm+PxW37+U38gt302r8VprbWx8PiTgH12rpJxCva3n0MJL3oYlzgsTkfvDhaCj94R3fN3fgcLJe27h5GJwvc5AN7+PeTu9HOPpvNLNLfLHJa7fr/UeXs4V8Khm4WS8plxjJkiibLwM2fRqRjY2UIhHI9gbIkk0kKJTT5r5zcmTBJroaSx91DbzbDZTdpZlzPNdaUGnzKNRnBdoZ3PNNhBF45bpon40bZAQi/rCyAHd7SQfNlXNhLA9P1L1U7h5Zmrin36xm9vofL1tZeur6SKdu8NTcW7SlaNLJlfIiz8mk4uTDC3cfW+/X+8qmYNwQkPsYiwsFz5w8qFVSj57/jecH2pmvmpDpPDX4ux8Mtbw0pWFMDopVltHHGEqpltAK5PESRBFvK8oVpmsIaK+etoxdH8JjtRv+YKCbPwyxiQegqkjsDiFUaO5hqqax40Yl23ZnEWfn2ZS6V+0ClXa2HZfZ4DjI1V3KaVa8qyyrqLtLB8nJFyc1oCMhyus7wPK43cXw/hrR5HU6L6whFrYTmPAcLSDVSM9HW4EelfXTvcYXov6cAouM2aEG1hefMQw7s7A1VnShFldvcQuWf7UaFA/V5yoUIc3j9G8RaWGE9qnvu6YjFE2m7g2/s2bMd0z7WZMoWNGr/ynf9uPGq0t/BX7snzC9IsC+I6SYhIugwWzmbv/f2CGt5onITBpEAHbWaj+AlgUvg/JPW0tvDEPQ1//AfmIm2cybOhGsaMlhNS7JbBNswcZza2S8T8l/HMSfz5NpisJAy52kn/RU9bvuZp+PO2dMz6acE+PMKumf5u+Jf4EABV5UJfzErAI/hvMdZlTVV/Eqydf1pmw53/mzi4d3bN2AwK0pPEUmOkGPwlI+3Mrj2SAeDNym25QYnVAWr5LoOB80A+3SmjQmvtS+UHM6LcOOM+HsuN7udxHBwVkSbho3pu6zTO9nEa+QnHb+SJtQYQcZ3k0xPKtZmlY1pZyTMyuOl5mB0iUU9nd3OdZLAuCCnHiw/eRGo2FxxcLi83QJECvgf+ePR0EYlMALtGWytCR3ay2EaTXSrJjCudKaSlH4Xlr5T/iZUrOl0tt75jj7yWCREGFcGuLdvdvDYQ1/XM/SiP7c14Y8c5L/nhukb3PI9lF3bt8qEE2+T9vQb+JYDULeY9/NR8jPEl0/4/yq5VDOxqIfhQdg0Is7Ccxc9j1+ZV+vAfu9aEO3ZNfj9lcYWt98CuAfRB7NpFEdSdXdOzK1Wnt0jE7QNJRbVLMr2jheRrNry6rA9h1y7jAcOZiEhUDq9rXkXrD2LXNJaLibW5u4rf+iB2je34Z5aYaGJYZ9cK/x0+x/ALWGPXjsnrguKloxWrsWuvrRnBcVM3ArDVKfwmLCLs09oGqVEpfF19PDMs6uyaTC8fPOJi3m40rMVgACbp4hVGjhYpqQdmtWFwDXSIjOqPJqgeZwIYSZbdp15hGm+L27iziibV+LBY3iL+vmfXKJxk/RClo2wC4W09OE35rrsA0czMKLoL5QMVUxaJ5RDd2P+G9K5MFE8guH2a4rknL0Tsnl3TMIW7gYhiX0aeBCsEG+owqgyF91HUntg10sTJqDKmQxDNnbhVZVmDVz6NpGFz9Bxg5btR7NmLhQd27Yeie5KmM0jAbrnNZvlDtem8fexk20nKOLvWTA3whAH/hyB4T/xhif2dE6/N57FyooLAahJYYTYbb0rYdhzbm814PJs52dwKlrsCDgmiDMs/s1BquS39wq6duKce+MOvA7tGYUN9wfoAD2HtCrd2INcYe4xd0xj9nV0784et2TXlj3XmjgdqT+xa6b0I+LMenHGaw+fZtTN/+ADBZTqDlDK9I+tUM07FkBbBI+ya2Z4/PHoa9qBY3RvP16Qd6VS3jZcRRuhxdu0kV++gzntmfZubRbSSCcVt5hOUvgkili79zTOFRqKu/CGAzyYCTb3Y2U7k0kWeKnr/7EyAxEn+0ulSpAyl5TZ5vm65Czur8/S2ZTG8ve341nK9KjSocGqNc2sHdg1SWv6HSLnZpKt1NM9msdk2oco6Jb11iZcqnYvTTA3DG+V5XO6FNt8Ty00xz0ema0w7f5aY58B3FwvblJx4GVJVgIUS/lwpcHCJV3eL6sPPo2WOmF8jpx15C/qZJs6v5QA7MzO0Y2G7XjCoGNide8LrT2FlzjDWtUze7uyaJn1Wwa+RVP+mEcAfguHz9VH6Qzi8OSh14Q8vl2Lpp0xjnl6IFNCZP2RxRSlWDcS+D25QVdPFXSt/KF97fF3xMgvf7XGMEF7fH03fi4hEubur1wKYLd5po7FgldgQ5vSakFibdaXNSxvh/F1r1Z3DauwLHT57xEQTbVZR5gCdBO/wOaOAVEP8+kl6LShealTebr7+UZq8diINZ4VqZeFJcPr0EhYRjtNaio6KYTR+WZWsTQTrTAJLL/SMwJh3hmsBYN7gJhr373aMcaDUm1wAXE17ERnVNxa3vJMG4Trrs0CtmUzYTcwZYFJz52J5CyNkNzYCFZPHZANPw5sNVHJLQQGGb7Zk0cyMkUn3yjWNIUkogTgdJUGBmHx7IxVKd20neuCeNt/KPSPDCURlNUjyri7WzR1rR1ADwwbw8LshJasXds1bSE0Nn7hkgkJ1Z/m2+byb5Y0Tt2sV0sbmgkCj0qIxDN4Tf/gVB+Qn1onLECmRdpHFGcS/9Hmumc+u4rwfYuUaRMFPCTx9WVhiE8i/9ZXjpBqDvEOnnK6D7TwMF36WJUmSHRqSzq1gsktlRnlo/DdxniRDOfgll74//eEXzwWZA4L/IhB57P7afRRfOpL+oqa5Th5G8vb3fJbO+sO//p2ZLNUmv9AdMqbaMvlrH+qsPySPkFz7JMJIJIGo6gxp0UNpOqcatB30h49m6Hnj+bemtOyyegGnDyEBk3D8qCg87qo/fK4WtBdn1lprIc87NZKFWhE82aNu3jULuk09b3c/O8jzFHTQMB89yg2LCA5/dWjiySBVWDoZZON9i+MC6MwfsvZyGXcfz/z5YPm9SnnbTkgR7z+Kjj2eZVCku0lkhdn4sbSbZjinb7ou8VK59d2r4N1HXa7RG5ke/40hQJrHcRllBwv1T+QszhjoAiz8xB4zZ1x7zXTUH35ilxmOXJj+EH5KOL+OUaUEWVdmZviJ/QNikdU9QZeuUT0hQUCghaW7+TSPOkC18QngD3H6OnnF39inN7WcOlh4+fpTyefULg+vLRA7V43QtleHhYv3a/M47OI6gXDbNXNP+VpcCWWAlu/vT2Yury4GDBci4jSzquJvGL3XRjMaVtWQMzGRqD2ocGsaudN0vA6jqEpA6YA/bSGxtmlQrSytkd17NJazXa1y44lfExRNHMvV4oUAgvmrF6s3B9UCo5IunyKMouKlxqBGkUq6snNex5G6zlqphWZVZXD+vhQXEd6va8ckSWV08hIj3dmE1vlRgHbX44fImPe4gPVgi8rId9bvUcfMJuRGSAZoWvUDYqP6TkpvgqIqRqr1V021lnDHA3CnrlJpWv8iF81bjFfkLoovM7KaPxzgfAzmbLBC91ocjdxp5cUzM/m9xvIQpCYs8m0Rk+nZiwlpsO6gr7wPN/TBPbl+gRpC24dwdTGZJ3Hb6fRyZz4pCGzS/QGZNhfZ7oldyweYNrIxQNUxJSQNttk4f6C2J4fhjuxZGKWktE1vjJUDDeLBD3GG3vjDqR1g+iNJAQ7yQ4Kl1TqyQt/Z5KPR3jQ9Hiv1PNMcjUa5PUv80JqsJJ2HiPWf6SuZsmjzY3i1tYXB3+za1Laku2SJuqGnono8cs+r0CHCcQh7Ux74xlhW1d84RFC+e+rgVwKx1/qlJfbZmjW+NwKgYoh3/l/n/Nb84eM9LI249H1ii3seUjuG6zD++0Vu38PyVHKRPhhHHGVRwc3sPpvcJdM0yPLHiI34qEl4voDlpZfsE8/GjbNBqpCD13h+QgHX6VE0TAdPlfc8rTX6fIDl3A/46c7s5aYWLlfsWNvzLyWzdOAQD6pvebUst9KnP8qk1v2Az7Kwlj2dp15uJ+VekHIJN0UHAfcxCePwK1d2U8T9qb6KtouZ/Xzl0iM69HS+9OUGre5cgeGZ+3wznjlOkvmLcJElCS99HXMmsXMqHOjQl/vkpCS87TqKHnHurf5QysgdTjuihD61uOfX1+YU2m+xG3J4J3YOKJ8Uz69if65+OWx51j8vAYDfHwdugnmuzoXbqrG/itMVAPpEFjg/x42e39Gu17iwyPTzuPwrh9+FhU/OVwHk0zzqlpzPEt3YW+vCPLHdJ3Xo9q6FDmHrl/CI4HIllTx/uO0L2TU8zTpr6YOLnhjA1Wc4nHx1le9QAcUCKv0+VSV4/1L1qhIsMe4hIdfvA41Y75WRulYlXguuvcm6Ia9KO3QyeN/+bw5QZSgyE/bWGEta+cyTyeQ9fL49IdUy6nQpUlbm1GL5Gkpf3gHR9VNUl0AKrhNvRKR6fYCHkxco886Yjpe1+qzl1hWJv3uc1rk1FeJf4rQCMd0Eel2fA2Daz77lSKxmI9AgWTr97h+eE93oKyXApP4aGWQqu4ksaYyuwrifqTTi+YreNm8GTO33bOWk6DYkquqQfD+pIfgTrj1fE3onUlFR2n8jitJn33VA5AF4WAwSISJLI88Cid4Vn5X4XvyifcoMZdgQwwcypmgV+bM2sokDeB+laNXMEACN4lemuNgRu31BzgPhHfPw2lo48f5BxcHUMPONb+0w76LXTH+oDEavDogZs+Ww2UhuJzjEsYm2+o4GYeaM4xN5aBhTrrzgFOI+38ySLAy+VwAdyvP9FB7nsvjX5LU0GBlpv7RAlE4xe503QjyShwpRlPL/I4UIOYH4q7aSX0GnejR7Z7GRPEwJ69pO7geoMkPFvKet6Bm4MytVYDMB3946DMmqr0SdNnA34VpHP/mJp3DwVfJkISRzRTDM8SIqFNRSZXmUIFKliBaPVmd9D7is3tpJ8Fi99AFTwalsNCvWlj8WUPL8RXD39sy3op06VAivXcrOCu6zqpsxnp1RetbiO5gn47iDBvHdONKHM67DD+dby7K289DPknKPHO29lrzoP/zDP/zDP/zDP/zD/xv+BxiUQ65fXe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0" name="AutoShape 2" descr="Database | Bru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4" name="Obraz 13" descr="dbase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2" y="1367481"/>
            <a:ext cx="1320757" cy="1320757"/>
          </a:xfrm>
          <a:prstGeom prst="rect">
            <a:avLst/>
          </a:prstGeom>
        </p:spPr>
      </p:pic>
      <p:pic>
        <p:nvPicPr>
          <p:cNvPr id="2052" name="Picture 4" descr="Flask - aplikacja webowa w Python - pierwsze kroki - Kamil Olszewsk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86" y="1365738"/>
            <a:ext cx="3580022" cy="1402176"/>
          </a:xfrm>
          <a:prstGeom prst="rect">
            <a:avLst/>
          </a:prstGeom>
          <a:noFill/>
        </p:spPr>
      </p:pic>
      <p:pic>
        <p:nvPicPr>
          <p:cNvPr id="2054" name="Picture 6" descr="Plik:User font awesome.svg – Wikipedia, wolna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0110" y="5181600"/>
            <a:ext cx="1473200" cy="1473200"/>
          </a:xfrm>
          <a:prstGeom prst="rect">
            <a:avLst/>
          </a:prstGeom>
          <a:noFill/>
        </p:spPr>
      </p:pic>
      <p:pic>
        <p:nvPicPr>
          <p:cNvPr id="2056" name="Picture 8" descr="Sieć Adres Stronie Internetowej - Darmowa grafika wektorowa na Pixaba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2476" y="5302250"/>
            <a:ext cx="1263649" cy="1263649"/>
          </a:xfrm>
          <a:prstGeom prst="rect">
            <a:avLst/>
          </a:prstGeom>
          <a:noFill/>
        </p:spPr>
      </p:pic>
      <p:pic>
        <p:nvPicPr>
          <p:cNvPr id="18" name="Obraz 17">
            <a:extLst>
              <a:ext uri="{FF2B5EF4-FFF2-40B4-BE49-F238E27FC236}">
                <a16:creationId xmlns="" xmlns:a16="http://schemas.microsoft.com/office/drawing/2014/main" id="{978E85A5-308D-449C-98AB-E124BDDF82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41" r="5746" b="-1"/>
          <a:stretch/>
        </p:blipFill>
        <p:spPr>
          <a:xfrm>
            <a:off x="9346023" y="1009650"/>
            <a:ext cx="2401963" cy="2352676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="" xmlns:a16="http://schemas.microsoft.com/office/drawing/2014/main" id="{229CE860-4CC5-4179-AA31-7F0138D80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5" b="21660"/>
          <a:stretch/>
        </p:blipFill>
        <p:spPr>
          <a:xfrm>
            <a:off x="9653580" y="4794714"/>
            <a:ext cx="1709745" cy="998026"/>
          </a:xfrm>
          <a:prstGeom prst="rect">
            <a:avLst/>
          </a:prstGeom>
        </p:spPr>
      </p:pic>
      <p:sp>
        <p:nvSpPr>
          <p:cNvPr id="20" name="Strzałka w górę 19"/>
          <p:cNvSpPr/>
          <p:nvPr/>
        </p:nvSpPr>
        <p:spPr>
          <a:xfrm>
            <a:off x="10189816" y="3295649"/>
            <a:ext cx="714375" cy="1381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górę 20"/>
          <p:cNvSpPr/>
          <p:nvPr/>
        </p:nvSpPr>
        <p:spPr>
          <a:xfrm rot="16200000">
            <a:off x="7979570" y="1002505"/>
            <a:ext cx="714375" cy="15001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górę 21"/>
          <p:cNvSpPr/>
          <p:nvPr/>
        </p:nvSpPr>
        <p:spPr>
          <a:xfrm rot="16200000">
            <a:off x="2569370" y="983455"/>
            <a:ext cx="714375" cy="15001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 w górę 22"/>
          <p:cNvSpPr/>
          <p:nvPr/>
        </p:nvSpPr>
        <p:spPr>
          <a:xfrm rot="5400000">
            <a:off x="2597945" y="1859755"/>
            <a:ext cx="714375" cy="150018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 w górę 23"/>
          <p:cNvSpPr/>
          <p:nvPr/>
        </p:nvSpPr>
        <p:spPr>
          <a:xfrm>
            <a:off x="6217445" y="3374230"/>
            <a:ext cx="714375" cy="150018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trzałka w górę 24"/>
          <p:cNvSpPr/>
          <p:nvPr/>
        </p:nvSpPr>
        <p:spPr>
          <a:xfrm rot="10800000">
            <a:off x="4760120" y="3374230"/>
            <a:ext cx="714375" cy="150018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 w górę 25"/>
          <p:cNvSpPr/>
          <p:nvPr/>
        </p:nvSpPr>
        <p:spPr>
          <a:xfrm rot="16200000">
            <a:off x="2577690" y="975135"/>
            <a:ext cx="714375" cy="151682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72" name="Picture 24" descr="C:\Users\wikto\Desktop\Pobrane from OPERA\ca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19649" y="4819602"/>
            <a:ext cx="1843676" cy="9731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C861B7A-E2CE-4607-989D-F0B2154B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="" xmlns:a16="http://schemas.microsoft.com/office/drawing/2014/main" id="{38E876C7-8117-41C5-9276-2D43643C9D43}"/>
              </a:ext>
            </a:extLst>
          </p:cNvPr>
          <p:cNvSpPr txBox="1"/>
          <p:nvPr/>
        </p:nvSpPr>
        <p:spPr>
          <a:xfrm>
            <a:off x="914400" y="533009"/>
            <a:ext cx="619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Tabela „</a:t>
            </a:r>
            <a:r>
              <a:rPr lang="pl-PL" dirty="0" err="1"/>
              <a:t>Parkings</a:t>
            </a:r>
            <a:r>
              <a:rPr lang="pl-PL" dirty="0"/>
              <a:t>”: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4F3CFB87-7B32-4C80-A5E4-8AF48D36C53F}"/>
              </a:ext>
            </a:extLst>
          </p:cNvPr>
          <p:cNvSpPr txBox="1"/>
          <p:nvPr/>
        </p:nvSpPr>
        <p:spPr>
          <a:xfrm>
            <a:off x="988774" y="2458673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Tabela „parking-</a:t>
            </a:r>
            <a:r>
              <a:rPr lang="pl-PL" dirty="0" err="1"/>
              <a:t>space</a:t>
            </a:r>
            <a:r>
              <a:rPr lang="pl-PL" dirty="0"/>
              <a:t>”</a:t>
            </a:r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="" xmlns:a16="http://schemas.microsoft.com/office/drawing/2014/main" id="{4F370822-6CDE-47AD-A299-4D8E545A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68983793"/>
              </p:ext>
            </p:extLst>
          </p:nvPr>
        </p:nvGraphicFramePr>
        <p:xfrm>
          <a:off x="255374" y="1064011"/>
          <a:ext cx="6046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9">
                  <a:extLst>
                    <a:ext uri="{9D8B030D-6E8A-4147-A177-3AD203B41FA5}">
                      <a16:colId xmlns="" xmlns:a16="http://schemas.microsoft.com/office/drawing/2014/main" val="273160618"/>
                    </a:ext>
                  </a:extLst>
                </a:gridCol>
                <a:gridCol w="1104086">
                  <a:extLst>
                    <a:ext uri="{9D8B030D-6E8A-4147-A177-3AD203B41FA5}">
                      <a16:colId xmlns="" xmlns:a16="http://schemas.microsoft.com/office/drawing/2014/main" val="914091673"/>
                    </a:ext>
                  </a:extLst>
                </a:gridCol>
                <a:gridCol w="1629128">
                  <a:extLst>
                    <a:ext uri="{9D8B030D-6E8A-4147-A177-3AD203B41FA5}">
                      <a16:colId xmlns="" xmlns:a16="http://schemas.microsoft.com/office/drawing/2014/main" val="856615274"/>
                    </a:ext>
                  </a:extLst>
                </a:gridCol>
                <a:gridCol w="924217">
                  <a:extLst>
                    <a:ext uri="{9D8B030D-6E8A-4147-A177-3AD203B41FA5}">
                      <a16:colId xmlns="" xmlns:a16="http://schemas.microsoft.com/office/drawing/2014/main" val="2576746789"/>
                    </a:ext>
                  </a:extLst>
                </a:gridCol>
                <a:gridCol w="1135692">
                  <a:extLst>
                    <a:ext uri="{9D8B030D-6E8A-4147-A177-3AD203B41FA5}">
                      <a16:colId xmlns="" xmlns:a16="http://schemas.microsoft.com/office/drawing/2014/main" val="19529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ParkingId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District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Street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Number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36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Warsaw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Praga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Saska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526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Warsaw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Śródmieście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Polna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7923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23783" y="2927407"/>
          <a:ext cx="32484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20"/>
                <a:gridCol w="1285103"/>
                <a:gridCol w="1197231"/>
              </a:tblGrid>
              <a:tr h="358728">
                <a:tc>
                  <a:txBody>
                    <a:bodyPr/>
                    <a:lstStyle/>
                    <a:p>
                      <a:r>
                        <a:rPr lang="pl-PL" dirty="0" smtClean="0"/>
                        <a:t>Id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ParkingId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IsTaken</a:t>
                      </a:r>
                      <a:endParaRPr lang="pl-PL" dirty="0"/>
                    </a:p>
                  </a:txBody>
                  <a:tcPr/>
                </a:tc>
              </a:tr>
              <a:tr h="358728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True</a:t>
                      </a:r>
                      <a:endParaRPr lang="pl-PL" dirty="0"/>
                    </a:p>
                  </a:txBody>
                  <a:tcPr/>
                </a:tc>
              </a:tr>
              <a:tr h="358728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True</a:t>
                      </a:r>
                      <a:endParaRPr lang="pl-PL" dirty="0"/>
                    </a:p>
                  </a:txBody>
                  <a:tcPr/>
                </a:tc>
              </a:tr>
              <a:tr h="358728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False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8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939113" y="790832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https://zerojeden-web-server.azurewebsites.net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013252" y="2042983"/>
            <a:ext cx="10272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Endpointy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/</a:t>
            </a:r>
            <a:r>
              <a:rPr lang="pl-PL" dirty="0" err="1"/>
              <a:t>api</a:t>
            </a:r>
            <a:r>
              <a:rPr lang="pl-PL" dirty="0"/>
              <a:t>/parking</a:t>
            </a:r>
            <a:r>
              <a:rPr lang="pl-PL" dirty="0" smtClean="0"/>
              <a:t>/ </a:t>
            </a:r>
            <a:r>
              <a:rPr lang="pl-PL" dirty="0" smtClean="0"/>
              <a:t>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dane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wszystkich parkingów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/>
              <a:t>/</a:t>
            </a:r>
            <a:r>
              <a:rPr lang="pl-PL" dirty="0" err="1"/>
              <a:t>api</a:t>
            </a:r>
            <a:r>
              <a:rPr lang="pl-PL" dirty="0"/>
              <a:t>/parking/&lt;id</a:t>
            </a:r>
            <a:r>
              <a:rPr lang="pl-PL" dirty="0" smtClean="0"/>
              <a:t>&gt; </a:t>
            </a:r>
            <a:r>
              <a:rPr lang="pl-PL" dirty="0" smtClean="0"/>
              <a:t>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dane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parkingu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o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danym ID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/>
              <a:t>/</a:t>
            </a:r>
            <a:r>
              <a:rPr lang="pl-PL" dirty="0" err="1"/>
              <a:t>api</a:t>
            </a:r>
            <a:r>
              <a:rPr lang="pl-PL" dirty="0"/>
              <a:t>/</a:t>
            </a:r>
            <a:r>
              <a:rPr lang="pl-PL" dirty="0" err="1"/>
              <a:t>parking-space</a:t>
            </a:r>
            <a:r>
              <a:rPr lang="pl-PL" dirty="0" smtClean="0"/>
              <a:t>/ </a:t>
            </a:r>
            <a:r>
              <a:rPr lang="pl-PL" dirty="0" smtClean="0"/>
              <a:t>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dane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wszystkich miejsc parkingowych</a:t>
            </a:r>
          </a:p>
          <a:p>
            <a:r>
              <a:rPr lang="pl-PL" dirty="0" smtClean="0"/>
              <a:t>/</a:t>
            </a:r>
            <a:r>
              <a:rPr lang="pl-PL" dirty="0" err="1" smtClean="0"/>
              <a:t>api</a:t>
            </a:r>
            <a:r>
              <a:rPr lang="pl-PL" dirty="0" smtClean="0"/>
              <a:t>/</a:t>
            </a:r>
            <a:r>
              <a:rPr lang="pl-PL" dirty="0" err="1" smtClean="0"/>
              <a:t>parking-space</a:t>
            </a:r>
            <a:r>
              <a:rPr lang="pl-PL" dirty="0" smtClean="0"/>
              <a:t>/&lt;</a:t>
            </a:r>
            <a:r>
              <a:rPr lang="pl-PL" dirty="0" err="1" smtClean="0"/>
              <a:t>parking_id</a:t>
            </a:r>
            <a:r>
              <a:rPr lang="pl-PL" dirty="0" smtClean="0"/>
              <a:t>&gt; </a:t>
            </a:r>
            <a:r>
              <a:rPr lang="pl-PL" dirty="0" smtClean="0"/>
              <a:t>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dane 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parkingu o danym ID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/>
              <a:t>/</a:t>
            </a:r>
            <a:r>
              <a:rPr lang="pl-PL" dirty="0" err="1"/>
              <a:t>api</a:t>
            </a:r>
            <a:r>
              <a:rPr lang="pl-PL" dirty="0"/>
              <a:t>/</a:t>
            </a:r>
            <a:r>
              <a:rPr lang="pl-PL" dirty="0" err="1"/>
              <a:t>parking-space</a:t>
            </a:r>
            <a:r>
              <a:rPr lang="pl-PL" dirty="0"/>
              <a:t>/&lt;</a:t>
            </a:r>
            <a:r>
              <a:rPr lang="pl-PL" dirty="0" err="1"/>
              <a:t>parking_id</a:t>
            </a:r>
            <a:r>
              <a:rPr lang="pl-PL" dirty="0"/>
              <a:t>&gt;/&lt;</a:t>
            </a:r>
            <a:r>
              <a:rPr lang="pl-PL" dirty="0" err="1"/>
              <a:t>space_id</a:t>
            </a:r>
            <a:r>
              <a:rPr lang="pl-PL" dirty="0" smtClean="0"/>
              <a:t>&gt; </a:t>
            </a:r>
            <a:r>
              <a:rPr lang="pl-PL" dirty="0" smtClean="0"/>
              <a:t>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dane miejsca parkingowego o danym Id z parkingu o danym Id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/>
              <a:t>/</a:t>
            </a:r>
            <a:r>
              <a:rPr lang="pl-PL" dirty="0" err="1" smtClean="0"/>
              <a:t>api</a:t>
            </a:r>
            <a:r>
              <a:rPr lang="pl-PL" dirty="0" smtClean="0"/>
              <a:t>/</a:t>
            </a:r>
            <a:r>
              <a:rPr lang="pl-PL" dirty="0" err="1" smtClean="0"/>
              <a:t>parking-space</a:t>
            </a:r>
            <a:r>
              <a:rPr lang="pl-PL" dirty="0" smtClean="0"/>
              <a:t>/</a:t>
            </a:r>
            <a:r>
              <a:rPr lang="pl-PL" dirty="0" err="1" smtClean="0"/>
              <a:t>free-spaces</a:t>
            </a:r>
            <a:r>
              <a:rPr lang="pl-PL" dirty="0" smtClean="0"/>
              <a:t> 	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ilość wolnych miejsc parkingowych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pl-PL" dirty="0"/>
              <a:t>/</a:t>
            </a:r>
            <a:r>
              <a:rPr lang="pl-PL" dirty="0" err="1"/>
              <a:t>api</a:t>
            </a:r>
            <a:r>
              <a:rPr lang="pl-PL" dirty="0"/>
              <a:t>/</a:t>
            </a:r>
            <a:r>
              <a:rPr lang="pl-PL" dirty="0" err="1"/>
              <a:t>parking-space</a:t>
            </a:r>
            <a:r>
              <a:rPr lang="pl-PL" dirty="0"/>
              <a:t>/</a:t>
            </a:r>
            <a:r>
              <a:rPr lang="pl-PL" dirty="0" err="1"/>
              <a:t>free-spaces</a:t>
            </a:r>
            <a:r>
              <a:rPr lang="pl-PL" dirty="0"/>
              <a:t>/&lt;</a:t>
            </a:r>
            <a:r>
              <a:rPr lang="pl-PL" dirty="0" err="1"/>
              <a:t>parking_id</a:t>
            </a:r>
            <a:r>
              <a:rPr lang="pl-PL" dirty="0" smtClean="0"/>
              <a:t>&gt; 	</a:t>
            </a:r>
            <a:r>
              <a:rPr lang="pl-PL" sz="1100" dirty="0" smtClean="0">
                <a:solidFill>
                  <a:schemeClr val="tx1">
                    <a:lumMod val="85000"/>
                  </a:schemeClr>
                </a:solidFill>
              </a:rPr>
              <a:t>ilość wolnych miejsc parkingowych na danym parkingu</a:t>
            </a:r>
            <a:endParaRPr lang="pl-PL" sz="11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70</Words>
  <Application>Microsoft Office PowerPoint</Application>
  <PresentationFormat>Niestandardowy</PresentationFormat>
  <Paragraphs>48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Wycinek</vt:lpstr>
      <vt:lpstr>ZEROJEDEN</vt:lpstr>
      <vt:lpstr>Slajd 2</vt:lpstr>
      <vt:lpstr>Slajd 3</vt:lpstr>
      <vt:lpstr>Baza danych</vt:lpstr>
      <vt:lpstr>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 smart city</dc:title>
  <dc:creator>Tuzinek Mateusz (STUD)</dc:creator>
  <cp:lastModifiedBy>Użytkownik systemu Windows</cp:lastModifiedBy>
  <cp:revision>44</cp:revision>
  <dcterms:created xsi:type="dcterms:W3CDTF">2021-12-09T16:38:04Z</dcterms:created>
  <dcterms:modified xsi:type="dcterms:W3CDTF">2022-01-27T13:00:31Z</dcterms:modified>
</cp:coreProperties>
</file>