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9" r:id="rId3"/>
    <p:sldId id="257" r:id="rId4"/>
    <p:sldId id="260" r:id="rId5"/>
    <p:sldId id="261" r:id="rId6"/>
    <p:sldId id="262" r:id="rId7"/>
    <p:sldId id="270" r:id="rId8"/>
    <p:sldId id="263" r:id="rId9"/>
    <p:sldId id="264" r:id="rId10"/>
    <p:sldId id="265" r:id="rId11"/>
    <p:sldId id="271" r:id="rId12"/>
    <p:sldId id="267" r:id="rId13"/>
    <p:sldId id="268" r:id="rId14"/>
    <p:sldId id="273" r:id="rId15"/>
    <p:sldId id="272" r:id="rId16"/>
    <p:sldId id="274" r:id="rId17"/>
    <p:sldId id="275" r:id="rId18"/>
    <p:sldId id="276" r:id="rId19"/>
    <p:sldId id="277" r:id="rId20"/>
    <p:sldId id="278" r:id="rId21"/>
    <p:sldId id="279" r:id="rId22"/>
    <p:sldId id="280" r:id="rId23"/>
    <p:sldId id="281"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DD827-3EEF-4616-A540-243DB99BBD2E}"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AD919-61A9-47CB-8BA3-7D9A5E0EE023}" type="slidenum">
              <a:rPr lang="zh-CN" altLang="en-US" smtClean="0"/>
              <a:t>‹#›</a:t>
            </a:fld>
            <a:endParaRPr lang="zh-CN" altLang="en-US"/>
          </a:p>
        </p:txBody>
      </p:sp>
    </p:spTree>
    <p:extLst>
      <p:ext uri="{BB962C8B-B14F-4D97-AF65-F5344CB8AC3E}">
        <p14:creationId xmlns:p14="http://schemas.microsoft.com/office/powerpoint/2010/main" val="29985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9AD919-61A9-47CB-8BA3-7D9A5E0EE023}" type="slidenum">
              <a:rPr lang="zh-CN" altLang="en-US" smtClean="0"/>
              <a:t>1</a:t>
            </a:fld>
            <a:endParaRPr lang="zh-CN" altLang="en-US"/>
          </a:p>
        </p:txBody>
      </p:sp>
    </p:spTree>
    <p:extLst>
      <p:ext uri="{BB962C8B-B14F-4D97-AF65-F5344CB8AC3E}">
        <p14:creationId xmlns:p14="http://schemas.microsoft.com/office/powerpoint/2010/main" val="36550837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255104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405772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371456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248126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65530ECC-ABD8-47C5-A02C-360BE4650084}" type="datetimeFigureOut">
              <a:rPr lang="zh-CN" altLang="en-US" smtClean="0"/>
              <a:t>2019/4/17</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238484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297361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131873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220896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179035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5530ECC-ABD8-47C5-A02C-360BE4650084}"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344742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5530ECC-ABD8-47C5-A02C-360BE4650084}" type="datetimeFigureOut">
              <a:rPr lang="zh-CN" altLang="en-US" smtClean="0"/>
              <a:t>2019/4/17</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398137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5530ECC-ABD8-47C5-A02C-360BE4650084}" type="datetimeFigureOut">
              <a:rPr lang="zh-CN" altLang="en-US" smtClean="0"/>
              <a:t>2019/4/17</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6118583-F923-480B-92A6-6078BD64A983}" type="slidenum">
              <a:rPr lang="zh-CN" altLang="en-US" smtClean="0"/>
              <a:t>‹#›</a:t>
            </a:fld>
            <a:endParaRPr lang="zh-CN" altLang="en-US"/>
          </a:p>
        </p:txBody>
      </p:sp>
    </p:spTree>
    <p:extLst>
      <p:ext uri="{BB962C8B-B14F-4D97-AF65-F5344CB8AC3E}">
        <p14:creationId xmlns:p14="http://schemas.microsoft.com/office/powerpoint/2010/main" val="54467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gvwzq/loopsca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gvwzq/rlang-loophol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gmentfault.com/a/1190000016278115" TargetMode="External"/><Relationship Id="rId2" Type="http://schemas.openxmlformats.org/officeDocument/2006/relationships/hyperlink" Target="https://www.cnblogs.com/Nelsen8/p/796666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48F3716F-1217-4D6A-BF93-333ED935C986}"/>
              </a:ext>
            </a:extLst>
          </p:cNvPr>
          <p:cNvSpPr/>
          <p:nvPr/>
        </p:nvSpPr>
        <p:spPr>
          <a:xfrm>
            <a:off x="2040384" y="2440010"/>
            <a:ext cx="8111231" cy="1077218"/>
          </a:xfrm>
          <a:prstGeom prst="rect">
            <a:avLst/>
          </a:prstGeom>
        </p:spPr>
        <p:txBody>
          <a:bodyPr wrap="square">
            <a:spAutoFit/>
          </a:bodyPr>
          <a:lstStyle/>
          <a:p>
            <a:pPr algn="ctr"/>
            <a:r>
              <a:rPr lang="en-US" altLang="zh-CN" sz="3200" dirty="0"/>
              <a:t>Loophole: Timing Attacks on Shared Event Loops in Chrome</a:t>
            </a:r>
            <a:endParaRPr lang="zh-CN" altLang="en-US" sz="3200" dirty="0"/>
          </a:p>
        </p:txBody>
      </p:sp>
      <p:sp>
        <p:nvSpPr>
          <p:cNvPr id="5" name="矩形 4">
            <a:extLst>
              <a:ext uri="{FF2B5EF4-FFF2-40B4-BE49-F238E27FC236}">
                <a16:creationId xmlns:a16="http://schemas.microsoft.com/office/drawing/2014/main" xmlns="" id="{EE07162D-A597-4478-88A6-3F320A1550C2}"/>
              </a:ext>
            </a:extLst>
          </p:cNvPr>
          <p:cNvSpPr/>
          <p:nvPr/>
        </p:nvSpPr>
        <p:spPr>
          <a:xfrm>
            <a:off x="2492035" y="4274744"/>
            <a:ext cx="7797186" cy="1285352"/>
          </a:xfrm>
          <a:prstGeom prst="rect">
            <a:avLst/>
          </a:prstGeom>
        </p:spPr>
        <p:txBody>
          <a:bodyPr wrap="square">
            <a:spAutoFit/>
          </a:bodyPr>
          <a:lstStyle/>
          <a:p>
            <a:pPr>
              <a:lnSpc>
                <a:spcPct val="150000"/>
              </a:lnSpc>
            </a:pPr>
            <a:r>
              <a:rPr lang="en-US" altLang="zh-CN" dirty="0"/>
              <a:t>Authors: Pepe Vila and Boris </a:t>
            </a:r>
            <a:r>
              <a:rPr lang="en-US" altLang="zh-CN" dirty="0" err="1"/>
              <a:t>Köpf</a:t>
            </a:r>
            <a:endParaRPr lang="en-US" altLang="zh-CN" dirty="0"/>
          </a:p>
          <a:p>
            <a:pPr>
              <a:lnSpc>
                <a:spcPct val="150000"/>
              </a:lnSpc>
            </a:pPr>
            <a:r>
              <a:rPr lang="en-US" altLang="zh-CN" dirty="0"/>
              <a:t>Institution: IMDEA Software Institute, Technical University of Madrid (UPM)	</a:t>
            </a:r>
            <a:r>
              <a:rPr lang="zh-CN" altLang="en-US" dirty="0"/>
              <a:t>马德里工业大学</a:t>
            </a:r>
            <a:r>
              <a:rPr lang="en-US" altLang="zh-CN" dirty="0"/>
              <a:t>IMDEA</a:t>
            </a:r>
            <a:r>
              <a:rPr lang="zh-CN" altLang="en-US" dirty="0"/>
              <a:t>软件学院</a:t>
            </a:r>
          </a:p>
        </p:txBody>
      </p:sp>
      <p:sp>
        <p:nvSpPr>
          <p:cNvPr id="6" name="文本框 5">
            <a:extLst>
              <a:ext uri="{FF2B5EF4-FFF2-40B4-BE49-F238E27FC236}">
                <a16:creationId xmlns:a16="http://schemas.microsoft.com/office/drawing/2014/main" xmlns="" id="{2E501141-A239-4718-8282-C7BA3A0B3468}"/>
              </a:ext>
            </a:extLst>
          </p:cNvPr>
          <p:cNvSpPr txBox="1"/>
          <p:nvPr/>
        </p:nvSpPr>
        <p:spPr>
          <a:xfrm>
            <a:off x="9954086" y="358079"/>
            <a:ext cx="2012089" cy="461665"/>
          </a:xfrm>
          <a:prstGeom prst="rect">
            <a:avLst/>
          </a:prstGeom>
          <a:noFill/>
        </p:spPr>
        <p:txBody>
          <a:bodyPr wrap="none" rtlCol="0">
            <a:spAutoFit/>
          </a:bodyPr>
          <a:lstStyle/>
          <a:p>
            <a:r>
              <a:rPr lang="en-US" altLang="zh-CN" sz="2400" dirty="0"/>
              <a:t>2017 USENIX</a:t>
            </a:r>
            <a:endParaRPr lang="zh-CN" altLang="en-US" sz="2400" dirty="0"/>
          </a:p>
        </p:txBody>
      </p:sp>
    </p:spTree>
    <p:extLst>
      <p:ext uri="{BB962C8B-B14F-4D97-AF65-F5344CB8AC3E}">
        <p14:creationId xmlns:p14="http://schemas.microsoft.com/office/powerpoint/2010/main" val="72488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81D96366-AB8D-4BCF-AD00-A0EA4FEF8CEA}"/>
              </a:ext>
            </a:extLst>
          </p:cNvPr>
          <p:cNvSpPr txBox="1"/>
          <p:nvPr/>
        </p:nvSpPr>
        <p:spPr>
          <a:xfrm>
            <a:off x="1370941" y="1507621"/>
            <a:ext cx="10443832"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t>Sharing in the Renderer Processes</a:t>
            </a:r>
          </a:p>
          <a:p>
            <a:pPr lvl="1">
              <a:lnSpc>
                <a:spcPct val="150000"/>
              </a:lnSpc>
            </a:pPr>
            <a:r>
              <a:rPr lang="en-US" altLang="zh-CN" sz="2000" dirty="0"/>
              <a:t>1. several pages/instances/script-connected tabs share the some renderer process</a:t>
            </a:r>
          </a:p>
          <a:p>
            <a:pPr lvl="1">
              <a:lnSpc>
                <a:spcPct val="150000"/>
              </a:lnSpc>
            </a:pPr>
            <a:r>
              <a:rPr lang="en-US" altLang="zh-CN" sz="2000" dirty="0"/>
              <a:t>2. host and renderer share the same OS process.</a:t>
            </a:r>
          </a:p>
          <a:p>
            <a:pPr lvl="1">
              <a:lnSpc>
                <a:spcPct val="150000"/>
              </a:lnSpc>
            </a:pPr>
            <a:endParaRPr lang="en-US" altLang="zh-CN" sz="2000" dirty="0"/>
          </a:p>
          <a:p>
            <a:pPr marL="342900" indent="-342900">
              <a:lnSpc>
                <a:spcPct val="150000"/>
              </a:lnSpc>
              <a:buFont typeface="Wingdings" panose="05000000000000000000" pitchFamily="2" charset="2"/>
              <a:buChar char="l"/>
            </a:pPr>
            <a:r>
              <a:rPr lang="en-US" altLang="zh-CN" sz="2000" dirty="0"/>
              <a:t>Sharing in the Host Process</a:t>
            </a:r>
          </a:p>
          <a:p>
            <a:pPr lvl="1">
              <a:lnSpc>
                <a:spcPct val="150000"/>
              </a:lnSpc>
            </a:pPr>
            <a:r>
              <a:rPr lang="en-US" altLang="zh-CN" sz="2000" dirty="0"/>
              <a:t>1. renderers have to communicate with the host process for network requests or user input. The corresponding messages of all renderers pass through the event loop of the host process’ I/O thread.</a:t>
            </a:r>
          </a:p>
        </p:txBody>
      </p:sp>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0650351" cy="523220"/>
          </a:xfrm>
          <a:prstGeom prst="rect">
            <a:avLst/>
          </a:prstGeom>
          <a:noFill/>
        </p:spPr>
        <p:txBody>
          <a:bodyPr wrap="none" rtlCol="0">
            <a:spAutoFit/>
          </a:bodyPr>
          <a:lstStyle/>
          <a:p>
            <a:pPr marL="342900" indent="-342900">
              <a:buFont typeface="Wingdings" panose="05000000000000000000" pitchFamily="2" charset="2"/>
              <a:buChar char="Ø"/>
            </a:pPr>
            <a:r>
              <a:rPr lang="en-US" altLang="zh-CN" sz="2800" dirty="0"/>
              <a:t>Isolation(</a:t>
            </a:r>
            <a:r>
              <a:rPr lang="zh-CN" altLang="en-US" sz="2800" dirty="0"/>
              <a:t>隔离</a:t>
            </a:r>
            <a:r>
              <a:rPr lang="en-US" altLang="zh-CN" sz="2800" dirty="0"/>
              <a:t>) Policies and Sharing of Event Loops in Chrome</a:t>
            </a:r>
            <a:endParaRPr lang="zh-CN" altLang="en-US" sz="2800" dirty="0"/>
          </a:p>
        </p:txBody>
      </p:sp>
    </p:spTree>
    <p:extLst>
      <p:ext uri="{BB962C8B-B14F-4D97-AF65-F5344CB8AC3E}">
        <p14:creationId xmlns:p14="http://schemas.microsoft.com/office/powerpoint/2010/main" val="2415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006A3746-4749-40A4-BA75-A893C5629B1E}"/>
              </a:ext>
            </a:extLst>
          </p:cNvPr>
          <p:cNvSpPr txBox="1"/>
          <p:nvPr/>
        </p:nvSpPr>
        <p:spPr>
          <a:xfrm>
            <a:off x="888809" y="2495558"/>
            <a:ext cx="10267684" cy="707886"/>
          </a:xfrm>
          <a:prstGeom prst="rect">
            <a:avLst/>
          </a:prstGeom>
          <a:noFill/>
        </p:spPr>
        <p:txBody>
          <a:bodyPr wrap="none" rtlCol="0">
            <a:spAutoFit/>
          </a:bodyPr>
          <a:lstStyle/>
          <a:p>
            <a:pPr algn="ctr"/>
            <a:r>
              <a:rPr lang="en-US" altLang="zh-CN" sz="4000" dirty="0"/>
              <a:t>Eavesdropping on Event Loops in </a:t>
            </a:r>
            <a:r>
              <a:rPr lang="en-US" altLang="zh-CN" sz="4000" dirty="0" smtClean="0"/>
              <a:t>Chrome</a:t>
            </a:r>
            <a:endParaRPr lang="zh-CN" altLang="en-US" sz="4000" dirty="0"/>
          </a:p>
        </p:txBody>
      </p:sp>
    </p:spTree>
    <p:extLst>
      <p:ext uri="{BB962C8B-B14F-4D97-AF65-F5344CB8AC3E}">
        <p14:creationId xmlns:p14="http://schemas.microsoft.com/office/powerpoint/2010/main" val="39109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0140084"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a:t>Eavesdropping on Event Loops in </a:t>
            </a:r>
            <a:r>
              <a:rPr lang="en-US" altLang="zh-CN" sz="2800" dirty="0" smtClean="0"/>
              <a:t>Chrome-</a:t>
            </a:r>
            <a:r>
              <a:rPr lang="zh-CN" altLang="en-US" sz="2800" dirty="0" smtClean="0"/>
              <a:t>攻击原理</a:t>
            </a:r>
            <a:r>
              <a:rPr lang="en-US" altLang="zh-CN" sz="2800" dirty="0" smtClean="0"/>
              <a:t>/</a:t>
            </a:r>
            <a:r>
              <a:rPr lang="zh-CN" altLang="en-US" sz="2800" dirty="0" smtClean="0"/>
              <a:t>技术</a:t>
            </a:r>
            <a:endParaRPr lang="zh-CN" altLang="en-US" sz="2800" dirty="0"/>
          </a:p>
        </p:txBody>
      </p:sp>
      <p:sp>
        <p:nvSpPr>
          <p:cNvPr id="2" name="矩形 1"/>
          <p:cNvSpPr/>
          <p:nvPr/>
        </p:nvSpPr>
        <p:spPr>
          <a:xfrm>
            <a:off x="1168255" y="1596603"/>
            <a:ext cx="9922239" cy="3970318"/>
          </a:xfrm>
          <a:prstGeom prst="rect">
            <a:avLst/>
          </a:prstGeom>
        </p:spPr>
        <p:txBody>
          <a:bodyPr wrap="square">
            <a:spAutoFit/>
          </a:bodyPr>
          <a:lstStyle/>
          <a:p>
            <a:pPr marL="285750" indent="-285750" algn="just">
              <a:buFont typeface="Wingdings" panose="05000000000000000000" pitchFamily="2" charset="2"/>
              <a:buChar char="l"/>
            </a:pPr>
            <a:r>
              <a:rPr lang="en-US" altLang="zh-CN" b="1" dirty="0" smtClean="0"/>
              <a:t>The </a:t>
            </a:r>
            <a:r>
              <a:rPr lang="en-US" altLang="zh-CN" b="1" dirty="0"/>
              <a:t>Renderer Process Event </a:t>
            </a:r>
            <a:r>
              <a:rPr lang="en-US" altLang="zh-CN" b="1" dirty="0" smtClean="0"/>
              <a:t>Loop</a:t>
            </a:r>
          </a:p>
          <a:p>
            <a:pPr algn="just"/>
            <a:r>
              <a:rPr lang="en-US" altLang="zh-CN" dirty="0" smtClean="0"/>
              <a:t>1. Threat Scenarios</a:t>
            </a:r>
          </a:p>
          <a:p>
            <a:pPr algn="just"/>
            <a:r>
              <a:rPr lang="en-US" altLang="zh-CN" dirty="0" smtClean="0"/>
              <a:t>	Malicious advertisement: A runs as </a:t>
            </a:r>
            <a:r>
              <a:rPr lang="en-US" altLang="zh-CN" dirty="0"/>
              <a:t>an advertisement </a:t>
            </a:r>
            <a:r>
              <a:rPr lang="en-US" altLang="zh-CN" dirty="0" err="1"/>
              <a:t>iframed</a:t>
            </a:r>
            <a:r>
              <a:rPr lang="en-US" altLang="zh-CN" dirty="0"/>
              <a:t> in V</a:t>
            </a:r>
            <a:r>
              <a:rPr lang="en-US" altLang="zh-CN" dirty="0" smtClean="0"/>
              <a:t>.</a:t>
            </a:r>
          </a:p>
          <a:p>
            <a:pPr algn="just"/>
            <a:r>
              <a:rPr lang="en-US" altLang="zh-CN" dirty="0"/>
              <a:t>	</a:t>
            </a:r>
            <a:r>
              <a:rPr lang="en-US" altLang="zh-CN" dirty="0" err="1" smtClean="0"/>
              <a:t>Keylogger</a:t>
            </a:r>
            <a:r>
              <a:rPr lang="en-US" altLang="zh-CN" dirty="0" smtClean="0"/>
              <a:t>: A </a:t>
            </a:r>
            <a:r>
              <a:rPr lang="en-US" altLang="zh-CN" dirty="0"/>
              <a:t>pops up a login </a:t>
            </a:r>
            <a:r>
              <a:rPr lang="en-US" altLang="zh-CN" dirty="0" smtClean="0"/>
              <a:t>form to </a:t>
            </a:r>
            <a:r>
              <a:rPr lang="en-US" altLang="zh-CN" dirty="0"/>
              <a:t>authenticate its users via V’s </a:t>
            </a:r>
            <a:r>
              <a:rPr lang="en-US" altLang="zh-CN" dirty="0" err="1" smtClean="0"/>
              <a:t>Oauth</a:t>
            </a:r>
            <a:endParaRPr lang="en-US" altLang="zh-CN" dirty="0" smtClean="0"/>
          </a:p>
          <a:p>
            <a:pPr algn="just"/>
            <a:endParaRPr lang="en-US" altLang="zh-CN" dirty="0" smtClean="0"/>
          </a:p>
          <a:p>
            <a:pPr algn="just"/>
            <a:r>
              <a:rPr lang="en-US" altLang="zh-CN" dirty="0" smtClean="0"/>
              <a:t>2. </a:t>
            </a:r>
            <a:r>
              <a:rPr lang="en-US" altLang="zh-CN" dirty="0"/>
              <a:t>Monitoring </a:t>
            </a:r>
            <a:r>
              <a:rPr lang="en-US" altLang="zh-CN" dirty="0" smtClean="0"/>
              <a:t>Techniques</a:t>
            </a:r>
          </a:p>
          <a:p>
            <a:pPr algn="just"/>
            <a:r>
              <a:rPr lang="en-US" altLang="zh-CN" dirty="0" smtClean="0"/>
              <a:t>	To </a:t>
            </a:r>
            <a:r>
              <a:rPr lang="en-US" altLang="zh-CN" dirty="0"/>
              <a:t>increase the resolution, we instead use </a:t>
            </a:r>
            <a:r>
              <a:rPr lang="en-US" altLang="zh-CN" dirty="0" smtClean="0"/>
              <a:t>the </a:t>
            </a:r>
            <a:r>
              <a:rPr lang="en-US" altLang="zh-CN" b="1" dirty="0" err="1" smtClean="0"/>
              <a:t>postMessage</a:t>
            </a:r>
            <a:r>
              <a:rPr lang="en-US" altLang="zh-CN" b="1" dirty="0" smtClean="0"/>
              <a:t> </a:t>
            </a:r>
            <a:r>
              <a:rPr lang="en-US" altLang="zh-CN" b="1" dirty="0"/>
              <a:t>API </a:t>
            </a:r>
            <a:r>
              <a:rPr lang="en-US" altLang="zh-CN" dirty="0"/>
              <a:t>for sending asynchronous </a:t>
            </a:r>
            <a:r>
              <a:rPr lang="en-US" altLang="zh-CN" dirty="0" smtClean="0"/>
              <a:t>messages to </a:t>
            </a:r>
            <a:r>
              <a:rPr lang="en-US" altLang="zh-CN" dirty="0"/>
              <a:t>ourselves.</a:t>
            </a:r>
            <a:r>
              <a:rPr lang="en-US" altLang="zh-CN" dirty="0" smtClean="0"/>
              <a:t> </a:t>
            </a:r>
          </a:p>
          <a:p>
            <a:pPr algn="just"/>
            <a:endParaRPr lang="en-US" altLang="zh-CN" dirty="0"/>
          </a:p>
          <a:p>
            <a:pPr algn="just"/>
            <a:r>
              <a:rPr lang="en-US" altLang="zh-CN" dirty="0" smtClean="0"/>
              <a:t>3</a:t>
            </a:r>
            <a:r>
              <a:rPr lang="en-US" altLang="zh-CN" dirty="0"/>
              <a:t>. </a:t>
            </a:r>
            <a:r>
              <a:rPr lang="en-US" altLang="zh-CN" dirty="0" smtClean="0"/>
              <a:t>Interferences</a:t>
            </a:r>
          </a:p>
          <a:p>
            <a:pPr algn="just"/>
            <a:r>
              <a:rPr lang="en-US" altLang="zh-CN" dirty="0" smtClean="0"/>
              <a:t>	Just-in-time </a:t>
            </a:r>
            <a:r>
              <a:rPr lang="en-US" altLang="zh-CN" dirty="0"/>
              <a:t>compilation (JIT</a:t>
            </a:r>
            <a:r>
              <a:rPr lang="en-US" altLang="zh-CN" dirty="0" smtClean="0"/>
              <a:t>): </a:t>
            </a:r>
            <a:r>
              <a:rPr lang="en-US" altLang="zh-CN" dirty="0"/>
              <a:t>trigger </a:t>
            </a:r>
            <a:r>
              <a:rPr lang="en-US" altLang="zh-CN" dirty="0" smtClean="0"/>
              <a:t>code optimization </a:t>
            </a:r>
            <a:r>
              <a:rPr lang="en-US" altLang="zh-CN" dirty="0"/>
              <a:t>or </a:t>
            </a:r>
            <a:r>
              <a:rPr lang="en-US" altLang="zh-CN" dirty="0" err="1" smtClean="0"/>
              <a:t>deoptimization</a:t>
            </a:r>
            <a:r>
              <a:rPr lang="en-US" altLang="zh-CN" dirty="0" smtClean="0"/>
              <a:t>. </a:t>
            </a:r>
          </a:p>
          <a:p>
            <a:pPr algn="just"/>
            <a:r>
              <a:rPr lang="en-US" altLang="zh-CN" dirty="0" smtClean="0"/>
              <a:t>	Solve: </a:t>
            </a:r>
            <a:r>
              <a:rPr lang="en-US" altLang="zh-CN" b="1" dirty="0" smtClean="0"/>
              <a:t>warm-up </a:t>
            </a:r>
            <a:r>
              <a:rPr lang="en-US" altLang="zh-CN" b="1" dirty="0"/>
              <a:t>phase </a:t>
            </a:r>
            <a:r>
              <a:rPr lang="en-US" altLang="zh-CN" b="1" dirty="0" smtClean="0"/>
              <a:t>of about </a:t>
            </a:r>
            <a:r>
              <a:rPr lang="en-US" altLang="zh-CN" b="1" dirty="0"/>
              <a:t>150 </a:t>
            </a:r>
            <a:r>
              <a:rPr lang="en-US" altLang="zh-CN" b="1" dirty="0" err="1"/>
              <a:t>ms</a:t>
            </a:r>
            <a:r>
              <a:rPr lang="en-US" altLang="zh-CN" b="1" dirty="0"/>
              <a:t> </a:t>
            </a:r>
            <a:r>
              <a:rPr lang="en-US" altLang="zh-CN" dirty="0"/>
              <a:t>to obtain fully optimized code</a:t>
            </a:r>
            <a:r>
              <a:rPr lang="en-US" altLang="zh-CN" dirty="0" smtClean="0"/>
              <a:t>.</a:t>
            </a:r>
          </a:p>
          <a:p>
            <a:pPr algn="just"/>
            <a:r>
              <a:rPr lang="en-US" altLang="zh-CN" dirty="0"/>
              <a:t>	Garbage collection (GC</a:t>
            </a:r>
            <a:r>
              <a:rPr lang="en-US" altLang="zh-CN" dirty="0" smtClean="0"/>
              <a:t>): </a:t>
            </a:r>
            <a:r>
              <a:rPr lang="en-US" altLang="zh-CN" b="1" dirty="0" smtClean="0"/>
              <a:t>scavenges</a:t>
            </a:r>
            <a:r>
              <a:rPr lang="en-US" altLang="zh-CN" dirty="0" smtClean="0"/>
              <a:t> are </a:t>
            </a:r>
            <a:r>
              <a:rPr lang="en-US" altLang="zh-CN" dirty="0"/>
              <a:t>easily identifiable due to their </a:t>
            </a:r>
            <a:r>
              <a:rPr lang="en-US" altLang="zh-CN" b="1" dirty="0" smtClean="0"/>
              <a:t>periodicity</a:t>
            </a:r>
            <a:r>
              <a:rPr lang="en-US" altLang="zh-CN" dirty="0" smtClean="0"/>
              <a:t>, while </a:t>
            </a:r>
            <a:r>
              <a:rPr lang="en-US" altLang="zh-CN" b="1" dirty="0"/>
              <a:t>major collections </a:t>
            </a:r>
            <a:r>
              <a:rPr lang="en-US" altLang="zh-CN" dirty="0"/>
              <a:t>could be spotted due to </a:t>
            </a:r>
            <a:r>
              <a:rPr lang="en-US" altLang="zh-CN" b="1" dirty="0" smtClean="0"/>
              <a:t>their characteristic </a:t>
            </a:r>
            <a:r>
              <a:rPr lang="en-US" altLang="zh-CN" b="1" dirty="0"/>
              <a:t>size</a:t>
            </a:r>
            <a:r>
              <a:rPr lang="en-US" altLang="zh-CN" dirty="0"/>
              <a:t>. </a:t>
            </a:r>
            <a:endParaRPr lang="zh-CN" altLang="en-US" dirty="0"/>
          </a:p>
        </p:txBody>
      </p:sp>
    </p:spTree>
    <p:extLst>
      <p:ext uri="{BB962C8B-B14F-4D97-AF65-F5344CB8AC3E}">
        <p14:creationId xmlns:p14="http://schemas.microsoft.com/office/powerpoint/2010/main" val="327534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7575279"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a:t>Eavesdropping on Event Loops in Chrome</a:t>
            </a:r>
            <a:endParaRPr lang="zh-CN" altLang="en-US" sz="2800" dirty="0"/>
          </a:p>
        </p:txBody>
      </p:sp>
      <p:sp>
        <p:nvSpPr>
          <p:cNvPr id="2" name="矩形 1"/>
          <p:cNvSpPr/>
          <p:nvPr/>
        </p:nvSpPr>
        <p:spPr>
          <a:xfrm>
            <a:off x="1177309" y="1270678"/>
            <a:ext cx="9922239" cy="5355312"/>
          </a:xfrm>
          <a:prstGeom prst="rect">
            <a:avLst/>
          </a:prstGeom>
        </p:spPr>
        <p:txBody>
          <a:bodyPr wrap="square">
            <a:spAutoFit/>
          </a:bodyPr>
          <a:lstStyle/>
          <a:p>
            <a:pPr marL="285750" indent="-285750" algn="just">
              <a:buFont typeface="Wingdings" panose="05000000000000000000" pitchFamily="2" charset="2"/>
              <a:buChar char="l"/>
            </a:pPr>
            <a:r>
              <a:rPr lang="en-US" altLang="zh-CN" b="1" dirty="0"/>
              <a:t>The Host Process Event </a:t>
            </a:r>
            <a:r>
              <a:rPr lang="en-US" altLang="zh-CN" b="1" dirty="0" smtClean="0"/>
              <a:t>Loop</a:t>
            </a:r>
          </a:p>
          <a:p>
            <a:pPr algn="just"/>
            <a:r>
              <a:rPr lang="en-US" altLang="zh-CN" dirty="0" smtClean="0"/>
              <a:t>1. Threat Scenarios</a:t>
            </a:r>
          </a:p>
          <a:p>
            <a:pPr algn="just"/>
            <a:r>
              <a:rPr lang="en-US" altLang="zh-CN" dirty="0" smtClean="0"/>
              <a:t>	</a:t>
            </a:r>
            <a:r>
              <a:rPr lang="en-US" altLang="zh-CN" b="1" dirty="0"/>
              <a:t>Covert </a:t>
            </a:r>
            <a:r>
              <a:rPr lang="en-US" altLang="zh-CN" b="1" dirty="0" smtClean="0"/>
              <a:t>channel: </a:t>
            </a:r>
            <a:r>
              <a:rPr lang="en-US" altLang="zh-CN" dirty="0" smtClean="0"/>
              <a:t>Pages </a:t>
            </a:r>
            <a:r>
              <a:rPr lang="en-US" altLang="zh-CN" dirty="0"/>
              <a:t>of different origins </a:t>
            </a:r>
            <a:r>
              <a:rPr lang="en-US" altLang="zh-CN" dirty="0" smtClean="0"/>
              <a:t>running in </a:t>
            </a:r>
            <a:r>
              <a:rPr lang="en-US" altLang="zh-CN" dirty="0"/>
              <a:t>different (disconnected) tabs can use the </a:t>
            </a:r>
            <a:r>
              <a:rPr lang="en-US" altLang="zh-CN" dirty="0" smtClean="0"/>
              <a:t>shared event </a:t>
            </a:r>
            <a:r>
              <a:rPr lang="en-US" altLang="zh-CN" dirty="0"/>
              <a:t>loop to implement a covert channel, </a:t>
            </a:r>
            <a:r>
              <a:rPr lang="en-US" altLang="zh-CN" dirty="0" smtClean="0"/>
              <a:t>violating the </a:t>
            </a:r>
            <a:r>
              <a:rPr lang="en-US" altLang="zh-CN" dirty="0"/>
              <a:t>browser’s isolation mechanisms</a:t>
            </a:r>
            <a:r>
              <a:rPr lang="en-US" altLang="zh-CN" dirty="0" smtClean="0"/>
              <a:t>.</a:t>
            </a:r>
          </a:p>
          <a:p>
            <a:pPr algn="just"/>
            <a:r>
              <a:rPr lang="en-US" altLang="zh-CN" dirty="0"/>
              <a:t>	</a:t>
            </a:r>
            <a:r>
              <a:rPr lang="en-US" altLang="zh-CN" b="1" dirty="0" smtClean="0"/>
              <a:t>Fingerprinting: </a:t>
            </a:r>
            <a:r>
              <a:rPr lang="en-US" altLang="zh-CN" dirty="0" smtClean="0"/>
              <a:t>A </a:t>
            </a:r>
            <a:r>
              <a:rPr lang="en-US" altLang="zh-CN" dirty="0"/>
              <a:t>tab running a rogue page of A </a:t>
            </a:r>
            <a:r>
              <a:rPr lang="en-US" altLang="zh-CN" dirty="0" smtClean="0"/>
              <a:t>can identify </a:t>
            </a:r>
            <a:r>
              <a:rPr lang="en-US" altLang="zh-CN" dirty="0"/>
              <a:t>which pages are being visited by the user </a:t>
            </a:r>
            <a:r>
              <a:rPr lang="en-US" altLang="zh-CN" dirty="0" smtClean="0"/>
              <a:t>in other </a:t>
            </a:r>
            <a:r>
              <a:rPr lang="en-US" altLang="zh-CN" dirty="0"/>
              <a:t>tabs by spying on the shared event loop</a:t>
            </a:r>
            <a:r>
              <a:rPr lang="en-US" altLang="zh-CN" dirty="0" smtClean="0"/>
              <a:t>.</a:t>
            </a:r>
          </a:p>
          <a:p>
            <a:pPr algn="just"/>
            <a:endParaRPr lang="en-US" altLang="zh-CN" dirty="0" smtClean="0"/>
          </a:p>
          <a:p>
            <a:pPr algn="just"/>
            <a:r>
              <a:rPr lang="en-US" altLang="zh-CN" dirty="0" smtClean="0"/>
              <a:t>2. </a:t>
            </a:r>
            <a:r>
              <a:rPr lang="en-US" altLang="zh-CN" dirty="0"/>
              <a:t>Monitoring </a:t>
            </a:r>
            <a:r>
              <a:rPr lang="en-US" altLang="zh-CN" dirty="0" smtClean="0"/>
              <a:t>Techniques</a:t>
            </a:r>
          </a:p>
          <a:p>
            <a:pPr algn="just"/>
            <a:r>
              <a:rPr lang="en-US" altLang="zh-CN" dirty="0" smtClean="0"/>
              <a:t>	</a:t>
            </a:r>
            <a:r>
              <a:rPr lang="en-US" altLang="zh-CN" dirty="0"/>
              <a:t>The first technique is to use </a:t>
            </a:r>
            <a:r>
              <a:rPr lang="en-US" altLang="zh-CN" b="1" dirty="0" smtClean="0"/>
              <a:t>network requests </a:t>
            </a:r>
            <a:r>
              <a:rPr lang="en-US" altLang="zh-CN" dirty="0"/>
              <a:t>to systematically monitor the event loop</a:t>
            </a:r>
          </a:p>
          <a:p>
            <a:pPr algn="just"/>
            <a:r>
              <a:rPr lang="en-US" altLang="zh-CN" dirty="0"/>
              <a:t>of the I/O thread of the host process</a:t>
            </a:r>
            <a:r>
              <a:rPr lang="en-US" altLang="zh-CN" dirty="0" smtClean="0"/>
              <a:t>.</a:t>
            </a:r>
          </a:p>
          <a:p>
            <a:pPr algn="just"/>
            <a:r>
              <a:rPr lang="en-US" altLang="zh-CN" dirty="0" smtClean="0"/>
              <a:t>	The </a:t>
            </a:r>
            <a:r>
              <a:rPr lang="en-US" altLang="zh-CN" dirty="0"/>
              <a:t>second technique relies on </a:t>
            </a:r>
            <a:r>
              <a:rPr lang="en-US" altLang="zh-CN" b="1" dirty="0" smtClean="0"/>
              <a:t>web workers</a:t>
            </a:r>
            <a:r>
              <a:rPr lang="en-US" altLang="zh-CN" dirty="0"/>
              <a:t>, which is a mechanism for executing </a:t>
            </a:r>
            <a:r>
              <a:rPr lang="en-US" altLang="zh-CN" dirty="0" err="1" smtClean="0"/>
              <a:t>Javascript</a:t>
            </a:r>
            <a:r>
              <a:rPr lang="en-US" altLang="zh-CN" dirty="0" smtClean="0"/>
              <a:t> in </a:t>
            </a:r>
            <a:r>
              <a:rPr lang="en-US" altLang="zh-CN" dirty="0"/>
              <a:t>the background</a:t>
            </a:r>
            <a:r>
              <a:rPr lang="en-US" altLang="zh-CN" dirty="0" smtClean="0"/>
              <a:t>.</a:t>
            </a:r>
          </a:p>
          <a:p>
            <a:pPr algn="just"/>
            <a:endParaRPr lang="en-US" altLang="zh-CN" dirty="0"/>
          </a:p>
          <a:p>
            <a:pPr algn="just"/>
            <a:r>
              <a:rPr lang="en-US" altLang="zh-CN" dirty="0" smtClean="0"/>
              <a:t>3</a:t>
            </a:r>
            <a:r>
              <a:rPr lang="en-US" altLang="zh-CN" dirty="0"/>
              <a:t>. </a:t>
            </a:r>
            <a:r>
              <a:rPr lang="en-US" altLang="zh-CN" dirty="0" smtClean="0"/>
              <a:t>Interferences</a:t>
            </a:r>
          </a:p>
          <a:p>
            <a:pPr algn="just"/>
            <a:r>
              <a:rPr lang="en-US" altLang="zh-CN" dirty="0" smtClean="0"/>
              <a:t>	</a:t>
            </a:r>
            <a:r>
              <a:rPr lang="en-US" altLang="zh-CN" dirty="0"/>
              <a:t>The most </a:t>
            </a:r>
            <a:r>
              <a:rPr lang="en-US" altLang="zh-CN" dirty="0" smtClean="0"/>
              <a:t>notable ones </a:t>
            </a:r>
            <a:r>
              <a:rPr lang="en-US" altLang="zh-CN" dirty="0"/>
              <a:t>include the </a:t>
            </a:r>
            <a:r>
              <a:rPr lang="en-US" altLang="zh-CN" b="1" dirty="0"/>
              <a:t>interleaving with the host’s main </a:t>
            </a:r>
            <a:r>
              <a:rPr lang="en-US" altLang="zh-CN" b="1" dirty="0" smtClean="0"/>
              <a:t>thread and </a:t>
            </a:r>
            <a:r>
              <a:rPr lang="en-US" altLang="zh-CN" b="1" dirty="0"/>
              <a:t>the messages from other renderers</a:t>
            </a:r>
            <a:r>
              <a:rPr lang="en-US" altLang="zh-CN" dirty="0"/>
              <a:t>, but also the </a:t>
            </a:r>
            <a:r>
              <a:rPr lang="en-US" altLang="zh-CN" dirty="0" smtClean="0"/>
              <a:t>GPU process </a:t>
            </a:r>
            <a:r>
              <a:rPr lang="en-US" altLang="zh-CN" dirty="0"/>
              <a:t>and browser </a:t>
            </a:r>
            <a:r>
              <a:rPr lang="en-US" altLang="zh-CN" dirty="0" smtClean="0"/>
              <a:t>plugins.</a:t>
            </a:r>
          </a:p>
          <a:p>
            <a:pPr algn="just"/>
            <a:r>
              <a:rPr lang="en-US" altLang="zh-CN" dirty="0" smtClean="0"/>
              <a:t>	While </a:t>
            </a:r>
            <a:r>
              <a:rPr lang="en-US" altLang="zh-CN" dirty="0"/>
              <a:t>these </a:t>
            </a:r>
            <a:r>
              <a:rPr lang="en-US" altLang="zh-CN" dirty="0" smtClean="0"/>
              <a:t>interferences could </a:t>
            </a:r>
            <a:r>
              <a:rPr lang="en-US" altLang="zh-CN" dirty="0"/>
              <a:t>potentially be exploited as side channels, the </a:t>
            </a:r>
            <a:r>
              <a:rPr lang="en-US" altLang="zh-CN" dirty="0" smtClean="0"/>
              <a:t>noise becomes </a:t>
            </a:r>
            <a:r>
              <a:rPr lang="en-US" altLang="zh-CN" dirty="0"/>
              <a:t>quickly prohibitive as the loop gets crowded.</a:t>
            </a:r>
            <a:endParaRPr lang="zh-CN" altLang="en-US" dirty="0"/>
          </a:p>
        </p:txBody>
      </p:sp>
    </p:spTree>
    <p:extLst>
      <p:ext uri="{BB962C8B-B14F-4D97-AF65-F5344CB8AC3E}">
        <p14:creationId xmlns:p14="http://schemas.microsoft.com/office/powerpoint/2010/main" val="411101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7575279"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a:t>Eavesdropping on Event Loops in Chrome</a:t>
            </a:r>
            <a:endParaRPr lang="zh-CN" altLang="en-US" sz="2800" dirty="0"/>
          </a:p>
        </p:txBody>
      </p:sp>
      <p:sp>
        <p:nvSpPr>
          <p:cNvPr id="2" name="矩形 1"/>
          <p:cNvSpPr/>
          <p:nvPr/>
        </p:nvSpPr>
        <p:spPr>
          <a:xfrm>
            <a:off x="1195416" y="1723351"/>
            <a:ext cx="9922239" cy="3693319"/>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b="1" dirty="0"/>
              <a:t>The </a:t>
            </a:r>
            <a:r>
              <a:rPr lang="en-US" altLang="zh-CN" b="1" dirty="0" err="1"/>
              <a:t>LoopScan</a:t>
            </a:r>
            <a:r>
              <a:rPr lang="en-US" altLang="zh-CN" b="1" dirty="0"/>
              <a:t> </a:t>
            </a:r>
            <a:r>
              <a:rPr lang="en-US" altLang="zh-CN" b="1" dirty="0" smtClean="0"/>
              <a:t>Tool</a:t>
            </a:r>
          </a:p>
          <a:p>
            <a:pPr>
              <a:lnSpc>
                <a:spcPct val="150000"/>
              </a:lnSpc>
            </a:pPr>
            <a:r>
              <a:rPr lang="en-US" altLang="zh-CN" dirty="0" smtClean="0"/>
              <a:t>1. explore </a:t>
            </a:r>
            <a:r>
              <a:rPr lang="en-US" altLang="zh-CN" dirty="0"/>
              <a:t>the characteristics of the side </a:t>
            </a:r>
            <a:r>
              <a:rPr lang="en-US" altLang="zh-CN" dirty="0" smtClean="0"/>
              <a:t>channel caused </a:t>
            </a:r>
            <a:r>
              <a:rPr lang="en-US" altLang="zh-CN" dirty="0"/>
              <a:t>by sharing event </a:t>
            </a:r>
            <a:r>
              <a:rPr lang="en-US" altLang="zh-CN" dirty="0" smtClean="0"/>
              <a:t>loops</a:t>
            </a:r>
          </a:p>
          <a:p>
            <a:pPr>
              <a:lnSpc>
                <a:spcPct val="150000"/>
              </a:lnSpc>
            </a:pPr>
            <a:r>
              <a:rPr lang="en-US" altLang="zh-CN" dirty="0" smtClean="0"/>
              <a:t>	side-channel: </a:t>
            </a:r>
            <a:r>
              <a:rPr lang="zh-CN" altLang="en-US" dirty="0" smtClean="0"/>
              <a:t>针</a:t>
            </a:r>
            <a:r>
              <a:rPr lang="zh-CN" altLang="en-US" dirty="0"/>
              <a:t>对加密电子设备在运行过程中的时间消耗、功率消耗或电磁辐射之类的侧信道信息泄露而对加密设备进行攻击的方法被称为边信道攻击</a:t>
            </a:r>
            <a:r>
              <a:rPr lang="zh-CN" altLang="en-US" dirty="0" smtClean="0"/>
              <a:t>。</a:t>
            </a:r>
            <a:endParaRPr lang="en-US" altLang="zh-CN" dirty="0" smtClean="0"/>
          </a:p>
          <a:p>
            <a:pPr>
              <a:lnSpc>
                <a:spcPct val="150000"/>
              </a:lnSpc>
            </a:pPr>
            <a:r>
              <a:rPr lang="en-US" altLang="zh-CN" dirty="0" smtClean="0"/>
              <a:t>2. </a:t>
            </a:r>
            <a:r>
              <a:rPr lang="en-US" altLang="zh-CN" dirty="0" err="1"/>
              <a:t>LoopScan</a:t>
            </a:r>
            <a:r>
              <a:rPr lang="en-US" altLang="zh-CN" dirty="0"/>
              <a:t> is </a:t>
            </a:r>
            <a:r>
              <a:rPr lang="en-US" altLang="zh-CN" dirty="0" smtClean="0"/>
              <a:t>based on </a:t>
            </a:r>
            <a:r>
              <a:rPr lang="en-US" altLang="zh-CN" dirty="0"/>
              <a:t>a simple HTML page that monitors the event </a:t>
            </a:r>
            <a:r>
              <a:rPr lang="en-US" altLang="zh-CN" dirty="0" smtClean="0"/>
              <a:t>loops of </a:t>
            </a:r>
            <a:r>
              <a:rPr lang="en-US" altLang="zh-CN" dirty="0"/>
              <a:t>the host and renderer processes. </a:t>
            </a:r>
            <a:endParaRPr lang="en-US" altLang="zh-CN" dirty="0" smtClean="0"/>
          </a:p>
          <a:p>
            <a:pPr>
              <a:lnSpc>
                <a:spcPct val="150000"/>
              </a:lnSpc>
            </a:pPr>
            <a:r>
              <a:rPr lang="en-US" altLang="zh-CN" dirty="0" smtClean="0"/>
              <a:t>3. It </a:t>
            </a:r>
            <a:r>
              <a:rPr lang="en-US" altLang="zh-CN" dirty="0"/>
              <a:t>relies on the </a:t>
            </a:r>
            <a:r>
              <a:rPr lang="en-US" altLang="zh-CN" dirty="0" smtClean="0"/>
              <a:t>D3.js framework</a:t>
            </a:r>
            <a:r>
              <a:rPr lang="en-US" altLang="zh-CN" dirty="0"/>
              <a:t>, and provides interactive visualizations </a:t>
            </a:r>
            <a:r>
              <a:rPr lang="en-US" altLang="zh-CN" dirty="0" smtClean="0"/>
              <a:t>with </a:t>
            </a:r>
            <a:r>
              <a:rPr lang="en-US" altLang="zh-CN" dirty="0" err="1" smtClean="0"/>
              <a:t>minimap</a:t>
            </a:r>
            <a:r>
              <a:rPr lang="en-US" altLang="zh-CN" dirty="0"/>
              <a:t>, </a:t>
            </a:r>
            <a:r>
              <a:rPr lang="en-US" altLang="zh-CN" dirty="0" smtClean="0"/>
              <a:t> zooming</a:t>
            </a:r>
            <a:r>
              <a:rPr lang="en-US" altLang="zh-CN" dirty="0"/>
              <a:t>, and scrolling capabilities, which </a:t>
            </a:r>
            <a:r>
              <a:rPr lang="en-US" altLang="zh-CN" dirty="0" smtClean="0"/>
              <a:t>facilitates the inspection(</a:t>
            </a:r>
            <a:r>
              <a:rPr lang="zh-CN" altLang="en-US" dirty="0" smtClean="0"/>
              <a:t>检查</a:t>
            </a:r>
            <a:r>
              <a:rPr lang="en-US" altLang="zh-CN" dirty="0" smtClean="0"/>
              <a:t>) </a:t>
            </a:r>
            <a:r>
              <a:rPr lang="en-US" altLang="zh-CN" dirty="0"/>
              <a:t>of traces</a:t>
            </a:r>
            <a:r>
              <a:rPr lang="en-US" altLang="zh-CN" dirty="0" smtClean="0"/>
              <a:t>.</a:t>
            </a:r>
          </a:p>
          <a:p>
            <a:r>
              <a:rPr lang="en-US" altLang="zh-CN" dirty="0" smtClean="0"/>
              <a:t>4. </a:t>
            </a:r>
            <a:r>
              <a:rPr lang="en-US" altLang="zh-CN" dirty="0" err="1"/>
              <a:t>LoopScan</a:t>
            </a:r>
            <a:r>
              <a:rPr lang="en-US" altLang="zh-CN" dirty="0"/>
              <a:t> source </a:t>
            </a:r>
            <a:r>
              <a:rPr lang="en-US" altLang="zh-CN" dirty="0" smtClean="0"/>
              <a:t>is publicly </a:t>
            </a:r>
            <a:r>
              <a:rPr lang="en-US" altLang="zh-CN" dirty="0"/>
              <a:t>available at </a:t>
            </a:r>
            <a:r>
              <a:rPr lang="en-US" altLang="zh-CN" dirty="0">
                <a:hlinkClick r:id="rId2"/>
              </a:rPr>
              <a:t>https://</a:t>
            </a:r>
            <a:r>
              <a:rPr lang="en-US" altLang="zh-CN" dirty="0" smtClean="0">
                <a:hlinkClick r:id="rId2"/>
              </a:rPr>
              <a:t>github.com/cgvwzq/loopscan</a:t>
            </a:r>
            <a:endParaRPr lang="zh-CN" altLang="en-US" dirty="0"/>
          </a:p>
        </p:txBody>
      </p:sp>
    </p:spTree>
    <p:extLst>
      <p:ext uri="{BB962C8B-B14F-4D97-AF65-F5344CB8AC3E}">
        <p14:creationId xmlns:p14="http://schemas.microsoft.com/office/powerpoint/2010/main" val="344838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006A3746-4749-40A4-BA75-A893C5629B1E}"/>
              </a:ext>
            </a:extLst>
          </p:cNvPr>
          <p:cNvSpPr txBox="1"/>
          <p:nvPr/>
        </p:nvSpPr>
        <p:spPr>
          <a:xfrm>
            <a:off x="5061490" y="2495558"/>
            <a:ext cx="1922321" cy="707886"/>
          </a:xfrm>
          <a:prstGeom prst="rect">
            <a:avLst/>
          </a:prstGeom>
          <a:noFill/>
        </p:spPr>
        <p:txBody>
          <a:bodyPr wrap="none" rtlCol="0">
            <a:spAutoFit/>
          </a:bodyPr>
          <a:lstStyle/>
          <a:p>
            <a:pPr algn="ctr"/>
            <a:r>
              <a:rPr lang="en-US" altLang="zh-CN" sz="4000" dirty="0" smtClean="0"/>
              <a:t>Attacks</a:t>
            </a:r>
            <a:endParaRPr lang="zh-CN" altLang="en-US" sz="4000" dirty="0"/>
          </a:p>
        </p:txBody>
      </p:sp>
    </p:spTree>
    <p:extLst>
      <p:ext uri="{BB962C8B-B14F-4D97-AF65-F5344CB8AC3E}">
        <p14:creationId xmlns:p14="http://schemas.microsoft.com/office/powerpoint/2010/main" val="154329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322812"/>
            <a:ext cx="9744546" cy="4801314"/>
          </a:xfrm>
          <a:prstGeom prst="rect">
            <a:avLst/>
          </a:prstGeom>
        </p:spPr>
        <p:txBody>
          <a:bodyPr wrap="square">
            <a:spAutoFit/>
          </a:bodyPr>
          <a:lstStyle/>
          <a:p>
            <a:pPr marL="285750" indent="-285750" algn="just">
              <a:buFont typeface="Wingdings" panose="05000000000000000000" pitchFamily="2" charset="2"/>
              <a:buChar char="l"/>
            </a:pPr>
            <a:r>
              <a:rPr lang="en-US" altLang="zh-CN" dirty="0" smtClean="0"/>
              <a:t>Page identification—</a:t>
            </a:r>
            <a:r>
              <a:rPr lang="zh-CN" altLang="en-US" dirty="0" smtClean="0"/>
              <a:t>根据</a:t>
            </a:r>
            <a:r>
              <a:rPr lang="en-US" altLang="zh-CN" dirty="0" smtClean="0"/>
              <a:t>share event loop</a:t>
            </a:r>
            <a:r>
              <a:rPr lang="zh-CN" altLang="en-US" dirty="0" smtClean="0"/>
              <a:t>监控数据来对页面进行识别。</a:t>
            </a:r>
            <a:endParaRPr lang="en-US" altLang="zh-CN" dirty="0" smtClean="0"/>
          </a:p>
          <a:p>
            <a:pPr algn="just"/>
            <a:r>
              <a:rPr lang="en-US" altLang="zh-CN" dirty="0" smtClean="0"/>
              <a:t>1. Sample Selection:</a:t>
            </a:r>
          </a:p>
          <a:p>
            <a:pPr algn="just"/>
            <a:r>
              <a:rPr lang="en-US" altLang="zh-CN" dirty="0"/>
              <a:t>	</a:t>
            </a:r>
            <a:r>
              <a:rPr lang="en-US" altLang="zh-CN" dirty="0" smtClean="0"/>
              <a:t>Alexa </a:t>
            </a:r>
            <a:r>
              <a:rPr lang="en-US" altLang="zh-CN" dirty="0"/>
              <a:t>Top 1000 </a:t>
            </a:r>
            <a:r>
              <a:rPr lang="en-US" altLang="zh-CN" dirty="0" smtClean="0"/>
              <a:t>sites,</a:t>
            </a:r>
            <a:r>
              <a:rPr lang="en-US" altLang="zh-CN" dirty="0"/>
              <a:t> remove </a:t>
            </a:r>
            <a:r>
              <a:rPr lang="en-US" altLang="zh-CN" dirty="0" smtClean="0"/>
              <a:t>duplicates,</a:t>
            </a:r>
            <a:r>
              <a:rPr lang="en-US" altLang="zh-CN" dirty="0"/>
              <a:t> select 500 </a:t>
            </a:r>
            <a:r>
              <a:rPr lang="en-US" altLang="zh-CN" dirty="0" smtClean="0"/>
              <a:t>sites</a:t>
            </a:r>
          </a:p>
          <a:p>
            <a:pPr algn="just"/>
            <a:endParaRPr lang="en-US" altLang="zh-CN" dirty="0" smtClean="0"/>
          </a:p>
          <a:p>
            <a:pPr algn="just"/>
            <a:r>
              <a:rPr lang="en-US" altLang="zh-CN" dirty="0" smtClean="0"/>
              <a:t>2. harvesting procedure</a:t>
            </a:r>
          </a:p>
          <a:p>
            <a:pPr algn="just"/>
            <a:r>
              <a:rPr lang="en-US" altLang="zh-CN" dirty="0"/>
              <a:t>	</a:t>
            </a:r>
            <a:r>
              <a:rPr lang="en-US" altLang="zh-CN" dirty="0" smtClean="0"/>
              <a:t>We </a:t>
            </a:r>
            <a:r>
              <a:rPr lang="en-US" altLang="zh-CN" dirty="0"/>
              <a:t>automate the harvesting procedure for the </a:t>
            </a:r>
            <a:r>
              <a:rPr lang="en-US" altLang="zh-CN" dirty="0" smtClean="0"/>
              <a:t>renderer process (5s each page) </a:t>
            </a:r>
            <a:r>
              <a:rPr lang="en-US" altLang="zh-CN" dirty="0"/>
              <a:t>as follows:</a:t>
            </a:r>
          </a:p>
          <a:p>
            <a:pPr lvl="1" algn="just"/>
            <a:r>
              <a:rPr lang="en-US" altLang="zh-CN" dirty="0"/>
              <a:t>1. Open a new tab </a:t>
            </a:r>
            <a:r>
              <a:rPr lang="en-US" altLang="zh-CN" dirty="0" smtClean="0"/>
              <a:t>via	target </a:t>
            </a:r>
            <a:r>
              <a:rPr lang="en-US" altLang="zh-CN" dirty="0"/>
              <a:t>= </a:t>
            </a:r>
            <a:r>
              <a:rPr lang="en-US" altLang="zh-CN" dirty="0" err="1"/>
              <a:t>window.open</a:t>
            </a:r>
            <a:r>
              <a:rPr lang="en-US" altLang="zh-CN" dirty="0"/>
              <a:t>(URL, '_blank'); 2</a:t>
            </a:r>
          </a:p>
          <a:p>
            <a:pPr lvl="1" algn="just"/>
            <a:r>
              <a:rPr lang="en-US" altLang="zh-CN" dirty="0"/>
              <a:t>2. Monitor the event loop until the trace buffer is full</a:t>
            </a:r>
          </a:p>
          <a:p>
            <a:pPr lvl="1" algn="just"/>
            <a:r>
              <a:rPr lang="en-US" altLang="zh-CN" dirty="0"/>
              <a:t>3. Close the tab</a:t>
            </a:r>
          </a:p>
          <a:p>
            <a:pPr lvl="1" algn="just"/>
            <a:r>
              <a:rPr lang="en-US" altLang="zh-CN" dirty="0"/>
              <a:t>4. Send the trace to the server</a:t>
            </a:r>
          </a:p>
          <a:p>
            <a:pPr lvl="1" algn="just"/>
            <a:r>
              <a:rPr lang="en-US" altLang="zh-CN" dirty="0"/>
              <a:t>5. Wait 5 seconds and go to 1 with next URL</a:t>
            </a:r>
          </a:p>
          <a:p>
            <a:pPr algn="just"/>
            <a:r>
              <a:rPr lang="en-US" altLang="zh-CN" dirty="0" smtClean="0"/>
              <a:t>	The </a:t>
            </a:r>
            <a:r>
              <a:rPr lang="en-US" altLang="zh-CN" dirty="0"/>
              <a:t>harvesting procedure for the host </a:t>
            </a:r>
            <a:r>
              <a:rPr lang="en-US" altLang="zh-CN" dirty="0" smtClean="0"/>
              <a:t>process (9s each page) differs only </a:t>
            </a:r>
            <a:r>
              <a:rPr lang="en-US" altLang="zh-CN" dirty="0"/>
              <a:t>in that we use </a:t>
            </a:r>
            <a:r>
              <a:rPr lang="en-US" altLang="zh-CN" dirty="0" smtClean="0"/>
              <a:t>the </a:t>
            </a:r>
            <a:r>
              <a:rPr lang="en-US" altLang="zh-CN" dirty="0" err="1" smtClean="0"/>
              <a:t>rel</a:t>
            </a:r>
            <a:r>
              <a:rPr lang="en-US" altLang="zh-CN" dirty="0"/>
              <a:t>="</a:t>
            </a:r>
            <a:r>
              <a:rPr lang="en-US" altLang="zh-CN" dirty="0" err="1"/>
              <a:t>noopener</a:t>
            </a:r>
            <a:r>
              <a:rPr lang="en-US" altLang="zh-CN" dirty="0"/>
              <a:t>" attribute in </a:t>
            </a:r>
            <a:r>
              <a:rPr lang="en-US" altLang="zh-CN" dirty="0" smtClean="0"/>
              <a:t>order to </a:t>
            </a:r>
            <a:r>
              <a:rPr lang="en-US" altLang="zh-CN" dirty="0"/>
              <a:t>spawn a new renderer</a:t>
            </a:r>
            <a:r>
              <a:rPr lang="en-US" altLang="zh-CN" dirty="0" smtClean="0"/>
              <a:t>.</a:t>
            </a:r>
          </a:p>
          <a:p>
            <a:r>
              <a:rPr lang="en-US" altLang="zh-CN" dirty="0" smtClean="0"/>
              <a:t>Three machines-&gt;</a:t>
            </a:r>
            <a:r>
              <a:rPr lang="en-US" altLang="zh-CN" dirty="0"/>
              <a:t> renderer process (5s each </a:t>
            </a:r>
            <a:r>
              <a:rPr lang="en-US" altLang="zh-CN" dirty="0" smtClean="0"/>
              <a:t>page,</a:t>
            </a:r>
            <a:r>
              <a:rPr lang="en-US" altLang="zh-CN" dirty="0"/>
              <a:t> 200.000 data </a:t>
            </a:r>
            <a:r>
              <a:rPr lang="en-US" altLang="zh-CN" dirty="0" smtClean="0"/>
              <a:t>items, all machines) +</a:t>
            </a:r>
            <a:r>
              <a:rPr lang="en-US" altLang="zh-CN" dirty="0"/>
              <a:t> host process (9s each </a:t>
            </a:r>
            <a:r>
              <a:rPr lang="en-US" altLang="zh-CN" dirty="0" smtClean="0"/>
              <a:t>page,</a:t>
            </a:r>
            <a:r>
              <a:rPr lang="en-US" altLang="zh-CN" dirty="0"/>
              <a:t> </a:t>
            </a:r>
            <a:r>
              <a:rPr lang="en-US" altLang="zh-CN" dirty="0" smtClean="0"/>
              <a:t>100.000 </a:t>
            </a:r>
            <a:r>
              <a:rPr lang="en-US" altLang="zh-CN" dirty="0"/>
              <a:t>data </a:t>
            </a:r>
            <a:r>
              <a:rPr lang="en-US" altLang="zh-CN" dirty="0" smtClean="0"/>
              <a:t>items, (2) and (3)) –&gt; 500 sites</a:t>
            </a:r>
          </a:p>
          <a:p>
            <a:r>
              <a:rPr lang="zh-CN" altLang="en-US" dirty="0"/>
              <a:t>总耗</a:t>
            </a:r>
            <a:r>
              <a:rPr lang="zh-CN" altLang="en-US" dirty="0" smtClean="0"/>
              <a:t>时：</a:t>
            </a:r>
            <a:r>
              <a:rPr lang="en-US" altLang="zh-CN" dirty="0" smtClean="0"/>
              <a:t>3</a:t>
            </a:r>
            <a:r>
              <a:rPr lang="zh-CN" altLang="en-US" dirty="0" smtClean="0"/>
              <a:t>*</a:t>
            </a:r>
            <a:r>
              <a:rPr lang="en-US" altLang="zh-CN" dirty="0" smtClean="0"/>
              <a:t>(500*6)+2*(500*9)=5 hours,</a:t>
            </a:r>
            <a:r>
              <a:rPr lang="zh-CN" altLang="en-US" dirty="0" smtClean="0"/>
              <a:t>但是可以三台电脑并行。所以共耗时</a:t>
            </a:r>
            <a:r>
              <a:rPr lang="en-US" altLang="zh-CN" dirty="0" smtClean="0"/>
              <a:t>2</a:t>
            </a:r>
            <a:r>
              <a:rPr lang="zh-CN" altLang="en-US" dirty="0" smtClean="0"/>
              <a:t>小时左右。</a:t>
            </a:r>
            <a:endParaRPr lang="en-US" altLang="zh-CN" dirty="0" smtClean="0"/>
          </a:p>
        </p:txBody>
      </p:sp>
      <p:sp>
        <p:nvSpPr>
          <p:cNvPr id="9" name="矩形 8"/>
          <p:cNvSpPr/>
          <p:nvPr/>
        </p:nvSpPr>
        <p:spPr>
          <a:xfrm>
            <a:off x="1128666" y="6204739"/>
            <a:ext cx="9500102" cy="646331"/>
          </a:xfrm>
          <a:prstGeom prst="rect">
            <a:avLst/>
          </a:prstGeom>
        </p:spPr>
        <p:txBody>
          <a:bodyPr wrap="square">
            <a:spAutoFit/>
          </a:bodyPr>
          <a:lstStyle/>
          <a:p>
            <a:r>
              <a:rPr lang="en-US" altLang="zh-CN" dirty="0"/>
              <a:t>event-delay </a:t>
            </a:r>
            <a:r>
              <a:rPr lang="en-US" altLang="zh-CN" dirty="0" smtClean="0"/>
              <a:t>traces</a:t>
            </a:r>
            <a:r>
              <a:rPr lang="zh-CN" altLang="en-US" dirty="0" smtClean="0"/>
              <a:t>是什么？</a:t>
            </a:r>
            <a:r>
              <a:rPr lang="en-US" altLang="zh-CN" dirty="0"/>
              <a:t> the delay between </a:t>
            </a:r>
            <a:r>
              <a:rPr lang="en-US" altLang="zh-CN" dirty="0" smtClean="0"/>
              <a:t>two subsequent </a:t>
            </a:r>
            <a:r>
              <a:rPr lang="en-US" altLang="zh-CN" dirty="0"/>
              <a:t>measurement events on an otherwise </a:t>
            </a:r>
            <a:r>
              <a:rPr lang="en-US" altLang="zh-CN" dirty="0" smtClean="0"/>
              <a:t>empty loop.</a:t>
            </a:r>
          </a:p>
        </p:txBody>
      </p:sp>
    </p:spTree>
    <p:extLst>
      <p:ext uri="{BB962C8B-B14F-4D97-AF65-F5344CB8AC3E}">
        <p14:creationId xmlns:p14="http://schemas.microsoft.com/office/powerpoint/2010/main" val="156224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322812"/>
            <a:ext cx="9744546" cy="2308324"/>
          </a:xfrm>
          <a:prstGeom prst="rect">
            <a:avLst/>
          </a:prstGeom>
        </p:spPr>
        <p:txBody>
          <a:bodyPr wrap="square">
            <a:spAutoFit/>
          </a:bodyPr>
          <a:lstStyle/>
          <a:p>
            <a:pPr algn="just"/>
            <a:r>
              <a:rPr lang="en-US" altLang="zh-CN" dirty="0" smtClean="0"/>
              <a:t>3. </a:t>
            </a:r>
            <a:r>
              <a:rPr lang="zh-CN" altLang="en-US" dirty="0" smtClean="0"/>
              <a:t>数据分类</a:t>
            </a:r>
            <a:endParaRPr lang="en-US" altLang="zh-CN" dirty="0" smtClean="0"/>
          </a:p>
          <a:p>
            <a:pPr algn="just"/>
            <a:r>
              <a:rPr lang="en-US" altLang="zh-CN" dirty="0" smtClean="0"/>
              <a:t>Event </a:t>
            </a:r>
            <a:r>
              <a:rPr lang="en-US" altLang="zh-CN" dirty="0"/>
              <a:t>Delay </a:t>
            </a:r>
            <a:r>
              <a:rPr lang="en-US" altLang="zh-CN" dirty="0" smtClean="0"/>
              <a:t>Histograms</a:t>
            </a:r>
            <a:r>
              <a:rPr lang="zh-CN" altLang="en-US" dirty="0" smtClean="0"/>
              <a:t>：聚类方法分成</a:t>
            </a:r>
            <a:r>
              <a:rPr lang="en-US" altLang="zh-CN" dirty="0" smtClean="0"/>
              <a:t>k</a:t>
            </a:r>
            <a:r>
              <a:rPr lang="zh-CN" altLang="en-US" dirty="0" smtClean="0"/>
              <a:t>类，并使用直方图表示各类数目，采用欧氏距离作为相似性度量；</a:t>
            </a:r>
            <a:r>
              <a:rPr lang="en-US" altLang="zh-CN" dirty="0" smtClean="0"/>
              <a:t>---</a:t>
            </a:r>
            <a:r>
              <a:rPr lang="zh-CN" altLang="en-US" dirty="0" smtClean="0"/>
              <a:t>识别率低于</a:t>
            </a:r>
            <a:r>
              <a:rPr lang="en-US" altLang="zh-CN" dirty="0" smtClean="0"/>
              <a:t>15%</a:t>
            </a:r>
            <a:r>
              <a:rPr lang="zh-CN" altLang="en-US" dirty="0" smtClean="0"/>
              <a:t>。</a:t>
            </a:r>
            <a:endParaRPr lang="en-US" altLang="zh-CN" dirty="0" smtClean="0"/>
          </a:p>
          <a:p>
            <a:pPr algn="just"/>
            <a:r>
              <a:rPr lang="en-US" altLang="zh-CN" dirty="0"/>
              <a:t>Dynamic Time </a:t>
            </a:r>
            <a:r>
              <a:rPr lang="en-US" altLang="zh-CN" dirty="0" smtClean="0"/>
              <a:t>Warping</a:t>
            </a:r>
            <a:r>
              <a:rPr lang="zh-CN" altLang="en-US" dirty="0" smtClean="0"/>
              <a:t>：保留时间信息，并在时间序列数据中进行点与点的匹配，从而计算时间序列数据的相似性；（不是太懂？）</a:t>
            </a:r>
            <a:endParaRPr lang="en-US" altLang="zh-CN" dirty="0" smtClean="0"/>
          </a:p>
          <a:p>
            <a:pPr algn="just"/>
            <a:r>
              <a:rPr lang="en-US" altLang="zh-CN" dirty="0" smtClean="0"/>
              <a:t>4. </a:t>
            </a:r>
            <a:r>
              <a:rPr lang="en-US" altLang="zh-CN" dirty="0"/>
              <a:t>Speed-up </a:t>
            </a:r>
            <a:r>
              <a:rPr lang="en-US" altLang="zh-CN" dirty="0" smtClean="0"/>
              <a:t>Techniques</a:t>
            </a:r>
          </a:p>
          <a:p>
            <a:pPr algn="just"/>
            <a:r>
              <a:rPr lang="zh-CN" altLang="en-US" dirty="0"/>
              <a:t>数据层</a:t>
            </a:r>
            <a:r>
              <a:rPr lang="zh-CN" altLang="en-US" dirty="0" smtClean="0"/>
              <a:t>面：类似于池化的方式，缩短时间序列数据的长度；</a:t>
            </a:r>
            <a:endParaRPr lang="en-US" altLang="zh-CN" dirty="0" smtClean="0"/>
          </a:p>
          <a:p>
            <a:pPr algn="just"/>
            <a:r>
              <a:rPr lang="zh-CN" altLang="en-US" dirty="0" smtClean="0"/>
              <a:t>算法层面：使用</a:t>
            </a:r>
            <a:r>
              <a:rPr lang="en-US" altLang="zh-CN" dirty="0" smtClean="0"/>
              <a:t>windowing(</a:t>
            </a:r>
            <a:r>
              <a:rPr lang="zh-CN" altLang="en-US" dirty="0" smtClean="0"/>
              <a:t>全局</a:t>
            </a:r>
            <a:r>
              <a:rPr lang="en-US" altLang="zh-CN" dirty="0" smtClean="0"/>
              <a:t>)</a:t>
            </a:r>
            <a:r>
              <a:rPr lang="zh-CN" altLang="en-US" dirty="0" smtClean="0"/>
              <a:t>和</a:t>
            </a:r>
            <a:r>
              <a:rPr lang="en-US" altLang="zh-CN" dirty="0"/>
              <a:t>Step </a:t>
            </a:r>
            <a:r>
              <a:rPr lang="en-US" altLang="zh-CN" dirty="0" smtClean="0"/>
              <a:t>patterns(</a:t>
            </a:r>
            <a:r>
              <a:rPr lang="zh-CN" altLang="en-US" dirty="0" smtClean="0"/>
              <a:t>局部</a:t>
            </a:r>
            <a:r>
              <a:rPr lang="en-US" altLang="zh-CN" dirty="0" smtClean="0"/>
              <a:t>)</a:t>
            </a:r>
            <a:r>
              <a:rPr lang="zh-CN" altLang="en-US" dirty="0" smtClean="0"/>
              <a:t>约束。</a:t>
            </a:r>
            <a:endParaRPr lang="en-US" altLang="zh-CN"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54" y="3656431"/>
            <a:ext cx="2960483" cy="287716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138" y="3656431"/>
            <a:ext cx="3482502" cy="29299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341" y="3556848"/>
            <a:ext cx="2701015" cy="1363468"/>
          </a:xfrm>
          <a:prstGeom prst="rect">
            <a:avLst/>
          </a:prstGeom>
        </p:spPr>
      </p:pic>
      <p:sp>
        <p:nvSpPr>
          <p:cNvPr id="10" name="矩形 9"/>
          <p:cNvSpPr/>
          <p:nvPr/>
        </p:nvSpPr>
        <p:spPr>
          <a:xfrm>
            <a:off x="8027341" y="4992522"/>
            <a:ext cx="3606297" cy="1384995"/>
          </a:xfrm>
          <a:prstGeom prst="rect">
            <a:avLst/>
          </a:prstGeom>
        </p:spPr>
        <p:txBody>
          <a:bodyPr wrap="square">
            <a:spAutoFit/>
          </a:bodyPr>
          <a:lstStyle/>
          <a:p>
            <a:pPr algn="just"/>
            <a:r>
              <a:rPr lang="en-US" altLang="zh-CN" sz="1400" dirty="0" smtClean="0"/>
              <a:t>The symmetric1 </a:t>
            </a:r>
            <a:r>
              <a:rPr lang="en-US" altLang="zh-CN" sz="1400" dirty="0"/>
              <a:t>pattern favors progress close to the </a:t>
            </a:r>
            <a:r>
              <a:rPr lang="en-US" altLang="zh-CN" sz="1400" dirty="0" smtClean="0"/>
              <a:t>diagonal, the </a:t>
            </a:r>
            <a:r>
              <a:rPr lang="en-US" altLang="zh-CN" sz="1400" dirty="0"/>
              <a:t>symmetric2 pattern allows for arbitrary </a:t>
            </a:r>
            <a:r>
              <a:rPr lang="en-US" altLang="zh-CN" sz="1400" dirty="0" smtClean="0"/>
              <a:t>compressions and </a:t>
            </a:r>
            <a:r>
              <a:rPr lang="en-US" altLang="zh-CN" sz="1400" dirty="0"/>
              <a:t>expansions, and the asymmetric forces each point </a:t>
            </a:r>
            <a:r>
              <a:rPr lang="en-US" altLang="zh-CN" sz="1400" dirty="0" smtClean="0"/>
              <a:t>in the </a:t>
            </a:r>
            <a:r>
              <a:rPr lang="en-US" altLang="zh-CN" sz="1400" dirty="0"/>
              <a:t>reference to be used only once.</a:t>
            </a:r>
            <a:endParaRPr lang="zh-CN" altLang="en-US" sz="1400" dirty="0"/>
          </a:p>
        </p:txBody>
      </p:sp>
    </p:spTree>
    <p:extLst>
      <p:ext uri="{BB962C8B-B14F-4D97-AF65-F5344CB8AC3E}">
        <p14:creationId xmlns:p14="http://schemas.microsoft.com/office/powerpoint/2010/main" val="185231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322812"/>
            <a:ext cx="9744546" cy="2862322"/>
          </a:xfrm>
          <a:prstGeom prst="rect">
            <a:avLst/>
          </a:prstGeom>
        </p:spPr>
        <p:txBody>
          <a:bodyPr wrap="square">
            <a:spAutoFit/>
          </a:bodyPr>
          <a:lstStyle/>
          <a:p>
            <a:pPr algn="just"/>
            <a:r>
              <a:rPr lang="en-US" altLang="zh-CN" dirty="0"/>
              <a:t>5</a:t>
            </a:r>
            <a:r>
              <a:rPr lang="en-US" altLang="zh-CN" dirty="0" smtClean="0"/>
              <a:t>. </a:t>
            </a:r>
            <a:r>
              <a:rPr lang="en-US" altLang="zh-CN" dirty="0"/>
              <a:t>Parameter </a:t>
            </a:r>
            <a:r>
              <a:rPr lang="en-US" altLang="zh-CN" dirty="0" smtClean="0"/>
              <a:t>tuning</a:t>
            </a:r>
          </a:p>
          <a:p>
            <a:pPr algn="just"/>
            <a:r>
              <a:rPr lang="en-US" altLang="zh-CN" dirty="0" smtClean="0"/>
              <a:t>a. divide </a:t>
            </a:r>
            <a:r>
              <a:rPr lang="en-US" altLang="zh-CN" dirty="0"/>
              <a:t>our dataset of 30 traces (per </a:t>
            </a:r>
            <a:r>
              <a:rPr lang="en-US" altLang="zh-CN" dirty="0" smtClean="0"/>
              <a:t>page, loop</a:t>
            </a:r>
            <a:r>
              <a:rPr lang="en-US" altLang="zh-CN" dirty="0"/>
              <a:t>, and machine) into 15 traces for tuning and 15 </a:t>
            </a:r>
            <a:r>
              <a:rPr lang="en-US" altLang="zh-CN" dirty="0" smtClean="0"/>
              <a:t>for cross-validation.</a:t>
            </a:r>
          </a:p>
          <a:p>
            <a:pPr algn="just"/>
            <a:r>
              <a:rPr lang="en-US" altLang="zh-CN" dirty="0"/>
              <a:t>b. we perform a lightweight version (with 3 rounds) of the evaluation </a:t>
            </a:r>
            <a:r>
              <a:rPr lang="en-US" altLang="zh-CN" dirty="0" smtClean="0"/>
              <a:t>phase.</a:t>
            </a:r>
          </a:p>
          <a:p>
            <a:pPr algn="just"/>
            <a:endParaRPr lang="en-US" altLang="zh-CN" dirty="0"/>
          </a:p>
          <a:p>
            <a:pPr algn="just"/>
            <a:r>
              <a:rPr lang="en-US" altLang="zh-CN" dirty="0" smtClean="0"/>
              <a:t>6. Experimental results</a:t>
            </a:r>
          </a:p>
          <a:p>
            <a:pPr algn="just"/>
            <a:r>
              <a:rPr lang="en-US" altLang="zh-CN" dirty="0"/>
              <a:t>We measure performance in terms of the </a:t>
            </a:r>
            <a:r>
              <a:rPr lang="en-US" altLang="zh-CN" dirty="0" smtClean="0"/>
              <a:t>k-match rate</a:t>
            </a:r>
            <a:r>
              <a:rPr lang="en-US" altLang="zh-CN" dirty="0"/>
              <a:t>, which is the percentage of pages in the testing </a:t>
            </a:r>
            <a:r>
              <a:rPr lang="en-US" altLang="zh-CN" dirty="0" smtClean="0"/>
              <a:t>set for </a:t>
            </a:r>
            <a:r>
              <a:rPr lang="en-US" altLang="zh-CN" dirty="0"/>
              <a:t>which the true match is within the set of k </a:t>
            </a:r>
            <a:r>
              <a:rPr lang="en-US" altLang="zh-CN" dirty="0" smtClean="0"/>
              <a:t>closest matches</a:t>
            </a:r>
            <a:r>
              <a:rPr lang="en-US" altLang="zh-CN" dirty="0"/>
              <a:t>. We abbreviate the 1-match rate by </a:t>
            </a:r>
            <a:r>
              <a:rPr lang="en-US" altLang="zh-CN" dirty="0" smtClean="0"/>
              <a:t>recognition rate</a:t>
            </a:r>
            <a:r>
              <a:rPr lang="en-US" altLang="zh-CN" dirty="0"/>
              <a:t>, i.e. the percentage of pages where the best match </a:t>
            </a:r>
            <a:r>
              <a:rPr lang="en-US" altLang="zh-CN" dirty="0" smtClean="0"/>
              <a:t>is the </a:t>
            </a:r>
            <a:r>
              <a:rPr lang="en-US" altLang="zh-CN" dirty="0"/>
              <a:t>correct one</a:t>
            </a:r>
            <a:r>
              <a:rPr lang="en-US" altLang="zh-CN" dirty="0" smtClean="0"/>
              <a:t>.</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66" y="4185134"/>
            <a:ext cx="3957825" cy="2556490"/>
          </a:xfrm>
          <a:prstGeom prst="rect">
            <a:avLst/>
          </a:prstGeom>
        </p:spPr>
      </p:pic>
      <p:sp>
        <p:nvSpPr>
          <p:cNvPr id="6" name="矩形 5"/>
          <p:cNvSpPr/>
          <p:nvPr/>
        </p:nvSpPr>
        <p:spPr>
          <a:xfrm>
            <a:off x="5086491" y="4450149"/>
            <a:ext cx="6221287" cy="2031325"/>
          </a:xfrm>
          <a:prstGeom prst="rect">
            <a:avLst/>
          </a:prstGeom>
        </p:spPr>
        <p:txBody>
          <a:bodyPr wrap="square">
            <a:spAutoFit/>
          </a:bodyPr>
          <a:lstStyle/>
          <a:p>
            <a:pPr algn="just"/>
            <a:r>
              <a:rPr lang="en-US" altLang="zh-CN" dirty="0"/>
              <a:t>10-fold cross-validation results on different </a:t>
            </a:r>
            <a:r>
              <a:rPr lang="en-US" altLang="zh-CN" dirty="0" smtClean="0"/>
              <a:t>machines and </a:t>
            </a:r>
            <a:r>
              <a:rPr lang="en-US" altLang="zh-CN" dirty="0"/>
              <a:t>different event loops, with the best </a:t>
            </a:r>
            <a:r>
              <a:rPr lang="en-US" altLang="zh-CN" dirty="0" smtClean="0"/>
              <a:t>configuration after </a:t>
            </a:r>
            <a:r>
              <a:rPr lang="en-US" altLang="zh-CN" dirty="0"/>
              <a:t>tuning. Machines (1) and (2) refer to </a:t>
            </a:r>
            <a:r>
              <a:rPr lang="en-US" altLang="zh-CN" dirty="0" smtClean="0"/>
              <a:t>the Linux </a:t>
            </a:r>
            <a:r>
              <a:rPr lang="en-US" altLang="zh-CN" dirty="0"/>
              <a:t>desktops, (3) to the OSX laptop, as described </a:t>
            </a:r>
            <a:r>
              <a:rPr lang="en-US" altLang="zh-CN" dirty="0" smtClean="0"/>
              <a:t>in Section </a:t>
            </a:r>
            <a:r>
              <a:rPr lang="en-US" altLang="zh-CN" dirty="0"/>
              <a:t>4.1.2</a:t>
            </a:r>
            <a:r>
              <a:rPr lang="en-US" altLang="zh-CN" dirty="0" smtClean="0"/>
              <a:t>.</a:t>
            </a:r>
          </a:p>
          <a:p>
            <a:pPr algn="just"/>
            <a:r>
              <a:rPr lang="en-US" altLang="zh-CN" dirty="0"/>
              <a:t>The code and datasets used for tuning and </a:t>
            </a:r>
            <a:r>
              <a:rPr lang="en-US" altLang="zh-CN" dirty="0" smtClean="0"/>
              <a:t> cross validation are </a:t>
            </a:r>
            <a:r>
              <a:rPr lang="en-US" altLang="zh-CN" dirty="0"/>
              <a:t>available as an R library at </a:t>
            </a:r>
            <a:r>
              <a:rPr lang="en-US" altLang="zh-CN" dirty="0">
                <a:hlinkClick r:id="rId3"/>
              </a:rPr>
              <a:t>https</a:t>
            </a:r>
            <a:r>
              <a:rPr lang="en-US" altLang="zh-CN" dirty="0" smtClean="0">
                <a:hlinkClick r:id="rId3"/>
              </a:rPr>
              <a:t>://github.com/cgvwzq/rlang-loophole</a:t>
            </a:r>
            <a:r>
              <a:rPr lang="en-US" altLang="zh-CN" dirty="0"/>
              <a:t>.</a:t>
            </a:r>
            <a:endParaRPr lang="zh-CN" altLang="en-US" dirty="0"/>
          </a:p>
        </p:txBody>
      </p:sp>
    </p:spTree>
    <p:extLst>
      <p:ext uri="{BB962C8B-B14F-4D97-AF65-F5344CB8AC3E}">
        <p14:creationId xmlns:p14="http://schemas.microsoft.com/office/powerpoint/2010/main" val="334539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739271"/>
            <a:ext cx="9780760" cy="2031325"/>
          </a:xfrm>
          <a:prstGeom prst="rect">
            <a:avLst/>
          </a:prstGeom>
        </p:spPr>
        <p:txBody>
          <a:bodyPr wrap="square">
            <a:spAutoFit/>
          </a:bodyPr>
          <a:lstStyle/>
          <a:p>
            <a:pPr algn="just"/>
            <a:r>
              <a:rPr lang="en-US" altLang="zh-CN" dirty="0"/>
              <a:t>7</a:t>
            </a:r>
            <a:r>
              <a:rPr lang="en-US" altLang="zh-CN" dirty="0" smtClean="0"/>
              <a:t>. Limitation</a:t>
            </a:r>
          </a:p>
          <a:p>
            <a:pPr algn="just"/>
            <a:r>
              <a:rPr lang="en-US" altLang="zh-CN" dirty="0" smtClean="0"/>
              <a:t>a. In </a:t>
            </a:r>
            <a:r>
              <a:rPr lang="en-US" altLang="zh-CN" dirty="0"/>
              <a:t>real world scenarios there can </a:t>
            </a:r>
            <a:r>
              <a:rPr lang="en-US" altLang="zh-CN" b="1" dirty="0"/>
              <a:t>be more </a:t>
            </a:r>
            <a:r>
              <a:rPr lang="en-US" altLang="zh-CN" b="1" dirty="0" smtClean="0"/>
              <a:t>pages </a:t>
            </a:r>
            <a:r>
              <a:rPr lang="en-US" altLang="zh-CN" dirty="0" smtClean="0"/>
              <a:t>concurrently </a:t>
            </a:r>
            <a:r>
              <a:rPr lang="en-US" altLang="zh-CN" dirty="0"/>
              <a:t>running the browser, which will make </a:t>
            </a:r>
            <a:r>
              <a:rPr lang="en-US" altLang="zh-CN" dirty="0" smtClean="0"/>
              <a:t>detection harder.</a:t>
            </a:r>
          </a:p>
          <a:p>
            <a:pPr algn="just"/>
            <a:endParaRPr lang="en-US" altLang="zh-CN" dirty="0" smtClean="0"/>
          </a:p>
          <a:p>
            <a:pPr algn="just"/>
            <a:r>
              <a:rPr lang="en-US" altLang="zh-CN" dirty="0" smtClean="0"/>
              <a:t>b. </a:t>
            </a:r>
            <a:r>
              <a:rPr lang="en-US" altLang="zh-CN" dirty="0"/>
              <a:t>our attacks do not make any use </a:t>
            </a:r>
            <a:r>
              <a:rPr lang="en-US" altLang="zh-CN" dirty="0" smtClean="0"/>
              <a:t>of the </a:t>
            </a:r>
            <a:r>
              <a:rPr lang="en-US" altLang="zh-CN" dirty="0"/>
              <a:t>pages’ </a:t>
            </a:r>
            <a:r>
              <a:rPr lang="en-US" altLang="zh-CN" b="1" dirty="0"/>
              <a:t>source code </a:t>
            </a:r>
            <a:r>
              <a:rPr lang="en-US" altLang="zh-CN" dirty="0"/>
              <a:t>or of </a:t>
            </a:r>
            <a:r>
              <a:rPr lang="en-US" altLang="zh-CN" b="1" dirty="0"/>
              <a:t>details of Chrome’s </a:t>
            </a:r>
            <a:r>
              <a:rPr lang="en-US" altLang="zh-CN" b="1" dirty="0" smtClean="0"/>
              <a:t>scheduling system </a:t>
            </a:r>
            <a:r>
              <a:rPr lang="en-US" altLang="zh-CN" b="1" dirty="0"/>
              <a:t>with priority queues</a:t>
            </a:r>
            <a:r>
              <a:rPr lang="en-US" altLang="zh-CN" dirty="0"/>
              <a:t>, </a:t>
            </a:r>
            <a:r>
              <a:rPr lang="en-US" altLang="zh-CN" b="1" dirty="0"/>
              <a:t>the GC with </a:t>
            </a:r>
            <a:r>
              <a:rPr lang="en-US" altLang="zh-CN" b="1" dirty="0" smtClean="0"/>
              <a:t>periodic scavenges</a:t>
            </a:r>
            <a:r>
              <a:rPr lang="en-US" altLang="zh-CN" dirty="0"/>
              <a:t>, or </a:t>
            </a:r>
            <a:r>
              <a:rPr lang="en-US" altLang="zh-CN" b="1" dirty="0"/>
              <a:t>the frame rendering tasks.</a:t>
            </a:r>
            <a:endParaRPr lang="en-US" altLang="zh-CN" b="1" dirty="0" smtClean="0"/>
          </a:p>
        </p:txBody>
      </p:sp>
    </p:spTree>
    <p:extLst>
      <p:ext uri="{BB962C8B-B14F-4D97-AF65-F5344CB8AC3E}">
        <p14:creationId xmlns:p14="http://schemas.microsoft.com/office/powerpoint/2010/main" val="20936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006A3746-4749-40A4-BA75-A893C5629B1E}"/>
              </a:ext>
            </a:extLst>
          </p:cNvPr>
          <p:cNvSpPr txBox="1"/>
          <p:nvPr/>
        </p:nvSpPr>
        <p:spPr>
          <a:xfrm>
            <a:off x="4530600" y="2838482"/>
            <a:ext cx="3047950" cy="707886"/>
          </a:xfrm>
          <a:prstGeom prst="rect">
            <a:avLst/>
          </a:prstGeom>
          <a:noFill/>
        </p:spPr>
        <p:txBody>
          <a:bodyPr wrap="none" rtlCol="0">
            <a:spAutoFit/>
          </a:bodyPr>
          <a:lstStyle/>
          <a:p>
            <a:pPr algn="ctr"/>
            <a:r>
              <a:rPr lang="en-US" altLang="zh-CN" sz="4000" dirty="0"/>
              <a:t>Introduction</a:t>
            </a:r>
            <a:endParaRPr lang="zh-CN" altLang="en-US" sz="4000" dirty="0"/>
          </a:p>
        </p:txBody>
      </p:sp>
    </p:spTree>
    <p:extLst>
      <p:ext uri="{BB962C8B-B14F-4D97-AF65-F5344CB8AC3E}">
        <p14:creationId xmlns:p14="http://schemas.microsoft.com/office/powerpoint/2010/main" val="40082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322812"/>
            <a:ext cx="9744546" cy="646331"/>
          </a:xfrm>
          <a:prstGeom prst="rect">
            <a:avLst/>
          </a:prstGeom>
        </p:spPr>
        <p:txBody>
          <a:bodyPr wrap="square">
            <a:spAutoFit/>
          </a:bodyPr>
          <a:lstStyle/>
          <a:p>
            <a:pPr marL="285750" indent="-285750" algn="just">
              <a:buFont typeface="Wingdings" panose="05000000000000000000" pitchFamily="2" charset="2"/>
              <a:buChar char="l"/>
            </a:pPr>
            <a:r>
              <a:rPr lang="en-US" altLang="zh-CN" dirty="0"/>
              <a:t>Detecting User </a:t>
            </a:r>
            <a:r>
              <a:rPr lang="en-US" altLang="zh-CN" dirty="0" smtClean="0"/>
              <a:t>Behavior—</a:t>
            </a:r>
            <a:r>
              <a:rPr lang="zh-CN" altLang="en-US" dirty="0" smtClean="0"/>
              <a:t>用户行为检</a:t>
            </a:r>
            <a:r>
              <a:rPr lang="zh-CN" altLang="en-US" dirty="0" smtClean="0"/>
              <a:t>测</a:t>
            </a:r>
            <a:endParaRPr lang="en-US" altLang="zh-CN" dirty="0" smtClean="0"/>
          </a:p>
          <a:p>
            <a:pPr algn="just"/>
            <a:endParaRPr lang="en-US" altLang="zh-CN" dirty="0" smtClean="0"/>
          </a:p>
        </p:txBody>
      </p:sp>
      <p:sp>
        <p:nvSpPr>
          <p:cNvPr id="3" name="矩形 2"/>
          <p:cNvSpPr/>
          <p:nvPr/>
        </p:nvSpPr>
        <p:spPr>
          <a:xfrm>
            <a:off x="1128664" y="1847810"/>
            <a:ext cx="10215327" cy="2308324"/>
          </a:xfrm>
          <a:prstGeom prst="rect">
            <a:avLst/>
          </a:prstGeom>
        </p:spPr>
        <p:txBody>
          <a:bodyPr wrap="square">
            <a:spAutoFit/>
          </a:bodyPr>
          <a:lstStyle/>
          <a:p>
            <a:r>
              <a:rPr lang="en-US" altLang="zh-CN" dirty="0" smtClean="0"/>
              <a:t>1. Inter-keystroke </a:t>
            </a:r>
            <a:r>
              <a:rPr lang="en-US" altLang="zh-CN" dirty="0"/>
              <a:t>Timing Attack on </a:t>
            </a:r>
            <a:r>
              <a:rPr lang="en-US" altLang="zh-CN" dirty="0" smtClean="0"/>
              <a:t>Google’s </a:t>
            </a:r>
            <a:r>
              <a:rPr lang="en-US" altLang="zh-CN" dirty="0" err="1" smtClean="0"/>
              <a:t>OAuth</a:t>
            </a:r>
            <a:r>
              <a:rPr lang="en-US" altLang="zh-CN" dirty="0" smtClean="0"/>
              <a:t> </a:t>
            </a:r>
            <a:r>
              <a:rPr lang="en-US" altLang="zh-CN" dirty="0"/>
              <a:t>login </a:t>
            </a:r>
            <a:r>
              <a:rPr lang="en-US" altLang="zh-CN" dirty="0" smtClean="0"/>
              <a:t>form</a:t>
            </a:r>
          </a:p>
          <a:p>
            <a:pPr lvl="1"/>
            <a:r>
              <a:rPr lang="en-US" altLang="zh-CN" dirty="0" err="1" smtClean="0"/>
              <a:t>Oauth</a:t>
            </a:r>
            <a:r>
              <a:rPr lang="en-US" altLang="zh-CN" dirty="0" smtClean="0"/>
              <a:t> process</a:t>
            </a:r>
          </a:p>
          <a:p>
            <a:pPr lvl="2"/>
            <a:r>
              <a:rPr lang="en-US" altLang="zh-CN" dirty="0"/>
              <a:t>1. A web application A pops up the login form of </a:t>
            </a:r>
            <a:r>
              <a:rPr lang="en-US" altLang="zh-CN" dirty="0" smtClean="0"/>
              <a:t>a trusted </a:t>
            </a:r>
            <a:r>
              <a:rPr lang="en-US" altLang="zh-CN" dirty="0"/>
              <a:t>provider T;</a:t>
            </a:r>
          </a:p>
          <a:p>
            <a:pPr lvl="2"/>
            <a:r>
              <a:rPr lang="en-US" altLang="zh-CN" dirty="0"/>
              <a:t>2. User V types their (name and) password and </a:t>
            </a:r>
            <a:r>
              <a:rPr lang="en-US" altLang="zh-CN" dirty="0" smtClean="0"/>
              <a:t>submits the </a:t>
            </a:r>
            <a:r>
              <a:rPr lang="en-US" altLang="zh-CN" dirty="0"/>
              <a:t>form to T;</a:t>
            </a:r>
          </a:p>
          <a:p>
            <a:pPr lvl="2"/>
            <a:r>
              <a:rPr lang="en-US" altLang="zh-CN" dirty="0"/>
              <a:t>3. T generates an authorization token</a:t>
            </a:r>
            <a:r>
              <a:rPr lang="en-US" altLang="zh-CN" dirty="0" smtClean="0"/>
              <a:t>.(T</a:t>
            </a:r>
            <a:r>
              <a:rPr lang="zh-CN" altLang="en-US" dirty="0" smtClean="0"/>
              <a:t>生成授权令牌</a:t>
            </a:r>
            <a:r>
              <a:rPr lang="en-US" altLang="zh-CN" dirty="0" smtClean="0"/>
              <a:t>)</a:t>
            </a:r>
          </a:p>
          <a:p>
            <a:r>
              <a:rPr lang="zh-CN" altLang="en-US" dirty="0" smtClean="0"/>
              <a:t>原理：</a:t>
            </a:r>
            <a:r>
              <a:rPr lang="en-US" altLang="zh-CN" dirty="0" smtClean="0"/>
              <a:t>Because </a:t>
            </a:r>
            <a:r>
              <a:rPr lang="en-US" altLang="zh-CN" dirty="0"/>
              <a:t>the window of the login form shares the </a:t>
            </a:r>
            <a:r>
              <a:rPr lang="en-US" altLang="zh-CN" dirty="0" smtClean="0"/>
              <a:t>event loop </a:t>
            </a:r>
            <a:r>
              <a:rPr lang="en-US" altLang="zh-CN" dirty="0"/>
              <a:t>with the opener’s renderer, a malicious A can </a:t>
            </a:r>
            <a:r>
              <a:rPr lang="en-US" altLang="zh-CN" dirty="0" smtClean="0"/>
              <a:t>eavesdrop on </a:t>
            </a:r>
            <a:r>
              <a:rPr lang="en-US" altLang="zh-CN" dirty="0"/>
              <a:t>the keystroke events issued by the login form.</a:t>
            </a:r>
            <a:endParaRPr lang="en-US" altLang="zh-CN" dirty="0" smtClean="0"/>
          </a:p>
          <a:p>
            <a:pPr lvl="1"/>
            <a:r>
              <a:rPr lang="zh-CN" altLang="en-US" dirty="0"/>
              <a:t>监</a:t>
            </a:r>
            <a:r>
              <a:rPr lang="zh-CN" altLang="en-US" dirty="0" smtClean="0"/>
              <a:t>听时，击键事项会有一个明显的时间延迟间隔，如下。</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64" y="4156134"/>
            <a:ext cx="3602525" cy="2489981"/>
          </a:xfrm>
          <a:prstGeom prst="rect">
            <a:avLst/>
          </a:prstGeom>
        </p:spPr>
      </p:pic>
      <p:sp>
        <p:nvSpPr>
          <p:cNvPr id="9" name="矩形 8"/>
          <p:cNvSpPr/>
          <p:nvPr/>
        </p:nvSpPr>
        <p:spPr>
          <a:xfrm>
            <a:off x="4986951" y="4413216"/>
            <a:ext cx="6483790" cy="2031325"/>
          </a:xfrm>
          <a:prstGeom prst="rect">
            <a:avLst/>
          </a:prstGeom>
        </p:spPr>
        <p:txBody>
          <a:bodyPr wrap="square">
            <a:spAutoFit/>
          </a:bodyPr>
          <a:lstStyle/>
          <a:p>
            <a:pPr algn="just"/>
            <a:r>
              <a:rPr lang="en-US" altLang="zh-CN" dirty="0" smtClean="0"/>
              <a:t>	The </a:t>
            </a:r>
            <a:r>
              <a:rPr lang="en-US" altLang="zh-CN" dirty="0"/>
              <a:t>trace contains two characteristic </a:t>
            </a:r>
            <a:r>
              <a:rPr lang="en-US" altLang="zh-CN" dirty="0" smtClean="0"/>
              <a:t> consecutive delays, caused </a:t>
            </a:r>
            <a:r>
              <a:rPr lang="en-US" altLang="zh-CN" dirty="0"/>
              <a:t>by the </a:t>
            </a:r>
            <a:r>
              <a:rPr lang="en-US" altLang="zh-CN" dirty="0" err="1"/>
              <a:t>keydown</a:t>
            </a:r>
            <a:r>
              <a:rPr lang="en-US" altLang="zh-CN" dirty="0"/>
              <a:t> and </a:t>
            </a:r>
            <a:r>
              <a:rPr lang="en-US" altLang="zh-CN" dirty="0" err="1"/>
              <a:t>keypress</a:t>
            </a:r>
            <a:r>
              <a:rPr lang="en-US" altLang="zh-CN" dirty="0"/>
              <a:t> event listeners.</a:t>
            </a:r>
            <a:endParaRPr lang="en-US" altLang="zh-CN" dirty="0" smtClean="0"/>
          </a:p>
          <a:p>
            <a:pPr algn="just"/>
            <a:r>
              <a:rPr lang="en-US" altLang="zh-CN" dirty="0" smtClean="0"/>
              <a:t>	We use </a:t>
            </a:r>
            <a:r>
              <a:rPr lang="en-US" altLang="zh-CN" dirty="0"/>
              <a:t>this observation to identify keystrokes, by </a:t>
            </a:r>
            <a:r>
              <a:rPr lang="en-US" altLang="zh-CN" dirty="0" smtClean="0"/>
              <a:t>scanning the </a:t>
            </a:r>
            <a:r>
              <a:rPr lang="en-US" altLang="zh-CN" dirty="0"/>
              <a:t>event-delay trace for pairs of consecutive delays </a:t>
            </a:r>
            <a:r>
              <a:rPr lang="en-US" altLang="zh-CN" dirty="0" smtClean="0"/>
              <a:t>that are </a:t>
            </a:r>
            <a:r>
              <a:rPr lang="en-US" altLang="zh-CN" dirty="0"/>
              <a:t>within a pre-defined range, forgoing any training </a:t>
            </a:r>
            <a:r>
              <a:rPr lang="en-US" altLang="zh-CN" dirty="0" smtClean="0"/>
              <a:t>or offline </a:t>
            </a:r>
            <a:r>
              <a:rPr lang="en-US" altLang="zh-CN" dirty="0"/>
              <a:t>work. </a:t>
            </a:r>
            <a:endParaRPr lang="zh-CN" altLang="en-US" dirty="0"/>
          </a:p>
        </p:txBody>
      </p:sp>
    </p:spTree>
    <p:extLst>
      <p:ext uri="{BB962C8B-B14F-4D97-AF65-F5344CB8AC3E}">
        <p14:creationId xmlns:p14="http://schemas.microsoft.com/office/powerpoint/2010/main" val="207361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322812"/>
            <a:ext cx="9744546" cy="646331"/>
          </a:xfrm>
          <a:prstGeom prst="rect">
            <a:avLst/>
          </a:prstGeom>
        </p:spPr>
        <p:txBody>
          <a:bodyPr wrap="square">
            <a:spAutoFit/>
          </a:bodyPr>
          <a:lstStyle/>
          <a:p>
            <a:pPr marL="285750" indent="-285750" algn="just">
              <a:buFont typeface="Wingdings" panose="05000000000000000000" pitchFamily="2" charset="2"/>
              <a:buChar char="l"/>
            </a:pPr>
            <a:r>
              <a:rPr lang="en-US" altLang="zh-CN" smtClean="0"/>
              <a:t>Detecting User Behavior—</a:t>
            </a:r>
            <a:r>
              <a:rPr lang="zh-CN" altLang="en-US" smtClean="0"/>
              <a:t>用户行为检测</a:t>
            </a:r>
            <a:endParaRPr lang="en-US" altLang="zh-CN" smtClean="0"/>
          </a:p>
          <a:p>
            <a:pPr algn="just"/>
            <a:endParaRPr lang="en-US" altLang="zh-CN" dirty="0" smtClean="0"/>
          </a:p>
        </p:txBody>
      </p:sp>
      <p:sp>
        <p:nvSpPr>
          <p:cNvPr id="3" name="矩形 2"/>
          <p:cNvSpPr/>
          <p:nvPr/>
        </p:nvSpPr>
        <p:spPr>
          <a:xfrm>
            <a:off x="6391747" y="2542168"/>
            <a:ext cx="4273235" cy="2031325"/>
          </a:xfrm>
          <a:prstGeom prst="rect">
            <a:avLst/>
          </a:prstGeom>
        </p:spPr>
        <p:txBody>
          <a:bodyPr wrap="square">
            <a:spAutoFit/>
          </a:bodyPr>
          <a:lstStyle/>
          <a:p>
            <a:pPr algn="just"/>
            <a:r>
              <a:rPr lang="en-US" altLang="zh-CN" dirty="0" smtClean="0"/>
              <a:t>2. </a:t>
            </a:r>
            <a:r>
              <a:rPr lang="en-US" altLang="zh-CN" dirty="0"/>
              <a:t>Experimental </a:t>
            </a:r>
            <a:r>
              <a:rPr lang="en-US" altLang="zh-CN" dirty="0" smtClean="0"/>
              <a:t>Evaluation</a:t>
            </a:r>
          </a:p>
          <a:p>
            <a:pPr algn="just"/>
            <a:r>
              <a:rPr lang="en-US" altLang="zh-CN" dirty="0" smtClean="0"/>
              <a:t>a. Selenium3</a:t>
            </a:r>
            <a:r>
              <a:rPr lang="zh-CN" altLang="en-US" dirty="0" smtClean="0"/>
              <a:t>脚本</a:t>
            </a:r>
            <a:r>
              <a:rPr lang="en-US" altLang="zh-CN" dirty="0" smtClean="0"/>
              <a:t>(V)</a:t>
            </a:r>
            <a:r>
              <a:rPr lang="zh-CN" altLang="en-US" dirty="0" smtClean="0"/>
              <a:t>模拟用户输入，点击登陆</a:t>
            </a:r>
            <a:r>
              <a:rPr lang="zh-CN" altLang="en-US" dirty="0"/>
              <a:t>按</a:t>
            </a:r>
            <a:r>
              <a:rPr lang="zh-CN" altLang="en-US" dirty="0" smtClean="0"/>
              <a:t>钮并输入密码；</a:t>
            </a:r>
            <a:endParaRPr lang="en-US" altLang="zh-CN" dirty="0" smtClean="0"/>
          </a:p>
          <a:p>
            <a:pPr algn="just"/>
            <a:r>
              <a:rPr lang="en-US" altLang="zh-CN" dirty="0" smtClean="0"/>
              <a:t>b. </a:t>
            </a:r>
            <a:r>
              <a:rPr lang="zh-CN" altLang="en-US" dirty="0" smtClean="0"/>
              <a:t>攻击者</a:t>
            </a:r>
            <a:r>
              <a:rPr lang="en-US" altLang="zh-CN" dirty="0" smtClean="0"/>
              <a:t>(A)</a:t>
            </a:r>
            <a:r>
              <a:rPr lang="zh-CN" altLang="en-US" dirty="0" smtClean="0"/>
              <a:t>监控事件循环</a:t>
            </a:r>
            <a:r>
              <a:rPr lang="en-US" altLang="zh-CN" dirty="0" smtClean="0"/>
              <a:t>,</a:t>
            </a:r>
            <a:r>
              <a:rPr lang="zh-CN" altLang="en-US" dirty="0" smtClean="0"/>
              <a:t>获取时间延迟；</a:t>
            </a:r>
            <a:endParaRPr lang="en-US" altLang="zh-CN" dirty="0" smtClean="0"/>
          </a:p>
          <a:p>
            <a:pPr algn="just"/>
            <a:r>
              <a:rPr lang="en-US" altLang="zh-CN" dirty="0" smtClean="0"/>
              <a:t>c. V</a:t>
            </a:r>
            <a:r>
              <a:rPr lang="zh-CN" altLang="en-US" dirty="0" smtClean="0"/>
              <a:t>和</a:t>
            </a:r>
            <a:r>
              <a:rPr lang="en-US" altLang="zh-CN" dirty="0" smtClean="0"/>
              <a:t>A</a:t>
            </a:r>
            <a:r>
              <a:rPr lang="zh-CN" altLang="en-US" dirty="0" smtClean="0"/>
              <a:t>分别提交真实击键时间</a:t>
            </a:r>
            <a:r>
              <a:rPr lang="en-US" altLang="zh-CN" dirty="0" smtClean="0"/>
              <a:t>(</a:t>
            </a:r>
            <a:r>
              <a:rPr lang="zh-CN" altLang="en-US" dirty="0"/>
              <a:t>真值</a:t>
            </a:r>
            <a:r>
              <a:rPr lang="en-US" altLang="zh-CN" dirty="0" smtClean="0"/>
              <a:t>)</a:t>
            </a:r>
            <a:r>
              <a:rPr lang="zh-CN" altLang="en-US" dirty="0" smtClean="0"/>
              <a:t>和检测击键时间；</a:t>
            </a:r>
            <a:endParaRPr lang="en-US" altLang="zh-CN" dirty="0" smtClean="0"/>
          </a:p>
          <a:p>
            <a:pPr algn="just"/>
            <a:r>
              <a:rPr lang="en-US" altLang="zh-CN" dirty="0" smtClean="0"/>
              <a:t>d. </a:t>
            </a:r>
            <a:r>
              <a:rPr lang="zh-CN" altLang="en-US" dirty="0" smtClean="0"/>
              <a:t>比较两个击键时间，得到准确率。</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66" y="2094032"/>
            <a:ext cx="4714257" cy="3174088"/>
          </a:xfrm>
          <a:prstGeom prst="rect">
            <a:avLst/>
          </a:prstGeom>
        </p:spPr>
      </p:pic>
    </p:spTree>
    <p:extLst>
      <p:ext uri="{BB962C8B-B14F-4D97-AF65-F5344CB8AC3E}">
        <p14:creationId xmlns:p14="http://schemas.microsoft.com/office/powerpoint/2010/main" val="144731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322812"/>
            <a:ext cx="9744546" cy="646331"/>
          </a:xfrm>
          <a:prstGeom prst="rect">
            <a:avLst/>
          </a:prstGeom>
        </p:spPr>
        <p:txBody>
          <a:bodyPr wrap="square">
            <a:spAutoFit/>
          </a:bodyPr>
          <a:lstStyle/>
          <a:p>
            <a:pPr marL="285750" indent="-285750" algn="just">
              <a:buFont typeface="Wingdings" panose="05000000000000000000" pitchFamily="2" charset="2"/>
              <a:buChar char="l"/>
            </a:pPr>
            <a:r>
              <a:rPr lang="en-US" altLang="zh-CN" dirty="0" smtClean="0"/>
              <a:t>Detecting User Behavior—</a:t>
            </a:r>
            <a:r>
              <a:rPr lang="zh-CN" altLang="en-US" dirty="0" smtClean="0"/>
              <a:t>用户行为检测</a:t>
            </a:r>
            <a:endParaRPr lang="en-US" altLang="zh-CN" dirty="0" smtClean="0"/>
          </a:p>
          <a:p>
            <a:pPr algn="just"/>
            <a:endParaRPr lang="en-US" altLang="zh-CN" dirty="0" smtClean="0"/>
          </a:p>
        </p:txBody>
      </p:sp>
      <p:sp>
        <p:nvSpPr>
          <p:cNvPr id="3" name="矩形 2"/>
          <p:cNvSpPr/>
          <p:nvPr/>
        </p:nvSpPr>
        <p:spPr>
          <a:xfrm>
            <a:off x="1192038" y="1969143"/>
            <a:ext cx="10505037" cy="1200329"/>
          </a:xfrm>
          <a:prstGeom prst="rect">
            <a:avLst/>
          </a:prstGeom>
        </p:spPr>
        <p:txBody>
          <a:bodyPr wrap="square">
            <a:spAutoFit/>
          </a:bodyPr>
          <a:lstStyle/>
          <a:p>
            <a:pPr algn="just"/>
            <a:r>
              <a:rPr lang="en-US" altLang="zh-CN" dirty="0"/>
              <a:t>3</a:t>
            </a:r>
            <a:r>
              <a:rPr lang="en-US" altLang="zh-CN" dirty="0" smtClean="0"/>
              <a:t>. </a:t>
            </a:r>
            <a:r>
              <a:rPr lang="en-US" altLang="zh-CN" dirty="0"/>
              <a:t>Experimental </a:t>
            </a:r>
            <a:r>
              <a:rPr lang="en-US" altLang="zh-CN" dirty="0" smtClean="0"/>
              <a:t>results</a:t>
            </a:r>
          </a:p>
          <a:p>
            <a:pPr algn="just"/>
            <a:r>
              <a:rPr lang="en-US" altLang="zh-CN" dirty="0" smtClean="0"/>
              <a:t>a. 10.000 </a:t>
            </a:r>
            <a:r>
              <a:rPr lang="en-US" altLang="zh-CN" dirty="0"/>
              <a:t>passwords </a:t>
            </a:r>
            <a:r>
              <a:rPr lang="en-US" altLang="zh-CN" dirty="0" smtClean="0"/>
              <a:t>extracted from </a:t>
            </a:r>
            <a:r>
              <a:rPr lang="en-US" altLang="zh-CN" dirty="0"/>
              <a:t>the </a:t>
            </a:r>
            <a:r>
              <a:rPr lang="en-US" altLang="zh-CN" dirty="0" err="1"/>
              <a:t>RockYou</a:t>
            </a:r>
            <a:r>
              <a:rPr lang="en-US" altLang="zh-CN" dirty="0"/>
              <a:t> </a:t>
            </a:r>
            <a:r>
              <a:rPr lang="en-US" altLang="zh-CN" dirty="0" smtClean="0"/>
              <a:t>dataset;</a:t>
            </a:r>
          </a:p>
          <a:p>
            <a:pPr algn="just"/>
            <a:r>
              <a:rPr lang="en-US" altLang="zh-CN" dirty="0" smtClean="0"/>
              <a:t>b. </a:t>
            </a:r>
            <a:r>
              <a:rPr lang="en-US" altLang="zh-CN" dirty="0"/>
              <a:t>91:5% of the cases, our attack correctly </a:t>
            </a:r>
            <a:r>
              <a:rPr lang="en-US" altLang="zh-CN" dirty="0" smtClean="0"/>
              <a:t>identifies the </a:t>
            </a:r>
            <a:r>
              <a:rPr lang="en-US" altLang="zh-CN" dirty="0"/>
              <a:t>length of a password</a:t>
            </a:r>
            <a:r>
              <a:rPr lang="en-US" altLang="zh-CN" dirty="0" smtClean="0"/>
              <a:t>. </a:t>
            </a:r>
            <a:r>
              <a:rPr lang="en-US" altLang="zh-CN" dirty="0"/>
              <a:t>In 2:2% of the cases, </a:t>
            </a:r>
            <a:r>
              <a:rPr lang="en-US" altLang="zh-CN" dirty="0" smtClean="0"/>
              <a:t>the attack </a:t>
            </a:r>
            <a:r>
              <a:rPr lang="en-US" altLang="zh-CN" dirty="0"/>
              <a:t>misses one or more characters, and in </a:t>
            </a:r>
            <a:r>
              <a:rPr lang="en-US" altLang="zh-CN" dirty="0" smtClean="0"/>
              <a:t>6:3% of </a:t>
            </a:r>
            <a:r>
              <a:rPr lang="en-US" altLang="zh-CN" dirty="0"/>
              <a:t>the cases it reports spurious characters.</a:t>
            </a:r>
            <a:endParaRPr lang="en-US" altLang="zh-CN" dirty="0" smtClean="0"/>
          </a:p>
        </p:txBody>
      </p:sp>
      <p:sp>
        <p:nvSpPr>
          <p:cNvPr id="8" name="矩形 7"/>
          <p:cNvSpPr/>
          <p:nvPr/>
        </p:nvSpPr>
        <p:spPr>
          <a:xfrm>
            <a:off x="1192038" y="3564642"/>
            <a:ext cx="10505037" cy="1477328"/>
          </a:xfrm>
          <a:prstGeom prst="rect">
            <a:avLst/>
          </a:prstGeom>
        </p:spPr>
        <p:txBody>
          <a:bodyPr wrap="square">
            <a:spAutoFit/>
          </a:bodyPr>
          <a:lstStyle/>
          <a:p>
            <a:pPr algn="just"/>
            <a:r>
              <a:rPr lang="en-US" altLang="zh-CN" dirty="0" smtClean="0"/>
              <a:t>4. </a:t>
            </a:r>
            <a:r>
              <a:rPr lang="en-US" altLang="zh-CN" dirty="0"/>
              <a:t>Open Challenges for Recognizing User </a:t>
            </a:r>
            <a:r>
              <a:rPr lang="en-US" altLang="zh-CN" dirty="0" smtClean="0"/>
              <a:t>Events</a:t>
            </a:r>
          </a:p>
          <a:p>
            <a:pPr marL="342900" indent="-342900" algn="just">
              <a:buAutoNum type="alphaLcPeriod"/>
            </a:pPr>
            <a:r>
              <a:rPr lang="en-US" altLang="zh-CN" dirty="0" smtClean="0"/>
              <a:t>Detecting </a:t>
            </a:r>
            <a:r>
              <a:rPr lang="en-US" altLang="zh-CN" dirty="0"/>
              <a:t>User Events beyond </a:t>
            </a:r>
            <a:r>
              <a:rPr lang="en-US" altLang="zh-CN" dirty="0" smtClean="0"/>
              <a:t>Keystrokes. (</a:t>
            </a:r>
            <a:r>
              <a:rPr lang="zh-CN" altLang="en-US" dirty="0" smtClean="0"/>
              <a:t>例如：鼠标移动，有特定的频率和持续时间，容易检测；鼠</a:t>
            </a:r>
            <a:r>
              <a:rPr lang="zh-CN" altLang="en-US" dirty="0"/>
              <a:t>标点击事</a:t>
            </a:r>
            <a:r>
              <a:rPr lang="zh-CN" altLang="en-US" dirty="0" smtClean="0"/>
              <a:t>件亦可以很容易被检测出来</a:t>
            </a:r>
            <a:r>
              <a:rPr lang="en-US" altLang="zh-CN" dirty="0" smtClean="0"/>
              <a:t>)</a:t>
            </a:r>
          </a:p>
          <a:p>
            <a:pPr marL="342900" indent="-342900" algn="just">
              <a:buAutoNum type="alphaLcPeriod"/>
            </a:pPr>
            <a:r>
              <a:rPr lang="en-US" altLang="zh-CN" dirty="0"/>
              <a:t>Detecting User Events in the Host </a:t>
            </a:r>
            <a:r>
              <a:rPr lang="en-US" altLang="zh-CN" dirty="0" smtClean="0"/>
              <a:t>Process. (</a:t>
            </a:r>
            <a:r>
              <a:rPr lang="zh-CN" altLang="en-US" dirty="0"/>
              <a:t>相比</a:t>
            </a:r>
            <a:r>
              <a:rPr lang="zh-CN" altLang="en-US" dirty="0" smtClean="0"/>
              <a:t>于</a:t>
            </a:r>
            <a:r>
              <a:rPr lang="en-US" altLang="zh-CN" dirty="0" smtClean="0"/>
              <a:t>renderer process</a:t>
            </a:r>
            <a:r>
              <a:rPr lang="zh-CN" altLang="en-US" dirty="0" smtClean="0"/>
              <a:t>，其噪声高，用户时间所得到的信号短，使其难以检测。</a:t>
            </a:r>
            <a:r>
              <a:rPr lang="en-US" altLang="zh-CN" dirty="0" smtClean="0"/>
              <a:t>)</a:t>
            </a:r>
          </a:p>
        </p:txBody>
      </p:sp>
    </p:spTree>
    <p:extLst>
      <p:ext uri="{BB962C8B-B14F-4D97-AF65-F5344CB8AC3E}">
        <p14:creationId xmlns:p14="http://schemas.microsoft.com/office/powerpoint/2010/main" val="298954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1863011"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Attacks</a:t>
            </a:r>
            <a:endParaRPr lang="zh-CN" altLang="en-US" sz="2800" dirty="0"/>
          </a:p>
        </p:txBody>
      </p:sp>
      <p:sp>
        <p:nvSpPr>
          <p:cNvPr id="5" name="矩形 4"/>
          <p:cNvSpPr/>
          <p:nvPr/>
        </p:nvSpPr>
        <p:spPr>
          <a:xfrm>
            <a:off x="2794504" y="751647"/>
            <a:ext cx="3597243" cy="369332"/>
          </a:xfrm>
          <a:prstGeom prst="rect">
            <a:avLst/>
          </a:prstGeom>
        </p:spPr>
        <p:txBody>
          <a:bodyPr wrap="square">
            <a:spAutoFit/>
          </a:bodyPr>
          <a:lstStyle/>
          <a:p>
            <a:r>
              <a:rPr lang="en-US" altLang="zh-CN" dirty="0"/>
              <a:t>Chrome (ranging </a:t>
            </a:r>
            <a:r>
              <a:rPr lang="en-US" altLang="zh-CN" dirty="0" smtClean="0"/>
              <a:t>from v52-v58</a:t>
            </a:r>
            <a:r>
              <a:rPr lang="en-US" altLang="zh-CN" dirty="0"/>
              <a:t>).</a:t>
            </a:r>
            <a:endParaRPr lang="zh-CN" altLang="en-US" dirty="0"/>
          </a:p>
        </p:txBody>
      </p:sp>
      <p:sp>
        <p:nvSpPr>
          <p:cNvPr id="7" name="矩形 6"/>
          <p:cNvSpPr/>
          <p:nvPr/>
        </p:nvSpPr>
        <p:spPr>
          <a:xfrm>
            <a:off x="1128666" y="1322812"/>
            <a:ext cx="9744546" cy="369332"/>
          </a:xfrm>
          <a:prstGeom prst="rect">
            <a:avLst/>
          </a:prstGeom>
        </p:spPr>
        <p:txBody>
          <a:bodyPr wrap="square">
            <a:spAutoFit/>
          </a:bodyPr>
          <a:lstStyle/>
          <a:p>
            <a:pPr marL="285750" indent="-285750" algn="just">
              <a:buFont typeface="Wingdings" panose="05000000000000000000" pitchFamily="2" charset="2"/>
              <a:buChar char="l"/>
            </a:pPr>
            <a:r>
              <a:rPr lang="en-US" altLang="zh-CN" dirty="0"/>
              <a:t>Covert </a:t>
            </a:r>
            <a:r>
              <a:rPr lang="en-US" altLang="zh-CN" dirty="0" smtClean="0"/>
              <a:t>Channel-</a:t>
            </a:r>
            <a:r>
              <a:rPr lang="zh-CN" altLang="en-US" dirty="0" smtClean="0"/>
              <a:t>构建跨源站点的非法交流通道</a:t>
            </a:r>
            <a:endParaRPr lang="en-US" altLang="zh-CN" dirty="0" smtClean="0"/>
          </a:p>
        </p:txBody>
      </p:sp>
      <p:sp>
        <p:nvSpPr>
          <p:cNvPr id="3" name="矩形 2"/>
          <p:cNvSpPr/>
          <p:nvPr/>
        </p:nvSpPr>
        <p:spPr>
          <a:xfrm>
            <a:off x="1128664" y="1847810"/>
            <a:ext cx="10215327" cy="2308324"/>
          </a:xfrm>
          <a:prstGeom prst="rect">
            <a:avLst/>
          </a:prstGeom>
        </p:spPr>
        <p:txBody>
          <a:bodyPr wrap="square">
            <a:spAutoFit/>
          </a:bodyPr>
          <a:lstStyle/>
          <a:p>
            <a:r>
              <a:rPr lang="en-US" altLang="zh-CN" dirty="0" smtClean="0"/>
              <a:t>1. Shared </a:t>
            </a:r>
            <a:r>
              <a:rPr lang="en-US" altLang="zh-CN" dirty="0"/>
              <a:t>Renderer </a:t>
            </a:r>
            <a:r>
              <a:rPr lang="en-US" altLang="zh-CN" dirty="0" smtClean="0"/>
              <a:t>Process</a:t>
            </a:r>
          </a:p>
          <a:p>
            <a:r>
              <a:rPr lang="zh-CN" altLang="en-US" dirty="0"/>
              <a:t>原</a:t>
            </a:r>
            <a:r>
              <a:rPr lang="zh-CN" altLang="en-US" dirty="0" smtClean="0"/>
              <a:t>理：定义编码协议，发送者</a:t>
            </a:r>
            <a:r>
              <a:rPr lang="en-US" altLang="zh-CN" dirty="0" smtClean="0"/>
              <a:t>page S</a:t>
            </a:r>
            <a:r>
              <a:rPr lang="zh-CN" altLang="en-US" dirty="0" smtClean="0"/>
              <a:t>产生相应的特定事件</a:t>
            </a:r>
            <a:r>
              <a:rPr lang="en-US" altLang="zh-CN" dirty="0" smtClean="0"/>
              <a:t>,</a:t>
            </a:r>
            <a:r>
              <a:rPr lang="zh-CN" altLang="en-US" dirty="0" smtClean="0"/>
              <a:t>进行编码</a:t>
            </a:r>
            <a:r>
              <a:rPr lang="en-US" altLang="zh-CN" dirty="0" smtClean="0"/>
              <a:t>(</a:t>
            </a:r>
            <a:r>
              <a:rPr lang="zh-CN" altLang="en-US" dirty="0" smtClean="0"/>
              <a:t>例如：</a:t>
            </a:r>
            <a:r>
              <a:rPr lang="en-US" altLang="zh-CN" dirty="0" smtClean="0"/>
              <a:t>idle</a:t>
            </a:r>
            <a:r>
              <a:rPr lang="zh-CN" altLang="en-US" dirty="0" smtClean="0"/>
              <a:t>，为</a:t>
            </a:r>
            <a:r>
              <a:rPr lang="en-US" altLang="zh-CN" dirty="0" smtClean="0"/>
              <a:t>0</a:t>
            </a:r>
            <a:r>
              <a:rPr lang="zh-CN" altLang="en-US" dirty="0" smtClean="0"/>
              <a:t>，产生</a:t>
            </a:r>
            <a:r>
              <a:rPr lang="en-US" altLang="zh-CN" dirty="0" smtClean="0"/>
              <a:t>x</a:t>
            </a:r>
            <a:r>
              <a:rPr lang="zh-CN" altLang="en-US" dirty="0" smtClean="0"/>
              <a:t>时长的事件，为</a:t>
            </a:r>
            <a:r>
              <a:rPr lang="en-US" altLang="zh-CN" dirty="0" smtClean="0"/>
              <a:t>1)</a:t>
            </a:r>
            <a:r>
              <a:rPr lang="zh-CN" altLang="en-US" dirty="0" smtClean="0"/>
              <a:t>，接收者</a:t>
            </a:r>
            <a:r>
              <a:rPr lang="en-US" altLang="zh-CN" dirty="0" smtClean="0"/>
              <a:t>page R</a:t>
            </a:r>
            <a:r>
              <a:rPr lang="zh-CN" altLang="en-US" dirty="0" smtClean="0"/>
              <a:t>通过共享事件循环进行监听，进行解码，如此，两者达到了交流的目的。</a:t>
            </a:r>
            <a:endParaRPr lang="en-US" altLang="zh-CN" dirty="0" smtClean="0"/>
          </a:p>
          <a:p>
            <a:r>
              <a:rPr lang="zh-CN" altLang="en-US" dirty="0" smtClean="0"/>
              <a:t>优势：相比于其他方法，不需要两个页面建立连接通道；</a:t>
            </a:r>
            <a:endParaRPr lang="en-US" altLang="zh-CN" dirty="0" smtClean="0"/>
          </a:p>
          <a:p>
            <a:endParaRPr lang="en-US" altLang="zh-CN" dirty="0"/>
          </a:p>
          <a:p>
            <a:r>
              <a:rPr lang="en-US" altLang="zh-CN" dirty="0" smtClean="0"/>
              <a:t>2. Shared host I/O Process</a:t>
            </a:r>
          </a:p>
          <a:p>
            <a:r>
              <a:rPr lang="zh-CN" altLang="en-US" dirty="0"/>
              <a:t>原</a:t>
            </a:r>
            <a:r>
              <a:rPr lang="zh-CN" altLang="en-US" dirty="0" smtClean="0"/>
              <a:t>理同上，发送者和接收者换成了两个渲染器进程，这种方式相对于</a:t>
            </a:r>
            <a:r>
              <a:rPr lang="en-US" altLang="zh-CN" dirty="0" smtClean="0"/>
              <a:t>1</a:t>
            </a:r>
            <a:r>
              <a:rPr lang="zh-CN" altLang="en-US" dirty="0" smtClean="0"/>
              <a:t>更加具有威胁，攻击者可以运行在后台窗口，从而在不影响交流的情况下，和</a:t>
            </a:r>
            <a:r>
              <a:rPr lang="zh-CN" altLang="en-US" dirty="0"/>
              <a:t>前</a:t>
            </a:r>
            <a:r>
              <a:rPr lang="zh-CN" altLang="en-US" dirty="0" smtClean="0"/>
              <a:t>台跨源窗口进行通信交流。</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64" y="4183293"/>
            <a:ext cx="4267201" cy="2581470"/>
          </a:xfrm>
          <a:prstGeom prst="rect">
            <a:avLst/>
          </a:prstGeom>
        </p:spPr>
      </p:pic>
    </p:spTree>
    <p:extLst>
      <p:ext uri="{BB962C8B-B14F-4D97-AF65-F5344CB8AC3E}">
        <p14:creationId xmlns:p14="http://schemas.microsoft.com/office/powerpoint/2010/main" val="3232075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2411238"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a:t>Discussion</a:t>
            </a:r>
            <a:endParaRPr lang="zh-CN" altLang="en-US" sz="2800" dirty="0"/>
          </a:p>
        </p:txBody>
      </p:sp>
      <p:sp>
        <p:nvSpPr>
          <p:cNvPr id="3" name="矩形 2"/>
          <p:cNvSpPr/>
          <p:nvPr/>
        </p:nvSpPr>
        <p:spPr>
          <a:xfrm>
            <a:off x="1119610" y="1413244"/>
            <a:ext cx="10215327" cy="4247317"/>
          </a:xfrm>
          <a:prstGeom prst="rect">
            <a:avLst/>
          </a:prstGeom>
        </p:spPr>
        <p:txBody>
          <a:bodyPr wrap="square">
            <a:spAutoFit/>
          </a:bodyPr>
          <a:lstStyle/>
          <a:p>
            <a:r>
              <a:rPr lang="en-US" altLang="zh-CN" dirty="0" smtClean="0"/>
              <a:t>1. Beyond Chrome</a:t>
            </a:r>
          </a:p>
          <a:p>
            <a:r>
              <a:rPr lang="en-US" altLang="zh-CN" dirty="0" smtClean="0"/>
              <a:t>	Despite this difference</a:t>
            </a:r>
            <a:r>
              <a:rPr lang="en-US" altLang="zh-CN" dirty="0"/>
              <a:t>, tests with </a:t>
            </a:r>
            <a:r>
              <a:rPr lang="en-US" altLang="zh-CN" dirty="0" err="1"/>
              <a:t>LoopScan</a:t>
            </a:r>
            <a:r>
              <a:rPr lang="en-US" altLang="zh-CN" dirty="0"/>
              <a:t> on Firefox version </a:t>
            </a:r>
            <a:r>
              <a:rPr lang="en-US" altLang="zh-CN" dirty="0" smtClean="0"/>
              <a:t>55 show </a:t>
            </a:r>
            <a:r>
              <a:rPr lang="en-US" altLang="zh-CN" dirty="0"/>
              <a:t>that congestion on both event loops is </a:t>
            </a:r>
            <a:r>
              <a:rPr lang="en-US" altLang="zh-CN" dirty="0" smtClean="0"/>
              <a:t>observable across </a:t>
            </a:r>
            <a:r>
              <a:rPr lang="en-US" altLang="zh-CN" dirty="0"/>
              <a:t>origins and tabs</a:t>
            </a:r>
            <a:r>
              <a:rPr lang="en-US" altLang="zh-CN" dirty="0" smtClean="0"/>
              <a:t>.</a:t>
            </a:r>
          </a:p>
          <a:p>
            <a:r>
              <a:rPr lang="en-US" altLang="zh-CN" dirty="0"/>
              <a:t>a </a:t>
            </a:r>
            <a:r>
              <a:rPr lang="en-US" altLang="zh-CN" dirty="0" err="1" smtClean="0"/>
              <a:t>microbenchmark</a:t>
            </a:r>
            <a:r>
              <a:rPr lang="en-US" altLang="zh-CN" dirty="0" smtClean="0"/>
              <a:t> with </a:t>
            </a:r>
            <a:r>
              <a:rPr lang="en-US" altLang="zh-CN" dirty="0"/>
              <a:t>a set of 30 pages with 15 traces each</a:t>
            </a:r>
            <a:r>
              <a:rPr lang="en-US" altLang="zh-CN" dirty="0" smtClean="0"/>
              <a:t>.---49% recognition rate</a:t>
            </a:r>
          </a:p>
          <a:p>
            <a:endParaRPr lang="en-US" altLang="zh-CN" dirty="0"/>
          </a:p>
          <a:p>
            <a:r>
              <a:rPr lang="en-US" altLang="zh-CN" dirty="0" smtClean="0"/>
              <a:t>2. Countermeasures</a:t>
            </a:r>
          </a:p>
          <a:p>
            <a:r>
              <a:rPr lang="en-US" altLang="zh-CN" dirty="0" smtClean="0"/>
              <a:t>a. limit </a:t>
            </a:r>
            <a:r>
              <a:rPr lang="en-US" altLang="zh-CN" dirty="0"/>
              <a:t>on the rate at which tasks can </a:t>
            </a:r>
            <a:r>
              <a:rPr lang="en-US" altLang="zh-CN" dirty="0" smtClean="0"/>
              <a:t>be posted </a:t>
            </a:r>
            <a:r>
              <a:rPr lang="en-US" altLang="zh-CN" dirty="0"/>
              <a:t>into an event loop</a:t>
            </a:r>
            <a:r>
              <a:rPr lang="en-US" altLang="zh-CN" dirty="0" smtClean="0"/>
              <a:t>.---</a:t>
            </a:r>
            <a:r>
              <a:rPr lang="zh-CN" altLang="en-US" dirty="0" smtClean="0"/>
              <a:t>降低性能</a:t>
            </a:r>
            <a:endParaRPr lang="en-US" altLang="zh-CN" dirty="0" smtClean="0"/>
          </a:p>
          <a:p>
            <a:r>
              <a:rPr lang="en-US" altLang="zh-CN" dirty="0" smtClean="0"/>
              <a:t>b. </a:t>
            </a:r>
            <a:r>
              <a:rPr lang="en-US" altLang="zh-CN" dirty="0"/>
              <a:t>an accumulate and serve </a:t>
            </a:r>
            <a:r>
              <a:rPr lang="en-US" altLang="zh-CN" dirty="0" smtClean="0"/>
              <a:t>policy</a:t>
            </a:r>
            <a:r>
              <a:rPr lang="en-US" altLang="zh-CN" dirty="0"/>
              <a:t>, which has the advantage of limiting the amount of information leaked while retaining high amortized throughput</a:t>
            </a:r>
            <a:r>
              <a:rPr lang="en-US" altLang="zh-CN" dirty="0" smtClean="0"/>
              <a:t>.</a:t>
            </a:r>
          </a:p>
          <a:p>
            <a:r>
              <a:rPr lang="en-US" altLang="zh-CN" dirty="0" smtClean="0"/>
              <a:t>c. </a:t>
            </a:r>
            <a:r>
              <a:rPr lang="en-US" altLang="zh-CN" dirty="0"/>
              <a:t>monitor the IPC activity of </a:t>
            </a:r>
            <a:r>
              <a:rPr lang="en-US" altLang="zh-CN" dirty="0" smtClean="0"/>
              <a:t>all renderers </a:t>
            </a:r>
            <a:r>
              <a:rPr lang="en-US" altLang="zh-CN" dirty="0"/>
              <a:t>and penalize or flag those who exhibit a bad </a:t>
            </a:r>
            <a:r>
              <a:rPr lang="en-US" altLang="zh-CN" dirty="0" smtClean="0"/>
              <a:t>or anomalous behavior.</a:t>
            </a:r>
          </a:p>
          <a:p>
            <a:r>
              <a:rPr lang="en-US" altLang="zh-CN" dirty="0" smtClean="0"/>
              <a:t>e. limit </a:t>
            </a:r>
            <a:r>
              <a:rPr lang="en-US" altLang="zh-CN" dirty="0"/>
              <a:t>the resolution of available </a:t>
            </a:r>
            <a:r>
              <a:rPr lang="en-US" altLang="zh-CN" dirty="0" smtClean="0"/>
              <a:t>clocks.---</a:t>
            </a:r>
            <a:r>
              <a:rPr lang="zh-CN" altLang="en-US" dirty="0" smtClean="0"/>
              <a:t>但现在有很多不依赖于时钟的计时方法。</a:t>
            </a:r>
            <a:endParaRPr lang="en-US" altLang="zh-CN" dirty="0"/>
          </a:p>
          <a:p>
            <a:r>
              <a:rPr lang="en-US" altLang="zh-CN" dirty="0" smtClean="0"/>
              <a:t>f. use </a:t>
            </a:r>
            <a:r>
              <a:rPr lang="en-US" altLang="zh-CN" dirty="0"/>
              <a:t>a different </a:t>
            </a:r>
            <a:r>
              <a:rPr lang="en-US" altLang="zh-CN" dirty="0" smtClean="0"/>
              <a:t>renderer for </a:t>
            </a:r>
            <a:r>
              <a:rPr lang="en-US" altLang="zh-CN" dirty="0"/>
              <a:t>different origins, except for some </a:t>
            </a:r>
            <a:r>
              <a:rPr lang="en-US" altLang="zh-CN" dirty="0" smtClean="0"/>
              <a:t>corner cases.</a:t>
            </a:r>
          </a:p>
          <a:p>
            <a:r>
              <a:rPr lang="en-US" altLang="zh-CN" dirty="0" smtClean="0"/>
              <a:t>g. limit </a:t>
            </a:r>
            <a:r>
              <a:rPr lang="en-US" altLang="zh-CN" dirty="0"/>
              <a:t>how much CPU a background page </a:t>
            </a:r>
            <a:r>
              <a:rPr lang="en-US" altLang="zh-CN" dirty="0" smtClean="0"/>
              <a:t>is allowed </a:t>
            </a:r>
            <a:r>
              <a:rPr lang="en-US" altLang="zh-CN" dirty="0"/>
              <a:t>to </a:t>
            </a:r>
            <a:r>
              <a:rPr lang="en-US" altLang="zh-CN" dirty="0" smtClean="0"/>
              <a:t>use.---</a:t>
            </a:r>
            <a:r>
              <a:rPr lang="en-US" altLang="zh-CN" dirty="0"/>
              <a:t> background tabs with audio </a:t>
            </a:r>
            <a:r>
              <a:rPr lang="en-US" altLang="zh-CN" dirty="0" smtClean="0"/>
              <a:t>activity</a:t>
            </a:r>
            <a:r>
              <a:rPr lang="zh-CN" altLang="en-US" dirty="0" smtClean="0"/>
              <a:t>不适用，另外</a:t>
            </a:r>
            <a:r>
              <a:rPr lang="en-US" altLang="zh-CN" dirty="0"/>
              <a:t>Chrome v57 </a:t>
            </a:r>
            <a:r>
              <a:rPr lang="en-US" altLang="zh-CN" dirty="0" smtClean="0"/>
              <a:t>pages</a:t>
            </a:r>
            <a:r>
              <a:rPr lang="zh-CN" altLang="en-US" dirty="0" smtClean="0"/>
              <a:t>在</a:t>
            </a:r>
            <a:r>
              <a:rPr lang="en-US" altLang="zh-CN" dirty="0" smtClean="0"/>
              <a:t>10s</a:t>
            </a:r>
            <a:r>
              <a:rPr lang="zh-CN" altLang="en-US" dirty="0" smtClean="0"/>
              <a:t>后才会限制后台进程，时间过长。</a:t>
            </a:r>
            <a:endParaRPr lang="en-US" altLang="zh-CN" dirty="0" smtClean="0"/>
          </a:p>
        </p:txBody>
      </p:sp>
    </p:spTree>
    <p:extLst>
      <p:ext uri="{BB962C8B-B14F-4D97-AF65-F5344CB8AC3E}">
        <p14:creationId xmlns:p14="http://schemas.microsoft.com/office/powerpoint/2010/main" val="48901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2502608"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dirty="0" smtClean="0"/>
              <a:t>Conclusion</a:t>
            </a:r>
            <a:endParaRPr lang="zh-CN" altLang="en-US" sz="2800" dirty="0"/>
          </a:p>
        </p:txBody>
      </p:sp>
      <p:sp>
        <p:nvSpPr>
          <p:cNvPr id="3" name="矩形 2"/>
          <p:cNvSpPr/>
          <p:nvPr/>
        </p:nvSpPr>
        <p:spPr>
          <a:xfrm>
            <a:off x="1228252" y="1793490"/>
            <a:ext cx="9735495" cy="2308324"/>
          </a:xfrm>
          <a:prstGeom prst="rect">
            <a:avLst/>
          </a:prstGeom>
        </p:spPr>
        <p:txBody>
          <a:bodyPr wrap="square">
            <a:spAutoFit/>
          </a:bodyPr>
          <a:lstStyle/>
          <a:p>
            <a:r>
              <a:rPr lang="en-US" altLang="zh-CN" dirty="0"/>
              <a:t>In this paper we demonstrate that shared event loops </a:t>
            </a:r>
            <a:r>
              <a:rPr lang="en-US" altLang="zh-CN" dirty="0" smtClean="0"/>
              <a:t>in Chrome </a:t>
            </a:r>
            <a:r>
              <a:rPr lang="en-US" altLang="zh-CN" dirty="0"/>
              <a:t>are vulnerable to side-channel attacks, where </a:t>
            </a:r>
            <a:r>
              <a:rPr lang="en-US" altLang="zh-CN" dirty="0" smtClean="0"/>
              <a:t>a spy </a:t>
            </a:r>
            <a:r>
              <a:rPr lang="en-US" altLang="zh-CN" dirty="0"/>
              <a:t>process monitors the loop usage pattern of other </a:t>
            </a:r>
            <a:r>
              <a:rPr lang="en-US" altLang="zh-CN" dirty="0" smtClean="0"/>
              <a:t>processes by </a:t>
            </a:r>
            <a:r>
              <a:rPr lang="en-US" altLang="zh-CN" dirty="0" err="1"/>
              <a:t>enqueueing</a:t>
            </a:r>
            <a:r>
              <a:rPr lang="en-US" altLang="zh-CN" dirty="0"/>
              <a:t> tasks and measuring the time </a:t>
            </a:r>
            <a:r>
              <a:rPr lang="en-US" altLang="zh-CN" dirty="0" smtClean="0"/>
              <a:t>it takes </a:t>
            </a:r>
            <a:r>
              <a:rPr lang="en-US" altLang="zh-CN" dirty="0"/>
              <a:t>for them to be dispatched. We systematically </a:t>
            </a:r>
            <a:r>
              <a:rPr lang="en-US" altLang="zh-CN" dirty="0" smtClean="0"/>
              <a:t>study how </a:t>
            </a:r>
            <a:r>
              <a:rPr lang="en-US" altLang="zh-CN" dirty="0"/>
              <a:t>this channel can be used for different purposes, </a:t>
            </a:r>
            <a:r>
              <a:rPr lang="en-US" altLang="zh-CN" dirty="0" smtClean="0"/>
              <a:t>such as </a:t>
            </a:r>
            <a:r>
              <a:rPr lang="en-US" altLang="zh-CN" dirty="0"/>
              <a:t>web page identification, user behavior detection, </a:t>
            </a:r>
            <a:r>
              <a:rPr lang="en-US" altLang="zh-CN" dirty="0" smtClean="0"/>
              <a:t>and covert </a:t>
            </a:r>
            <a:r>
              <a:rPr lang="en-US" altLang="zh-CN" dirty="0"/>
              <a:t>communication</a:t>
            </a:r>
            <a:r>
              <a:rPr lang="en-US" altLang="zh-CN" dirty="0" smtClean="0"/>
              <a:t>.</a:t>
            </a:r>
          </a:p>
          <a:p>
            <a:endParaRPr lang="en-US" altLang="zh-CN" dirty="0"/>
          </a:p>
          <a:p>
            <a:r>
              <a:rPr lang="zh-CN" altLang="en-US" dirty="0" smtClean="0"/>
              <a:t>创新点：以</a:t>
            </a:r>
            <a:r>
              <a:rPr lang="en-US" altLang="zh-CN" b="1" dirty="0" smtClean="0"/>
              <a:t>shared event loops</a:t>
            </a:r>
            <a:r>
              <a:rPr lang="zh-CN" altLang="en-US" dirty="0" smtClean="0"/>
              <a:t>作为媒介，不需要其他资源，获取事件延迟时间信息，实现侧通道攻击，从而进行页面识别，用户行为检测以及构建跨源网页隐蔽通道通信。</a:t>
            </a:r>
            <a:endParaRPr lang="en-US" altLang="zh-CN" dirty="0" smtClean="0"/>
          </a:p>
        </p:txBody>
      </p:sp>
    </p:spTree>
    <p:extLst>
      <p:ext uri="{BB962C8B-B14F-4D97-AF65-F5344CB8AC3E}">
        <p14:creationId xmlns:p14="http://schemas.microsoft.com/office/powerpoint/2010/main" val="188263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006A3746-4749-40A4-BA75-A893C5629B1E}"/>
              </a:ext>
            </a:extLst>
          </p:cNvPr>
          <p:cNvSpPr txBox="1"/>
          <p:nvPr/>
        </p:nvSpPr>
        <p:spPr>
          <a:xfrm>
            <a:off x="719091" y="674703"/>
            <a:ext cx="2534733" cy="523220"/>
          </a:xfrm>
          <a:prstGeom prst="rect">
            <a:avLst/>
          </a:prstGeom>
          <a:noFill/>
        </p:spPr>
        <p:txBody>
          <a:bodyPr wrap="none" rtlCol="0">
            <a:spAutoFit/>
          </a:bodyPr>
          <a:lstStyle/>
          <a:p>
            <a:pPr marL="342900" indent="-342900">
              <a:buFont typeface="Wingdings" panose="05000000000000000000" pitchFamily="2" charset="2"/>
              <a:buChar char="Ø"/>
            </a:pPr>
            <a:r>
              <a:rPr lang="en-US" altLang="zh-CN" sz="2800" dirty="0"/>
              <a:t>Introduction</a:t>
            </a:r>
            <a:endParaRPr lang="zh-CN" altLang="en-US" sz="2800" dirty="0"/>
          </a:p>
        </p:txBody>
      </p:sp>
      <p:sp>
        <p:nvSpPr>
          <p:cNvPr id="3" name="矩形 2">
            <a:extLst>
              <a:ext uri="{FF2B5EF4-FFF2-40B4-BE49-F238E27FC236}">
                <a16:creationId xmlns:a16="http://schemas.microsoft.com/office/drawing/2014/main" xmlns="" id="{7643161C-611E-4DBA-AD11-350B108B9206}"/>
              </a:ext>
            </a:extLst>
          </p:cNvPr>
          <p:cNvSpPr/>
          <p:nvPr/>
        </p:nvSpPr>
        <p:spPr>
          <a:xfrm>
            <a:off x="1290222" y="1616137"/>
            <a:ext cx="9771356" cy="3366371"/>
          </a:xfrm>
          <a:prstGeom prst="rect">
            <a:avLst/>
          </a:prstGeom>
        </p:spPr>
        <p:txBody>
          <a:bodyPr wrap="square">
            <a:spAutoFit/>
          </a:bodyPr>
          <a:lstStyle/>
          <a:p>
            <a:pPr algn="just">
              <a:lnSpc>
                <a:spcPct val="150000"/>
              </a:lnSpc>
            </a:pPr>
            <a:r>
              <a:rPr lang="zh-CN" altLang="en-US" dirty="0"/>
              <a:t>In this paper we demonstrate that </a:t>
            </a:r>
            <a:r>
              <a:rPr lang="zh-CN" altLang="en-US" b="1" dirty="0"/>
              <a:t>shared event loops are vulnerable to side-channel attacks</a:t>
            </a:r>
            <a:r>
              <a:rPr lang="zh-CN" altLang="en-US" dirty="0"/>
              <a:t>, where a </a:t>
            </a:r>
            <a:r>
              <a:rPr lang="zh-CN" altLang="en-US" b="1" dirty="0"/>
              <a:t>spy process monitors the loop usage pattern of other processes by enqueueing events and measuring the time it takes for them to be dispatched.</a:t>
            </a:r>
            <a:endParaRPr lang="en-US" altLang="zh-CN" b="1" dirty="0"/>
          </a:p>
          <a:p>
            <a:pPr algn="just">
              <a:lnSpc>
                <a:spcPct val="150000"/>
              </a:lnSpc>
            </a:pPr>
            <a:endParaRPr lang="en-US" altLang="zh-CN" dirty="0"/>
          </a:p>
          <a:p>
            <a:pPr algn="just">
              <a:lnSpc>
                <a:spcPct val="150000"/>
              </a:lnSpc>
            </a:pPr>
            <a:r>
              <a:rPr lang="en-US" altLang="zh-CN" b="1" dirty="0"/>
              <a:t>Specifically, attacks </a:t>
            </a:r>
            <a:r>
              <a:rPr lang="en-US" altLang="zh-CN" dirty="0"/>
              <a:t>against the two central event loops in </a:t>
            </a:r>
            <a:r>
              <a:rPr lang="en-US" altLang="zh-CN" b="1" dirty="0"/>
              <a:t>Google’s Chrome web browser</a:t>
            </a:r>
            <a:r>
              <a:rPr lang="zh-CN" altLang="en-US" dirty="0"/>
              <a:t>：</a:t>
            </a:r>
            <a:r>
              <a:rPr lang="en-US" altLang="zh-CN" b="1" dirty="0"/>
              <a:t>the I/O thread of the host process</a:t>
            </a:r>
            <a:r>
              <a:rPr lang="en-US" altLang="zh-CN" dirty="0"/>
              <a:t>, which</a:t>
            </a:r>
            <a:r>
              <a:rPr lang="en-US" altLang="zh-CN" b="1" dirty="0"/>
              <a:t> </a:t>
            </a:r>
            <a:r>
              <a:rPr lang="en-US" altLang="zh-CN" dirty="0"/>
              <a:t>multiplexes all network events and user actions, and </a:t>
            </a:r>
            <a:r>
              <a:rPr lang="en-US" altLang="zh-CN" b="1" dirty="0"/>
              <a:t>the main thread of the renderer</a:t>
            </a:r>
            <a:r>
              <a:rPr lang="en-US" altLang="zh-CN" dirty="0"/>
              <a:t>, which processes handles rendering and </a:t>
            </a:r>
            <a:r>
              <a:rPr lang="en-US" altLang="zh-CN" dirty="0" err="1"/>
              <a:t>Javascript</a:t>
            </a:r>
            <a:r>
              <a:rPr lang="en-US" altLang="zh-CN" dirty="0"/>
              <a:t> tasks.</a:t>
            </a:r>
          </a:p>
        </p:txBody>
      </p:sp>
      <p:sp>
        <p:nvSpPr>
          <p:cNvPr id="2" name="文本框 1">
            <a:extLst>
              <a:ext uri="{FF2B5EF4-FFF2-40B4-BE49-F238E27FC236}">
                <a16:creationId xmlns:a16="http://schemas.microsoft.com/office/drawing/2014/main" xmlns="" id="{AE2EF6DE-DB30-4F20-AAE1-981E1B178A04}"/>
              </a:ext>
            </a:extLst>
          </p:cNvPr>
          <p:cNvSpPr txBox="1"/>
          <p:nvPr/>
        </p:nvSpPr>
        <p:spPr>
          <a:xfrm>
            <a:off x="1290222" y="5241863"/>
            <a:ext cx="4943661" cy="369332"/>
          </a:xfrm>
          <a:prstGeom prst="rect">
            <a:avLst/>
          </a:prstGeom>
          <a:noFill/>
        </p:spPr>
        <p:txBody>
          <a:bodyPr wrap="none" rtlCol="0">
            <a:spAutoFit/>
          </a:bodyPr>
          <a:lstStyle/>
          <a:p>
            <a:r>
              <a:rPr lang="en-US" altLang="zh-CN" dirty="0">
                <a:hlinkClick r:id="rId2"/>
              </a:rPr>
              <a:t>Event Loop</a:t>
            </a:r>
            <a:r>
              <a:rPr lang="zh-CN" altLang="en-US" dirty="0">
                <a:hlinkClick r:id="rId2"/>
              </a:rPr>
              <a:t>机制说明</a:t>
            </a:r>
            <a:r>
              <a:rPr lang="en-US" altLang="zh-CN" dirty="0"/>
              <a:t>1</a:t>
            </a:r>
            <a:r>
              <a:rPr lang="zh-CN" altLang="en-US" dirty="0"/>
              <a:t>，</a:t>
            </a:r>
            <a:r>
              <a:rPr lang="en-US" altLang="zh-CN" dirty="0">
                <a:hlinkClick r:id="rId3"/>
              </a:rPr>
              <a:t>Event Loop </a:t>
            </a:r>
            <a:r>
              <a:rPr lang="zh-CN" altLang="en-US" dirty="0">
                <a:hlinkClick r:id="rId3"/>
              </a:rPr>
              <a:t>机制说明</a:t>
            </a:r>
            <a:r>
              <a:rPr lang="en-US" altLang="zh-CN" dirty="0">
                <a:hlinkClick r:id="rId3"/>
              </a:rPr>
              <a:t>2</a:t>
            </a:r>
            <a:endParaRPr lang="zh-CN" altLang="en-US" dirty="0"/>
          </a:p>
        </p:txBody>
      </p:sp>
    </p:spTree>
    <p:extLst>
      <p:ext uri="{BB962C8B-B14F-4D97-AF65-F5344CB8AC3E}">
        <p14:creationId xmlns:p14="http://schemas.microsoft.com/office/powerpoint/2010/main" val="40210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FA10B021-BB10-4F7C-8405-BC24F1E42100}"/>
              </a:ext>
            </a:extLst>
          </p:cNvPr>
          <p:cNvSpPr/>
          <p:nvPr/>
        </p:nvSpPr>
        <p:spPr>
          <a:xfrm>
            <a:off x="1032768" y="4894418"/>
            <a:ext cx="10126463" cy="1288879"/>
          </a:xfrm>
          <a:prstGeom prst="rect">
            <a:avLst/>
          </a:prstGeom>
        </p:spPr>
        <p:txBody>
          <a:bodyPr wrap="square">
            <a:spAutoFit/>
          </a:bodyPr>
          <a:lstStyle/>
          <a:p>
            <a:pPr algn="just">
              <a:lnSpc>
                <a:spcPct val="150000"/>
              </a:lnSpc>
            </a:pPr>
            <a:r>
              <a:rPr lang="zh-CN" altLang="en-US" dirty="0"/>
              <a:t> The key observation is that event loops form a resource that can be shared between mutually distrusting programs. Hence, contention of this resource by one program can be observed by the others through variations in the time the control process takes for dispatching their events.</a:t>
            </a:r>
          </a:p>
        </p:txBody>
      </p:sp>
      <p:sp>
        <p:nvSpPr>
          <p:cNvPr id="7" name="文本框 6">
            <a:extLst>
              <a:ext uri="{FF2B5EF4-FFF2-40B4-BE49-F238E27FC236}">
                <a16:creationId xmlns:a16="http://schemas.microsoft.com/office/drawing/2014/main" xmlns="" id="{81D96366-AB8D-4BCF-AD00-A0EA4FEF8CEA}"/>
              </a:ext>
            </a:extLst>
          </p:cNvPr>
          <p:cNvSpPr txBox="1"/>
          <p:nvPr/>
        </p:nvSpPr>
        <p:spPr>
          <a:xfrm>
            <a:off x="719091" y="674703"/>
            <a:ext cx="2534733" cy="523220"/>
          </a:xfrm>
          <a:prstGeom prst="rect">
            <a:avLst/>
          </a:prstGeom>
          <a:noFill/>
        </p:spPr>
        <p:txBody>
          <a:bodyPr wrap="none" rtlCol="0">
            <a:spAutoFit/>
          </a:bodyPr>
          <a:lstStyle/>
          <a:p>
            <a:pPr marL="342900" indent="-342900">
              <a:buFont typeface="Wingdings" panose="05000000000000000000" pitchFamily="2" charset="2"/>
              <a:buChar char="Ø"/>
            </a:pPr>
            <a:r>
              <a:rPr lang="en-US" altLang="zh-CN" sz="2800" dirty="0"/>
              <a:t>Introduction</a:t>
            </a:r>
            <a:endParaRPr lang="zh-CN" altLang="en-US" sz="2800" dirty="0"/>
          </a:p>
        </p:txBody>
      </p:sp>
      <p:sp>
        <p:nvSpPr>
          <p:cNvPr id="10" name="文本框 9">
            <a:extLst>
              <a:ext uri="{FF2B5EF4-FFF2-40B4-BE49-F238E27FC236}">
                <a16:creationId xmlns:a16="http://schemas.microsoft.com/office/drawing/2014/main" xmlns="" id="{0F5DD193-8BB3-409D-B9CE-D97D028FBD21}"/>
              </a:ext>
            </a:extLst>
          </p:cNvPr>
          <p:cNvSpPr txBox="1"/>
          <p:nvPr/>
        </p:nvSpPr>
        <p:spPr>
          <a:xfrm>
            <a:off x="4652333" y="4476204"/>
            <a:ext cx="2887329" cy="369332"/>
          </a:xfrm>
          <a:prstGeom prst="rect">
            <a:avLst/>
          </a:prstGeom>
          <a:noFill/>
        </p:spPr>
        <p:txBody>
          <a:bodyPr wrap="none" rtlCol="0">
            <a:spAutoFit/>
          </a:bodyPr>
          <a:lstStyle/>
          <a:p>
            <a:r>
              <a:rPr lang="en-US" altLang="zh-CN" dirty="0"/>
              <a:t>A</a:t>
            </a:r>
            <a:r>
              <a:rPr lang="zh-CN" altLang="en-US" dirty="0"/>
              <a:t>：攻击程序</a:t>
            </a:r>
            <a:r>
              <a:rPr lang="en-US" altLang="zh-CN" dirty="0"/>
              <a:t>	V</a:t>
            </a:r>
            <a:r>
              <a:rPr lang="zh-CN" altLang="en-US" dirty="0"/>
              <a:t>：受害程序</a:t>
            </a:r>
          </a:p>
        </p:txBody>
      </p:sp>
      <p:pic>
        <p:nvPicPr>
          <p:cNvPr id="12" name="图片 11">
            <a:extLst>
              <a:ext uri="{FF2B5EF4-FFF2-40B4-BE49-F238E27FC236}">
                <a16:creationId xmlns:a16="http://schemas.microsoft.com/office/drawing/2014/main" xmlns="" id="{CA466F63-AFF0-4200-9106-72508080D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20" y="1309070"/>
            <a:ext cx="5714953" cy="3167134"/>
          </a:xfrm>
          <a:prstGeom prst="rect">
            <a:avLst/>
          </a:prstGeom>
        </p:spPr>
      </p:pic>
    </p:spTree>
    <p:extLst>
      <p:ext uri="{BB962C8B-B14F-4D97-AF65-F5344CB8AC3E}">
        <p14:creationId xmlns:p14="http://schemas.microsoft.com/office/powerpoint/2010/main" val="163842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81D96366-AB8D-4BCF-AD00-A0EA4FEF8CEA}"/>
              </a:ext>
            </a:extLst>
          </p:cNvPr>
          <p:cNvSpPr txBox="1"/>
          <p:nvPr/>
        </p:nvSpPr>
        <p:spPr>
          <a:xfrm>
            <a:off x="719091" y="674703"/>
            <a:ext cx="2534733" cy="523220"/>
          </a:xfrm>
          <a:prstGeom prst="rect">
            <a:avLst/>
          </a:prstGeom>
          <a:noFill/>
        </p:spPr>
        <p:txBody>
          <a:bodyPr wrap="none" rtlCol="0">
            <a:spAutoFit/>
          </a:bodyPr>
          <a:lstStyle/>
          <a:p>
            <a:pPr marL="342900" indent="-342900">
              <a:buFont typeface="Wingdings" panose="05000000000000000000" pitchFamily="2" charset="2"/>
              <a:buChar char="Ø"/>
            </a:pPr>
            <a:r>
              <a:rPr lang="en-US" altLang="zh-CN" sz="2800" dirty="0"/>
              <a:t>Introduction</a:t>
            </a:r>
            <a:endParaRPr lang="zh-CN" altLang="en-US" sz="2800" dirty="0"/>
          </a:p>
        </p:txBody>
      </p:sp>
      <p:sp>
        <p:nvSpPr>
          <p:cNvPr id="2" name="矩形 1">
            <a:extLst>
              <a:ext uri="{FF2B5EF4-FFF2-40B4-BE49-F238E27FC236}">
                <a16:creationId xmlns:a16="http://schemas.microsoft.com/office/drawing/2014/main" xmlns="" id="{178815E6-7B9B-4907-9FFA-14EED654370C}"/>
              </a:ext>
            </a:extLst>
          </p:cNvPr>
          <p:cNvSpPr/>
          <p:nvPr/>
        </p:nvSpPr>
        <p:spPr>
          <a:xfrm>
            <a:off x="1269914" y="1559622"/>
            <a:ext cx="10418109" cy="3416320"/>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dirty="0"/>
              <a:t>Attack Objects</a:t>
            </a:r>
          </a:p>
          <a:p>
            <a:pPr algn="just">
              <a:lnSpc>
                <a:spcPct val="150000"/>
              </a:lnSpc>
            </a:pPr>
            <a:r>
              <a:rPr lang="zh-CN" altLang="en-US" b="1" dirty="0"/>
              <a:t>The host process</a:t>
            </a:r>
            <a:r>
              <a:rPr lang="zh-CN" altLang="en-US" dirty="0"/>
              <a:t>, whose event loop is shared between all requests for common resources, such as network and user interface; and </a:t>
            </a:r>
            <a:r>
              <a:rPr lang="zh-CN" altLang="en-US" b="1" dirty="0"/>
              <a:t>the renderer processes</a:t>
            </a:r>
            <a:r>
              <a:rPr lang="zh-CN" altLang="en-US" dirty="0"/>
              <a:t>, whose loops can be shared between Javascript tasks of different tabs or iframes</a:t>
            </a:r>
            <a:r>
              <a:rPr lang="en-US" altLang="zh-CN" dirty="0"/>
              <a:t>.</a:t>
            </a:r>
          </a:p>
          <a:p>
            <a:pPr algn="just">
              <a:lnSpc>
                <a:spcPct val="150000"/>
              </a:lnSpc>
            </a:pPr>
            <a:endParaRPr lang="en-US" altLang="zh-CN" dirty="0"/>
          </a:p>
          <a:p>
            <a:pPr marL="285750" indent="-285750" algn="just">
              <a:lnSpc>
                <a:spcPct val="150000"/>
              </a:lnSpc>
              <a:buFont typeface="Wingdings" panose="05000000000000000000" pitchFamily="2" charset="2"/>
              <a:buChar char="l"/>
            </a:pPr>
            <a:r>
              <a:rPr lang="en-US" altLang="zh-CN" dirty="0"/>
              <a:t>Base technologies</a:t>
            </a:r>
          </a:p>
          <a:p>
            <a:pPr algn="just">
              <a:lnSpc>
                <a:spcPct val="150000"/>
              </a:lnSpc>
            </a:pPr>
            <a:r>
              <a:rPr lang="en-US" altLang="zh-CN" dirty="0"/>
              <a:t>1. </a:t>
            </a:r>
            <a:r>
              <a:rPr lang="en-US" altLang="zh-CN" b="1" dirty="0" err="1"/>
              <a:t>postMessage</a:t>
            </a:r>
            <a:r>
              <a:rPr lang="en-US" altLang="zh-CN" b="1" dirty="0"/>
              <a:t> API	</a:t>
            </a:r>
            <a:r>
              <a:rPr lang="en-US" altLang="zh-CN" dirty="0"/>
              <a:t>-&gt; renderer process</a:t>
            </a:r>
            <a:r>
              <a:rPr lang="zh-CN" altLang="en-US" dirty="0"/>
              <a:t>，用于跨源通信</a:t>
            </a:r>
            <a:endParaRPr lang="en-US" altLang="zh-CN" dirty="0"/>
          </a:p>
          <a:p>
            <a:pPr algn="just">
              <a:lnSpc>
                <a:spcPct val="150000"/>
              </a:lnSpc>
            </a:pPr>
            <a:r>
              <a:rPr lang="en-US" altLang="zh-CN" dirty="0"/>
              <a:t>2. </a:t>
            </a:r>
            <a:r>
              <a:rPr lang="en-US" altLang="zh-CN" b="1" dirty="0"/>
              <a:t>network requests to </a:t>
            </a:r>
            <a:r>
              <a:rPr lang="en-US" altLang="zh-CN" b="1" dirty="0" err="1"/>
              <a:t>nonroutable</a:t>
            </a:r>
            <a:r>
              <a:rPr lang="en-US" altLang="zh-CN" b="1" dirty="0"/>
              <a:t> IP addresses   </a:t>
            </a:r>
            <a:r>
              <a:rPr lang="en-US" altLang="zh-CN" dirty="0"/>
              <a:t>and   </a:t>
            </a:r>
            <a:r>
              <a:rPr lang="en-US" altLang="zh-CN" b="1" dirty="0" err="1"/>
              <a:t>SharedWorkers</a:t>
            </a:r>
            <a:r>
              <a:rPr lang="en-US" altLang="zh-CN" b="1" dirty="0"/>
              <a:t> </a:t>
            </a:r>
            <a:r>
              <a:rPr lang="en-US" altLang="zh-CN" dirty="0"/>
              <a:t>-&gt; host process</a:t>
            </a:r>
          </a:p>
        </p:txBody>
      </p:sp>
    </p:spTree>
    <p:extLst>
      <p:ext uri="{BB962C8B-B14F-4D97-AF65-F5344CB8AC3E}">
        <p14:creationId xmlns:p14="http://schemas.microsoft.com/office/powerpoint/2010/main" val="246679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81D96366-AB8D-4BCF-AD00-A0EA4FEF8CEA}"/>
              </a:ext>
            </a:extLst>
          </p:cNvPr>
          <p:cNvSpPr txBox="1"/>
          <p:nvPr/>
        </p:nvSpPr>
        <p:spPr>
          <a:xfrm>
            <a:off x="719091" y="674703"/>
            <a:ext cx="2534733" cy="523220"/>
          </a:xfrm>
          <a:prstGeom prst="rect">
            <a:avLst/>
          </a:prstGeom>
          <a:noFill/>
        </p:spPr>
        <p:txBody>
          <a:bodyPr wrap="none" rtlCol="0">
            <a:spAutoFit/>
          </a:bodyPr>
          <a:lstStyle/>
          <a:p>
            <a:pPr marL="342900" indent="-342900">
              <a:buFont typeface="Wingdings" panose="05000000000000000000" pitchFamily="2" charset="2"/>
              <a:buChar char="Ø"/>
            </a:pPr>
            <a:r>
              <a:rPr lang="en-US" altLang="zh-CN" sz="2800" dirty="0"/>
              <a:t>Introduction</a:t>
            </a:r>
            <a:endParaRPr lang="zh-CN" altLang="en-US" sz="2800" dirty="0"/>
          </a:p>
        </p:txBody>
      </p:sp>
      <p:sp>
        <p:nvSpPr>
          <p:cNvPr id="3" name="矩形 2">
            <a:extLst>
              <a:ext uri="{FF2B5EF4-FFF2-40B4-BE49-F238E27FC236}">
                <a16:creationId xmlns:a16="http://schemas.microsoft.com/office/drawing/2014/main" xmlns="" id="{ED39C185-5E9B-4C98-8E26-4D6ED3C8233E}"/>
              </a:ext>
            </a:extLst>
          </p:cNvPr>
          <p:cNvSpPr/>
          <p:nvPr/>
        </p:nvSpPr>
        <p:spPr>
          <a:xfrm>
            <a:off x="1254710" y="1392461"/>
            <a:ext cx="10073198" cy="4662815"/>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dirty="0"/>
              <a:t>Three demonstration</a:t>
            </a:r>
          </a:p>
          <a:p>
            <a:pPr algn="just">
              <a:lnSpc>
                <a:spcPct val="150000"/>
              </a:lnSpc>
            </a:pPr>
            <a:r>
              <a:rPr lang="en-US" altLang="zh-CN" dirty="0"/>
              <a:t>1. We show how event delays during the loading phase, corresponding to resource requests, parsing, rendering and </a:t>
            </a:r>
            <a:r>
              <a:rPr lang="en-US" altLang="zh-CN" dirty="0" err="1"/>
              <a:t>Javascript</a:t>
            </a:r>
            <a:r>
              <a:rPr lang="en-US" altLang="zh-CN" dirty="0"/>
              <a:t> execution, can be used to uniquely identify a web page.</a:t>
            </a:r>
          </a:p>
          <a:p>
            <a:pPr algn="just">
              <a:lnSpc>
                <a:spcPct val="150000"/>
              </a:lnSpc>
            </a:pPr>
            <a:r>
              <a:rPr lang="en-US" altLang="zh-CN" dirty="0"/>
              <a:t>2. We illustrate how user actions in cross-origin pages can be detected based on the delays they introduce in the event loop.</a:t>
            </a:r>
          </a:p>
          <a:p>
            <a:pPr algn="just">
              <a:lnSpc>
                <a:spcPct val="150000"/>
              </a:lnSpc>
            </a:pPr>
            <a:r>
              <a:rPr lang="en-US" altLang="zh-CN" dirty="0"/>
              <a:t>3. We demonstrate that shared event loops can be used to transmit information between cross-origin pages.</a:t>
            </a:r>
          </a:p>
          <a:p>
            <a:pPr algn="just">
              <a:lnSpc>
                <a:spcPct val="150000"/>
              </a:lnSpc>
            </a:pPr>
            <a:endParaRPr lang="en-US" altLang="zh-CN" dirty="0"/>
          </a:p>
          <a:p>
            <a:pPr marL="285750" indent="-285750" algn="just">
              <a:lnSpc>
                <a:spcPct val="150000"/>
              </a:lnSpc>
              <a:buFont typeface="Wingdings" panose="05000000000000000000" pitchFamily="2" charset="2"/>
              <a:buChar char="l"/>
            </a:pPr>
            <a:r>
              <a:rPr lang="en-US" altLang="zh-CN" dirty="0"/>
              <a:t>Contribution</a:t>
            </a:r>
          </a:p>
          <a:p>
            <a:pPr algn="just">
              <a:lnSpc>
                <a:spcPct val="150000"/>
              </a:lnSpc>
            </a:pPr>
            <a:r>
              <a:rPr lang="en-US" altLang="zh-CN" dirty="0"/>
              <a:t>Our attacks show that event loops can be successfully spied on even with simple means. They work under the assumption that event loops behave as FIFO queues.</a:t>
            </a:r>
          </a:p>
        </p:txBody>
      </p:sp>
    </p:spTree>
    <p:extLst>
      <p:ext uri="{BB962C8B-B14F-4D97-AF65-F5344CB8AC3E}">
        <p14:creationId xmlns:p14="http://schemas.microsoft.com/office/powerpoint/2010/main" val="240296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006A3746-4749-40A4-BA75-A893C5629B1E}"/>
              </a:ext>
            </a:extLst>
          </p:cNvPr>
          <p:cNvSpPr txBox="1"/>
          <p:nvPr/>
        </p:nvSpPr>
        <p:spPr>
          <a:xfrm>
            <a:off x="1851236" y="2486505"/>
            <a:ext cx="8179868" cy="1323439"/>
          </a:xfrm>
          <a:prstGeom prst="rect">
            <a:avLst/>
          </a:prstGeom>
          <a:noFill/>
        </p:spPr>
        <p:txBody>
          <a:bodyPr wrap="none" rtlCol="0">
            <a:spAutoFit/>
          </a:bodyPr>
          <a:lstStyle/>
          <a:p>
            <a:pPr algn="ctr"/>
            <a:r>
              <a:rPr lang="en-US" altLang="zh-CN" sz="4000" dirty="0"/>
              <a:t>Isolation Policies and </a:t>
            </a:r>
            <a:endParaRPr lang="en-US" altLang="zh-CN" sz="4000" dirty="0" smtClean="0"/>
          </a:p>
          <a:p>
            <a:pPr algn="ctr"/>
            <a:r>
              <a:rPr lang="en-US" altLang="zh-CN" sz="4000" dirty="0" smtClean="0"/>
              <a:t>Sharing </a:t>
            </a:r>
            <a:r>
              <a:rPr lang="en-US" altLang="zh-CN" sz="4000" dirty="0"/>
              <a:t>of Event Loops in Chrome</a:t>
            </a:r>
            <a:endParaRPr lang="zh-CN" altLang="en-US" sz="4000" dirty="0"/>
          </a:p>
        </p:txBody>
      </p:sp>
    </p:spTree>
    <p:extLst>
      <p:ext uri="{BB962C8B-B14F-4D97-AF65-F5344CB8AC3E}">
        <p14:creationId xmlns:p14="http://schemas.microsoft.com/office/powerpoint/2010/main" val="363472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81D96366-AB8D-4BCF-AD00-A0EA4FEF8CEA}"/>
              </a:ext>
            </a:extLst>
          </p:cNvPr>
          <p:cNvSpPr txBox="1"/>
          <p:nvPr/>
        </p:nvSpPr>
        <p:spPr>
          <a:xfrm>
            <a:off x="1370941" y="1507621"/>
            <a:ext cx="10443832" cy="147732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en-US" altLang="zh-CN" sz="2000" dirty="0"/>
              <a:t>Same Origin Policy—</a:t>
            </a:r>
            <a:r>
              <a:rPr lang="zh-CN" altLang="en-US" sz="2000" dirty="0"/>
              <a:t>同源策略</a:t>
            </a:r>
            <a:endParaRPr lang="en-US" altLang="zh-CN" sz="2000" dirty="0"/>
          </a:p>
          <a:p>
            <a:pPr>
              <a:lnSpc>
                <a:spcPct val="150000"/>
              </a:lnSpc>
            </a:pPr>
            <a:r>
              <a:rPr lang="en-US" altLang="zh-CN" sz="2000" dirty="0"/>
              <a:t>	</a:t>
            </a:r>
            <a:r>
              <a:rPr lang="zh-CN" altLang="en-US" sz="2000" dirty="0"/>
              <a:t>三个相同：协议相同，域名相同，端口相同（不指定端口默认是</a:t>
            </a:r>
            <a:r>
              <a:rPr lang="en-US" altLang="zh-CN" sz="2000" dirty="0"/>
              <a:t>80</a:t>
            </a:r>
            <a:r>
              <a:rPr lang="zh-CN" altLang="en-US" sz="2000" dirty="0"/>
              <a:t>端口）</a:t>
            </a:r>
          </a:p>
          <a:p>
            <a:pPr marL="342900" indent="-342900">
              <a:lnSpc>
                <a:spcPct val="150000"/>
              </a:lnSpc>
              <a:buFont typeface="Wingdings" panose="05000000000000000000" pitchFamily="2" charset="2"/>
              <a:buChar char="l"/>
            </a:pPr>
            <a:r>
              <a:rPr lang="en-US" altLang="zh-CN" sz="2000" dirty="0"/>
              <a:t>Overview of the Chrome Architecture</a:t>
            </a:r>
          </a:p>
        </p:txBody>
      </p:sp>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9596345" cy="523220"/>
          </a:xfrm>
          <a:prstGeom prst="rect">
            <a:avLst/>
          </a:prstGeom>
          <a:noFill/>
        </p:spPr>
        <p:txBody>
          <a:bodyPr wrap="none" rtlCol="0">
            <a:spAutoFit/>
          </a:bodyPr>
          <a:lstStyle/>
          <a:p>
            <a:pPr marL="342900" indent="-342900">
              <a:buFont typeface="Wingdings" panose="05000000000000000000" pitchFamily="2" charset="2"/>
              <a:buChar char="Ø"/>
            </a:pPr>
            <a:r>
              <a:rPr lang="en-US" altLang="zh-CN" sz="2800" dirty="0"/>
              <a:t>Isolation Policies and Sharing of Event Loops in Chrome</a:t>
            </a:r>
            <a:endParaRPr lang="zh-CN" altLang="en-US" sz="2800"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091" y="3077301"/>
            <a:ext cx="4676774" cy="2741162"/>
          </a:xfrm>
          <a:prstGeom prst="rect">
            <a:avLst/>
          </a:prstGeom>
        </p:spPr>
      </p:pic>
      <p:sp>
        <p:nvSpPr>
          <p:cNvPr id="8" name="矩形 7"/>
          <p:cNvSpPr/>
          <p:nvPr/>
        </p:nvSpPr>
        <p:spPr>
          <a:xfrm>
            <a:off x="6047715" y="3077301"/>
            <a:ext cx="5767058" cy="3000821"/>
          </a:xfrm>
          <a:prstGeom prst="rect">
            <a:avLst/>
          </a:prstGeom>
        </p:spPr>
        <p:txBody>
          <a:bodyPr wrap="square">
            <a:spAutoFit/>
          </a:bodyPr>
          <a:lstStyle/>
          <a:p>
            <a:pPr algn="just">
              <a:lnSpc>
                <a:spcPct val="150000"/>
              </a:lnSpc>
            </a:pPr>
            <a:r>
              <a:rPr lang="en-US" altLang="zh-CN" b="1" dirty="0"/>
              <a:t>The host process </a:t>
            </a:r>
            <a:r>
              <a:rPr lang="en-US" altLang="zh-CN" dirty="0"/>
              <a:t>runs the top-level browser window. It has access to system resources such as network, file system, UI events, etc.</a:t>
            </a:r>
          </a:p>
          <a:p>
            <a:pPr algn="just">
              <a:lnSpc>
                <a:spcPct val="150000"/>
              </a:lnSpc>
            </a:pPr>
            <a:r>
              <a:rPr lang="en-US" altLang="zh-CN" dirty="0"/>
              <a:t>1. Main thread, which handles, e.g., </a:t>
            </a:r>
            <a:r>
              <a:rPr lang="en-US" altLang="zh-CN" b="1" dirty="0"/>
              <a:t>user interaction </a:t>
            </a:r>
            <a:r>
              <a:rPr lang="en-US" altLang="zh-CN" dirty="0"/>
              <a:t>events.</a:t>
            </a:r>
          </a:p>
          <a:p>
            <a:pPr algn="just">
              <a:lnSpc>
                <a:spcPct val="150000"/>
              </a:lnSpc>
            </a:pPr>
            <a:r>
              <a:rPr lang="en-US" altLang="zh-CN" dirty="0"/>
              <a:t>2. IO Thread, which handles, e.g., </a:t>
            </a:r>
            <a:r>
              <a:rPr lang="en-US" altLang="zh-CN" b="1" dirty="0"/>
              <a:t>IPC, network stack, and file system.</a:t>
            </a:r>
            <a:endParaRPr lang="zh-CN" altLang="en-US" b="1" dirty="0"/>
          </a:p>
        </p:txBody>
      </p:sp>
    </p:spTree>
    <p:extLst>
      <p:ext uri="{BB962C8B-B14F-4D97-AF65-F5344CB8AC3E}">
        <p14:creationId xmlns:p14="http://schemas.microsoft.com/office/powerpoint/2010/main" val="267243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81D96366-AB8D-4BCF-AD00-A0EA4FEF8CEA}"/>
              </a:ext>
            </a:extLst>
          </p:cNvPr>
          <p:cNvSpPr txBox="1"/>
          <p:nvPr/>
        </p:nvSpPr>
        <p:spPr>
          <a:xfrm>
            <a:off x="1370941" y="1507621"/>
            <a:ext cx="10443832" cy="1421799"/>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en-US" altLang="zh-CN" sz="2000" dirty="0"/>
              <a:t>Same Origin Policy—</a:t>
            </a:r>
            <a:r>
              <a:rPr lang="zh-CN" altLang="en-US" sz="2000" dirty="0"/>
              <a:t>同源策略</a:t>
            </a:r>
            <a:endParaRPr lang="en-US" altLang="zh-CN" sz="2000" dirty="0"/>
          </a:p>
          <a:p>
            <a:pPr>
              <a:lnSpc>
                <a:spcPct val="150000"/>
              </a:lnSpc>
            </a:pPr>
            <a:r>
              <a:rPr lang="en-US" altLang="zh-CN" sz="2000" dirty="0"/>
              <a:t>	</a:t>
            </a:r>
            <a:r>
              <a:rPr lang="zh-CN" altLang="en-US" sz="2000" dirty="0"/>
              <a:t>三个相同：协议相同，域名相同，端口相同（不指定端口默认是</a:t>
            </a:r>
            <a:r>
              <a:rPr lang="en-US" altLang="zh-CN" sz="2000" dirty="0"/>
              <a:t>80</a:t>
            </a:r>
            <a:r>
              <a:rPr lang="zh-CN" altLang="en-US" sz="2000" dirty="0"/>
              <a:t>端口）</a:t>
            </a:r>
          </a:p>
          <a:p>
            <a:pPr marL="342900" indent="-342900">
              <a:lnSpc>
                <a:spcPct val="150000"/>
              </a:lnSpc>
              <a:buFont typeface="Wingdings" panose="05000000000000000000" pitchFamily="2" charset="2"/>
              <a:buChar char="l"/>
            </a:pPr>
            <a:r>
              <a:rPr lang="en-US" altLang="zh-CN" sz="2000" dirty="0"/>
              <a:t>Overview of the Chrome Architecture</a:t>
            </a:r>
          </a:p>
        </p:txBody>
      </p:sp>
      <p:sp>
        <p:nvSpPr>
          <p:cNvPr id="4" name="文本框 3">
            <a:extLst>
              <a:ext uri="{FF2B5EF4-FFF2-40B4-BE49-F238E27FC236}">
                <a16:creationId xmlns:a16="http://schemas.microsoft.com/office/drawing/2014/main" xmlns="" id="{81D96366-AB8D-4BCF-AD00-A0EA4FEF8CEA}"/>
              </a:ext>
            </a:extLst>
          </p:cNvPr>
          <p:cNvSpPr txBox="1"/>
          <p:nvPr/>
        </p:nvSpPr>
        <p:spPr>
          <a:xfrm>
            <a:off x="719091" y="674703"/>
            <a:ext cx="9596345" cy="523220"/>
          </a:xfrm>
          <a:prstGeom prst="rect">
            <a:avLst/>
          </a:prstGeom>
          <a:noFill/>
        </p:spPr>
        <p:txBody>
          <a:bodyPr wrap="none" rtlCol="0">
            <a:spAutoFit/>
          </a:bodyPr>
          <a:lstStyle/>
          <a:p>
            <a:pPr marL="342900" indent="-342900">
              <a:buFont typeface="Wingdings" panose="05000000000000000000" pitchFamily="2" charset="2"/>
              <a:buChar char="Ø"/>
            </a:pPr>
            <a:r>
              <a:rPr lang="en-US" altLang="zh-CN" sz="2800" dirty="0"/>
              <a:t>Isolation Policies and Sharing of Event Loops in Chrome</a:t>
            </a:r>
            <a:endParaRPr lang="zh-CN" altLang="en-US" sz="2800"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791" y="3077301"/>
            <a:ext cx="4676774" cy="2741162"/>
          </a:xfrm>
          <a:prstGeom prst="rect">
            <a:avLst/>
          </a:prstGeom>
        </p:spPr>
      </p:pic>
      <p:sp>
        <p:nvSpPr>
          <p:cNvPr id="8" name="矩形 7"/>
          <p:cNvSpPr/>
          <p:nvPr/>
        </p:nvSpPr>
        <p:spPr>
          <a:xfrm>
            <a:off x="5513565" y="3077301"/>
            <a:ext cx="6317809" cy="3416320"/>
          </a:xfrm>
          <a:prstGeom prst="rect">
            <a:avLst/>
          </a:prstGeom>
        </p:spPr>
        <p:txBody>
          <a:bodyPr wrap="square">
            <a:spAutoFit/>
          </a:bodyPr>
          <a:lstStyle/>
          <a:p>
            <a:pPr algn="just"/>
            <a:r>
              <a:rPr lang="en-US" altLang="zh-CN" b="1" dirty="0"/>
              <a:t>The renderer processes </a:t>
            </a:r>
            <a:r>
              <a:rPr lang="en-US" altLang="zh-CN" dirty="0"/>
              <a:t>are sandboxed processes responsible for parsing, rendering and </a:t>
            </a:r>
            <a:r>
              <a:rPr lang="en-US" altLang="zh-CN" dirty="0" err="1"/>
              <a:t>Javascript</a:t>
            </a:r>
            <a:r>
              <a:rPr lang="en-US" altLang="zh-CN" dirty="0"/>
              <a:t> execution.</a:t>
            </a:r>
          </a:p>
          <a:p>
            <a:pPr algn="just"/>
            <a:r>
              <a:rPr lang="en-US" altLang="zh-CN" dirty="0"/>
              <a:t>1. the </a:t>
            </a:r>
            <a:r>
              <a:rPr lang="en-US" altLang="zh-CN" dirty="0" err="1"/>
              <a:t>MainThread</a:t>
            </a:r>
            <a:r>
              <a:rPr lang="en-US" altLang="zh-CN" dirty="0"/>
              <a:t> where resource parsing, style calculation, layout, painting and non-worker  </a:t>
            </a:r>
            <a:r>
              <a:rPr lang="en-US" altLang="zh-CN" dirty="0" err="1"/>
              <a:t>Javascript</a:t>
            </a:r>
            <a:r>
              <a:rPr lang="en-US" altLang="zh-CN" dirty="0"/>
              <a:t> runs.</a:t>
            </a:r>
          </a:p>
          <a:p>
            <a:pPr algn="just"/>
            <a:r>
              <a:rPr lang="en-US" altLang="zh-CN" dirty="0"/>
              <a:t>2. IO </a:t>
            </a:r>
            <a:r>
              <a:rPr lang="en-US" altLang="zh-CN" dirty="0" err="1"/>
              <a:t>ChildThread</a:t>
            </a:r>
            <a:r>
              <a:rPr lang="en-US" altLang="zh-CN" dirty="0"/>
              <a:t>, which handles IPC communication with the host process.</a:t>
            </a:r>
          </a:p>
          <a:p>
            <a:pPr algn="just"/>
            <a:r>
              <a:rPr lang="en-US" altLang="zh-CN" dirty="0"/>
              <a:t>3. the </a:t>
            </a:r>
            <a:r>
              <a:rPr lang="en-US" altLang="zh-CN" dirty="0" err="1"/>
              <a:t>CompositorThread</a:t>
            </a:r>
            <a:r>
              <a:rPr lang="en-US" altLang="zh-CN" dirty="0"/>
              <a:t>, which improves responsiveness during the rendering phase by allowing the user to scroll and see animations while the main thread is busy, thanks to a snapshot of the page’s state.</a:t>
            </a:r>
            <a:endParaRPr lang="zh-CN" altLang="en-US" dirty="0"/>
          </a:p>
        </p:txBody>
      </p:sp>
    </p:spTree>
    <p:extLst>
      <p:ext uri="{BB962C8B-B14F-4D97-AF65-F5344CB8AC3E}">
        <p14:creationId xmlns:p14="http://schemas.microsoft.com/office/powerpoint/2010/main" val="2010074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1121</TotalTime>
  <Words>1993</Words>
  <Application>Microsoft Office PowerPoint</Application>
  <PresentationFormat>宽屏</PresentationFormat>
  <Paragraphs>185</Paragraphs>
  <Slides>25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方正姚体</vt:lpstr>
      <vt:lpstr>Rockwell</vt:lpstr>
      <vt:lpstr>Rockwell Condensed</vt:lpstr>
      <vt:lpstr>Wingdings</vt:lpstr>
      <vt:lpstr>木活字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ZuyiYang</dc:creator>
  <cp:lastModifiedBy>yangzuyiyangjing@outlook.com</cp:lastModifiedBy>
  <cp:revision>54</cp:revision>
  <dcterms:created xsi:type="dcterms:W3CDTF">2019-04-04T07:04:15Z</dcterms:created>
  <dcterms:modified xsi:type="dcterms:W3CDTF">2019-04-17T02:48:44Z</dcterms:modified>
</cp:coreProperties>
</file>