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2" r:id="rId5"/>
    <p:sldId id="263" r:id="rId6"/>
    <p:sldId id="265" r:id="rId7"/>
    <p:sldId id="268" r:id="rId8"/>
    <p:sldId id="266" r:id="rId9"/>
    <p:sldId id="270" r:id="rId10"/>
    <p:sldId id="267" r:id="rId11"/>
    <p:sldId id="271" r:id="rId12"/>
    <p:sldId id="275" r:id="rId13"/>
    <p:sldId id="272" r:id="rId14"/>
    <p:sldId id="273" r:id="rId15"/>
    <p:sldId id="258" r:id="rId16"/>
    <p:sldId id="274" r:id="rId17"/>
    <p:sldId id="261" r:id="rId18"/>
    <p:sldId id="269" r:id="rId19"/>
    <p:sldId id="276" r:id="rId20"/>
    <p:sldId id="278" r:id="rId21"/>
    <p:sldId id="279" r:id="rId22"/>
    <p:sldId id="282" r:id="rId23"/>
    <p:sldId id="280" r:id="rId24"/>
    <p:sldId id="277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231E5A-7783-4D15-A657-1A50587C3B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BDB6511-2A2E-4822-B191-A94B46C6D0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SF 201 Programming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สัญญาณทางไฟฟ้า มีค่าอยู่ในช่วง 0 – 5</a:t>
            </a:r>
            <a:r>
              <a:rPr lang="en-US" dirty="0" smtClean="0"/>
              <a:t>V </a:t>
            </a:r>
          </a:p>
          <a:p>
            <a:r>
              <a:rPr lang="th-TH" dirty="0" smtClean="0"/>
              <a:t>เหมาะสำหรับการอ่านค่าจากสิ่งแวดล้อมในชีวิตจริง เช่น</a:t>
            </a:r>
          </a:p>
          <a:p>
            <a:r>
              <a:rPr lang="th-TH" dirty="0" smtClean="0"/>
              <a:t>ค่าความสว่างของแสดง</a:t>
            </a:r>
          </a:p>
          <a:p>
            <a:r>
              <a:rPr lang="th-TH" dirty="0" smtClean="0"/>
              <a:t>ค่าความดังของเสียง</a:t>
            </a:r>
          </a:p>
          <a:p>
            <a:r>
              <a:rPr lang="th-TH" dirty="0" smtClean="0"/>
              <a:t>ค่าความชื้น </a:t>
            </a:r>
          </a:p>
          <a:p>
            <a:r>
              <a:rPr lang="th-TH" dirty="0" smtClean="0"/>
              <a:t>อุณหภูมิ</a:t>
            </a:r>
          </a:p>
          <a:p>
            <a:r>
              <a:rPr lang="th-TH" dirty="0" smtClean="0"/>
              <a:t>ระยะห่าง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01586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ค่าจริงจากสิ่งแวดล้อม</a:t>
            </a:r>
            <a:endParaRPr lang="en-US" dirty="0"/>
          </a:p>
        </p:txBody>
      </p:sp>
      <p:pic>
        <p:nvPicPr>
          <p:cNvPr id="3074" name="Picture 2" descr="C:\Users\phisan\AppData\Local\Microsoft\Windows\Temporary Internet Files\Content.IE5\MAA1D5ZQ\MM900336563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82" y="3865646"/>
            <a:ext cx="7620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hisan\AppData\Local\Microsoft\Windows\Temporary Internet Files\Content.IE5\MAA1D5ZQ\MC90030126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57575"/>
            <a:ext cx="17049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57664" y="300191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แปลงจากเสียงเป็นสัญญาณไฟฟ้า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30337" y="3581400"/>
            <a:ext cx="1524000" cy="90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300132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แปลงเป็นค่าตัวเลข</a:t>
            </a:r>
            <a:endParaRPr lang="en-US" dirty="0"/>
          </a:p>
        </p:txBody>
      </p:sp>
      <p:pic>
        <p:nvPicPr>
          <p:cNvPr id="3077" name="Picture 5" descr="C:\Users\phisan\AppData\Local\Microsoft\Windows\Temporary Internet Files\Content.IE5\PGCQXY00\MC90043386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3115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17846" y="283725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นำไปใช้งาน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8200" y="2209800"/>
            <a:ext cx="694467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564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4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ค่าจากสิ่งแวดล้อมจะถูกแปลงเป็นค่าตัวเลขจำนวนเต็ม 0 – 1024</a:t>
            </a:r>
          </a:p>
          <a:p>
            <a:r>
              <a:rPr lang="th-TH" dirty="0" smtClean="0"/>
              <a:t>แทนค่าในช่วง 0 – 5 </a:t>
            </a:r>
            <a:r>
              <a:rPr lang="en-US" dirty="0" smtClean="0"/>
              <a:t>V</a:t>
            </a:r>
          </a:p>
          <a:p>
            <a:r>
              <a:rPr lang="th-TH" dirty="0" smtClean="0"/>
              <a:t>เทียบได้กับค่าจริงเท่าไหร่ขึ้นอยู่กับอุปกรณ์ เช่น</a:t>
            </a:r>
          </a:p>
          <a:p>
            <a:pPr lvl="1"/>
            <a:r>
              <a:rPr lang="th-TH" dirty="0" smtClean="0"/>
              <a:t>เสียงดัง 0 – 100 </a:t>
            </a:r>
            <a:r>
              <a:rPr lang="en-US" dirty="0" smtClean="0"/>
              <a:t>dB </a:t>
            </a:r>
            <a:r>
              <a:rPr lang="th-TH" dirty="0" smtClean="0"/>
              <a:t>เปลี่ยนเป็นค่าตัวเลขได้ ช่วง 0 – 1024 เป็นต้น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การบังคับหุ่นยนต์บางอย่างไม่สามารถทำเป็น </a:t>
            </a:r>
            <a:r>
              <a:rPr lang="en-US" dirty="0" smtClean="0"/>
              <a:t>Digital Output </a:t>
            </a:r>
            <a:r>
              <a:rPr lang="th-TH" dirty="0" smtClean="0"/>
              <a:t>อย่างเดียวได้ เช่น</a:t>
            </a:r>
          </a:p>
          <a:p>
            <a:pPr lvl="1"/>
            <a:r>
              <a:rPr lang="th-TH" dirty="0" smtClean="0"/>
              <a:t>ความเร็วของ </a:t>
            </a:r>
            <a:r>
              <a:rPr lang="en-US" dirty="0" smtClean="0"/>
              <a:t>motor </a:t>
            </a:r>
            <a:r>
              <a:rPr lang="th-TH" dirty="0" smtClean="0"/>
              <a:t>สามารถมีความเร็วจาก 0 – ความเร็วสูงสุด</a:t>
            </a:r>
          </a:p>
          <a:p>
            <a:pPr lvl="1"/>
            <a:r>
              <a:rPr lang="th-TH" dirty="0" smtClean="0"/>
              <a:t>หากใช้ </a:t>
            </a:r>
            <a:r>
              <a:rPr lang="en-US" dirty="0" smtClean="0"/>
              <a:t>Digital </a:t>
            </a:r>
            <a:r>
              <a:rPr lang="th-TH" dirty="0" smtClean="0"/>
              <a:t>ก็จะไม่สามารถใช้ความเร็วปานกลางหรือความเร็วใดๆ ที่อยู่ในช่วงได้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th-TH" dirty="0" smtClean="0"/>
              <a:t>ใช้สำหรับจัดเตรียมค่าเริ่มต้นก่อนโปรแกรมจะเข้าสู่ส่วนการทำงานหลัก </a:t>
            </a:r>
            <a:r>
              <a:rPr lang="en-US" dirty="0" smtClean="0"/>
              <a:t>(Loop) </a:t>
            </a:r>
            <a:r>
              <a:rPr lang="th-TH" dirty="0" smtClean="0"/>
              <a:t>ต่อไป ฟังก์ชัน</a:t>
            </a:r>
            <a:r>
              <a:rPr lang="en-US" dirty="0" smtClean="0"/>
              <a:t> setup </a:t>
            </a:r>
            <a:r>
              <a:rPr lang="th-TH" dirty="0" smtClean="0"/>
              <a:t>จะทำงานครั้งเดียว หลักจาก </a:t>
            </a:r>
            <a:r>
              <a:rPr lang="en-US" dirty="0" smtClean="0"/>
              <a:t>reset </a:t>
            </a:r>
            <a:r>
              <a:rPr lang="th-TH" dirty="0" smtClean="0"/>
              <a:t>หรือเปิดเครื่อง เมื่อทำเสร็จแล้วก็จะไปทำ ฟังก์ชันลูปต่อไป</a:t>
            </a:r>
          </a:p>
          <a:p>
            <a:r>
              <a:rPr lang="en-US" dirty="0" smtClean="0"/>
              <a:t>Loop </a:t>
            </a:r>
            <a:r>
              <a:rPr lang="th-TH" dirty="0" smtClean="0"/>
              <a:t>ส่วนของโปรแกรมหลัก คำสั่งสำหรับการทำงานของหุ่นยนต์จะอยู่ในส่วนนี้ และ จะทำงานวนซ้ำอยู่ใน </a:t>
            </a:r>
            <a:r>
              <a:rPr lang="en-US" dirty="0" smtClean="0"/>
              <a:t>loop </a:t>
            </a:r>
            <a:r>
              <a:rPr lang="th-TH" dirty="0" smtClean="0"/>
              <a:t>จนกว่าจะปิดเครื่องหรือ </a:t>
            </a:r>
            <a:r>
              <a:rPr lang="en-US" dirty="0" smtClean="0"/>
              <a:t>reset</a:t>
            </a:r>
            <a:endParaRPr lang="th-T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คำสั่งพื้นฐาน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pinMode</a:t>
            </a:r>
            <a:r>
              <a:rPr lang="en-US" dirty="0"/>
              <a:t>(led, OUTPUT</a:t>
            </a:r>
            <a:r>
              <a:rPr lang="en-US" dirty="0" smtClean="0"/>
              <a:t>);</a:t>
            </a:r>
          </a:p>
          <a:p>
            <a:r>
              <a:rPr lang="en-US" dirty="0" err="1"/>
              <a:t>digitalWrite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digitalRead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analogWrite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analogRead</a:t>
            </a:r>
            <a:r>
              <a:rPr lang="en-US" dirty="0" smtClean="0"/>
              <a:t>();</a:t>
            </a:r>
            <a:endParaRPr lang="th-TH" dirty="0" smtClean="0"/>
          </a:p>
          <a:p>
            <a:r>
              <a:rPr lang="en-US" dirty="0"/>
              <a:t>delay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Example:Blink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Pin 13 has an LED connected on most Arduino boards.</a:t>
            </a:r>
          </a:p>
          <a:p>
            <a:pPr marL="0" indent="0">
              <a:buNone/>
            </a:pPr>
            <a:r>
              <a:rPr lang="en-US" dirty="0"/>
              <a:t>// give it a name: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led = 13;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the setup routine runs once when you press reset:</a:t>
            </a:r>
          </a:p>
          <a:p>
            <a:pPr marL="0" indent="0">
              <a:buNone/>
            </a:pPr>
            <a:r>
              <a:rPr lang="en-US" dirty="0"/>
              <a:t>void setup() {                </a:t>
            </a:r>
          </a:p>
          <a:p>
            <a:pPr marL="0" indent="0">
              <a:buNone/>
            </a:pPr>
            <a:r>
              <a:rPr lang="en-US" dirty="0"/>
              <a:t>  // initialize the digital pin as an output.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(led, OUTPUT);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the loop routine runs over and over again forever:</a:t>
            </a:r>
          </a:p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(led, HIGH);   // turn the LED on (HIGH is the voltage level)</a:t>
            </a:r>
          </a:p>
          <a:p>
            <a:pPr marL="0" indent="0">
              <a:buNone/>
            </a:pPr>
            <a:r>
              <a:rPr lang="en-US" dirty="0"/>
              <a:t>  delay(1000);               // wait for a second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(led, LOW);    // turn the LED off by making the voltage LOW</a:t>
            </a:r>
          </a:p>
          <a:p>
            <a:pPr marL="0" indent="0">
              <a:buNone/>
            </a:pPr>
            <a:r>
              <a:rPr lang="en-US" dirty="0"/>
              <a:t>  delay(1000);               // wait for a second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1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void </a:t>
            </a:r>
            <a:r>
              <a:rPr lang="en-US" sz="1400" dirty="0"/>
              <a:t>setup(){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(3,OUTPUT); // Motor A1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(5,OUTPUT); // Motor A2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(6,OUTPUT); // Motor B2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(9,OUTPUT); // Motor B1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void Forward(){ </a:t>
            </a:r>
            <a:endParaRPr lang="th-TH" sz="1400" dirty="0" smtClean="0"/>
          </a:p>
          <a:p>
            <a:pPr marL="0" indent="0">
              <a:buNone/>
            </a:pPr>
            <a:r>
              <a:rPr lang="en-US" sz="1400" dirty="0" smtClean="0"/>
              <a:t>// </a:t>
            </a:r>
            <a:r>
              <a:rPr lang="en-US" sz="1400" dirty="0" err="1"/>
              <a:t>Robo</a:t>
            </a:r>
            <a:r>
              <a:rPr lang="en-US" sz="1400" dirty="0"/>
              <a:t>-Spinner Go Forward </a:t>
            </a:r>
            <a:r>
              <a:rPr lang="en-US" sz="1400" dirty="0" err="1"/>
              <a:t>Rountine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digitalWrite</a:t>
            </a:r>
            <a:r>
              <a:rPr lang="en-US" sz="1400" dirty="0"/>
              <a:t>(3,HIGH);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digitalWrite</a:t>
            </a:r>
            <a:r>
              <a:rPr lang="en-US" sz="1400" dirty="0"/>
              <a:t>(5,LOW);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digitalWrite</a:t>
            </a:r>
            <a:r>
              <a:rPr lang="en-US" sz="1400" dirty="0"/>
              <a:t>(6,HIGH);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digitalWrite</a:t>
            </a:r>
            <a:r>
              <a:rPr lang="en-US" sz="1400" dirty="0"/>
              <a:t>(9,LOW);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void Backward(){ </a:t>
            </a:r>
            <a:endParaRPr lang="th-TH" sz="1400" dirty="0" smtClean="0"/>
          </a:p>
          <a:p>
            <a:pPr marL="0" indent="0">
              <a:buNone/>
            </a:pPr>
            <a:r>
              <a:rPr lang="en-US" sz="1400" dirty="0" smtClean="0"/>
              <a:t>// </a:t>
            </a:r>
            <a:r>
              <a:rPr lang="en-US" sz="1400" dirty="0" err="1"/>
              <a:t>Robo</a:t>
            </a:r>
            <a:r>
              <a:rPr lang="en-US" sz="1400" dirty="0"/>
              <a:t>-Spinner Go Backward </a:t>
            </a:r>
            <a:r>
              <a:rPr lang="en-US" sz="1400" dirty="0" err="1"/>
              <a:t>Rountine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digitalWrite</a:t>
            </a:r>
            <a:r>
              <a:rPr lang="en-US" sz="1400" dirty="0"/>
              <a:t>(3,LOW);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digitalWrite</a:t>
            </a:r>
            <a:r>
              <a:rPr lang="en-US" sz="1400" dirty="0"/>
              <a:t>(5,HIGH);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digitalWrite</a:t>
            </a:r>
            <a:r>
              <a:rPr lang="en-US" sz="1400" dirty="0"/>
              <a:t>(6,LOW);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digitalWrite</a:t>
            </a:r>
            <a:r>
              <a:rPr lang="en-US" sz="1400" dirty="0"/>
              <a:t>(9,HIGH);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void loop(){</a:t>
            </a:r>
          </a:p>
          <a:p>
            <a:pPr marL="0" indent="0">
              <a:buNone/>
            </a:pPr>
            <a:r>
              <a:rPr lang="en-US" sz="1400" dirty="0"/>
              <a:t> Forward();</a:t>
            </a:r>
          </a:p>
          <a:p>
            <a:pPr marL="0" indent="0">
              <a:buNone/>
            </a:pPr>
            <a:r>
              <a:rPr lang="en-US" sz="1400" dirty="0"/>
              <a:t> delay(1000);</a:t>
            </a:r>
          </a:p>
          <a:p>
            <a:pPr marL="0" indent="0">
              <a:buNone/>
            </a:pPr>
            <a:r>
              <a:rPr lang="en-US" sz="1400" dirty="0"/>
              <a:t> Backward();</a:t>
            </a:r>
          </a:p>
          <a:p>
            <a:pPr marL="0" indent="0">
              <a:buNone/>
            </a:pPr>
            <a:r>
              <a:rPr lang="en-US" sz="1400" dirty="0"/>
              <a:t> delay(1000);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38200"/>
            <a:ext cx="6303963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9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6324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Ref=500;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Left,Right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void setup(){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(3,OUTPUT); // Motor A1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(5,OUTPUT); // Motor A2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(6,OUTPUT); // Motor B2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(9,OUTPUT); // Motor B1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loop(){</a:t>
            </a:r>
          </a:p>
          <a:p>
            <a:pPr marL="0" indent="0">
              <a:buNone/>
            </a:pPr>
            <a:r>
              <a:rPr lang="en-US" dirty="0"/>
              <a:t> Left = </a:t>
            </a:r>
            <a:r>
              <a:rPr lang="en-US" dirty="0" err="1"/>
              <a:t>analogRead</a:t>
            </a:r>
            <a:r>
              <a:rPr lang="en-US" dirty="0"/>
              <a:t>(7); // Read value from left sensor</a:t>
            </a:r>
          </a:p>
          <a:p>
            <a:pPr marL="0" indent="0">
              <a:buNone/>
            </a:pPr>
            <a:r>
              <a:rPr lang="en-US" dirty="0"/>
              <a:t> Right = </a:t>
            </a:r>
            <a:r>
              <a:rPr lang="en-US" dirty="0" err="1"/>
              <a:t>analogRead</a:t>
            </a:r>
            <a:r>
              <a:rPr lang="en-US" dirty="0"/>
              <a:t>(6); // Read value from right sensor</a:t>
            </a:r>
          </a:p>
          <a:p>
            <a:pPr marL="0" indent="0">
              <a:buNone/>
            </a:pPr>
            <a:r>
              <a:rPr lang="en-US" dirty="0"/>
              <a:t> if (Left&gt;Ref &amp;&amp; Right&gt;Ref){ // Both sensors detect white surface</a:t>
            </a:r>
          </a:p>
          <a:p>
            <a:pPr marL="0" indent="0">
              <a:buNone/>
            </a:pPr>
            <a:r>
              <a:rPr lang="en-US" dirty="0"/>
              <a:t> Forward(150);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 if (Left&lt;Ref) { // Left sensor detects black line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Spin_Left</a:t>
            </a:r>
            <a:r>
              <a:rPr lang="en-US" dirty="0"/>
              <a:t>(250);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 if (Right&lt;Ref){ // </a:t>
            </a:r>
            <a:r>
              <a:rPr lang="en-US" dirty="0" err="1"/>
              <a:t>Rightt</a:t>
            </a:r>
            <a:r>
              <a:rPr lang="en-US" dirty="0"/>
              <a:t> sensor detects black line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Spin_Right</a:t>
            </a:r>
            <a:r>
              <a:rPr lang="en-US" dirty="0"/>
              <a:t>(250);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07675" y="457200"/>
            <a:ext cx="4038600" cy="6010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Forward(</a:t>
            </a:r>
            <a:r>
              <a:rPr lang="en-US" dirty="0" err="1"/>
              <a:t>int</a:t>
            </a:r>
            <a:r>
              <a:rPr lang="en-US" dirty="0"/>
              <a:t> speed){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analogWrite</a:t>
            </a:r>
            <a:r>
              <a:rPr lang="en-US" dirty="0"/>
              <a:t>(3,speed);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(5,LOW);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analogWrite</a:t>
            </a:r>
            <a:r>
              <a:rPr lang="en-US" dirty="0"/>
              <a:t>(6,speed);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(9,LOW);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Spin_Left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speed){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analogWrite</a:t>
            </a:r>
            <a:r>
              <a:rPr lang="en-US" dirty="0"/>
              <a:t>(5,speed);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(3,LOW);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analogWrite</a:t>
            </a:r>
            <a:r>
              <a:rPr lang="en-US" dirty="0"/>
              <a:t>(6,speed);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(9,LOW);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Spin_Right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speed){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analogWrite</a:t>
            </a:r>
            <a:r>
              <a:rPr lang="en-US" dirty="0"/>
              <a:t>(3,speed);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(5,LOW);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analogWrite</a:t>
            </a:r>
            <a:r>
              <a:rPr lang="en-US" dirty="0"/>
              <a:t>(9,speed);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(6,LOW);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 bot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r>
              <a:rPr lang="en-US" dirty="0" err="1" smtClean="0"/>
              <a:t>Analong</a:t>
            </a:r>
            <a:endParaRPr lang="en-US" dirty="0" smtClean="0"/>
          </a:p>
          <a:p>
            <a:pPr lvl="1"/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Motor</a:t>
            </a:r>
          </a:p>
          <a:p>
            <a:pPr lvl="1"/>
            <a:r>
              <a:rPr lang="en-US" dirty="0" smtClean="0"/>
              <a:t>LED</a:t>
            </a:r>
          </a:p>
          <a:p>
            <a:pPr lvl="1"/>
            <a:r>
              <a:rPr lang="en-US" dirty="0" smtClean="0"/>
              <a:t>Servo motor</a:t>
            </a:r>
          </a:p>
          <a:p>
            <a:r>
              <a:rPr lang="en-US" dirty="0"/>
              <a:t>Arduino programming</a:t>
            </a:r>
          </a:p>
          <a:p>
            <a:pPr lvl="1"/>
            <a:r>
              <a:rPr lang="en-US" dirty="0"/>
              <a:t>Setup &amp; loop</a:t>
            </a:r>
            <a:endParaRPr lang="th-TH" dirty="0"/>
          </a:p>
          <a:p>
            <a:r>
              <a:rPr lang="en-US" dirty="0" smtClean="0"/>
              <a:t>Basic functions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9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ค่าที่อ่านจาก </a:t>
            </a:r>
            <a:r>
              <a:rPr lang="en-US" dirty="0" err="1" smtClean="0"/>
              <a:t>AnalogRead</a:t>
            </a:r>
            <a:r>
              <a:rPr lang="en-US" dirty="0" smtClean="0"/>
              <a:t> </a:t>
            </a:r>
            <a:r>
              <a:rPr lang="th-TH" dirty="0" smtClean="0"/>
              <a:t>จะมีการแกว่งตัวไม่นิ่ง</a:t>
            </a:r>
          </a:p>
          <a:p>
            <a:r>
              <a:rPr lang="th-TH" dirty="0" smtClean="0"/>
              <a:t>สาเหตุ</a:t>
            </a:r>
          </a:p>
          <a:p>
            <a:pPr lvl="1"/>
            <a:r>
              <a:rPr lang="th-TH" dirty="0" smtClean="0"/>
              <a:t>สัญญาณรบกวนจากสิ่งแวดล้อม (</a:t>
            </a:r>
            <a:r>
              <a:rPr lang="en-US" dirty="0" smtClean="0"/>
              <a:t>noise</a:t>
            </a:r>
            <a:r>
              <a:rPr lang="th-TH" dirty="0" smtClean="0"/>
              <a:t>)</a:t>
            </a:r>
          </a:p>
          <a:p>
            <a:pPr lvl="1"/>
            <a:r>
              <a:rPr lang="th-TH" dirty="0" smtClean="0"/>
              <a:t>การสั่นสะเทือน หุ่นยนต์เคลื่อนไหวตลอดเวลา</a:t>
            </a:r>
          </a:p>
          <a:p>
            <a:pPr lvl="1"/>
            <a:r>
              <a:rPr lang="th-TH" dirty="0" smtClean="0"/>
              <a:t>หน้าสัมผัส </a:t>
            </a:r>
            <a:r>
              <a:rPr lang="en-US" dirty="0" smtClean="0"/>
              <a:t>Switch</a:t>
            </a:r>
          </a:p>
          <a:p>
            <a:r>
              <a:rPr lang="th-TH" dirty="0" smtClean="0"/>
              <a:t>การแก้ปัญหา</a:t>
            </a:r>
            <a:endParaRPr lang="en-US" dirty="0" smtClean="0"/>
          </a:p>
          <a:p>
            <a:pPr lvl="1"/>
            <a:r>
              <a:rPr lang="th-TH" dirty="0" smtClean="0"/>
              <a:t>ใช้ค่าเฉลี่ย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2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(s(t) + s(t-1)+s(t-2) .. S(t-N)) / N</a:t>
            </a:r>
          </a:p>
          <a:p>
            <a:endParaRPr lang="en-US" dirty="0"/>
          </a:p>
          <a:p>
            <a:r>
              <a:rPr lang="en-US" dirty="0" smtClean="0"/>
              <a:t>Code:</a:t>
            </a:r>
          </a:p>
          <a:p>
            <a:pPr lvl="1"/>
            <a:r>
              <a:rPr lang="en-US" dirty="0" smtClean="0"/>
              <a:t>Array </a:t>
            </a:r>
          </a:p>
          <a:p>
            <a:pPr lvl="1"/>
            <a:r>
              <a:rPr lang="en-US" dirty="0" smtClean="0"/>
              <a:t>S[N]</a:t>
            </a:r>
          </a:p>
          <a:p>
            <a:pPr lvl="2"/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++){s(</a:t>
            </a:r>
            <a:r>
              <a:rPr lang="en-US" dirty="0" err="1" smtClean="0"/>
              <a:t>i</a:t>
            </a:r>
            <a:r>
              <a:rPr lang="en-US" dirty="0" smtClean="0"/>
              <a:t>)= </a:t>
            </a:r>
            <a:r>
              <a:rPr lang="en-US" dirty="0" err="1" smtClean="0"/>
              <a:t>digitalRead</a:t>
            </a:r>
            <a:r>
              <a:rPr lang="en-US" dirty="0" smtClean="0"/>
              <a:t>(</a:t>
            </a:r>
            <a:r>
              <a:rPr lang="en-US" dirty="0" err="1" smtClean="0"/>
              <a:t>sw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numReadings</a:t>
            </a:r>
            <a:r>
              <a:rPr lang="en-US" dirty="0"/>
              <a:t> =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readings[</a:t>
            </a:r>
            <a:r>
              <a:rPr lang="en-US" dirty="0" err="1"/>
              <a:t>numReadings</a:t>
            </a:r>
            <a:r>
              <a:rPr lang="en-US" dirty="0"/>
              <a:t>];      // the readings from the analog input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index = 0;                  // the index of the current reading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total = 0;                  // the running total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average = 0;                // the average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inputPin</a:t>
            </a:r>
            <a:r>
              <a:rPr lang="en-US" dirty="0"/>
              <a:t> = A0;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setup()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 initialize serial communication with computer: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                   </a:t>
            </a:r>
          </a:p>
          <a:p>
            <a:pPr marL="0" indent="0">
              <a:buNone/>
            </a:pPr>
            <a:r>
              <a:rPr lang="en-US" dirty="0"/>
              <a:t>  // initialize all the readings to 0: 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thisReading</a:t>
            </a:r>
            <a:r>
              <a:rPr lang="en-US" dirty="0"/>
              <a:t> = 0; </a:t>
            </a:r>
            <a:r>
              <a:rPr lang="en-US" dirty="0" err="1"/>
              <a:t>thisReading</a:t>
            </a:r>
            <a:r>
              <a:rPr lang="en-US" dirty="0"/>
              <a:t> &lt; </a:t>
            </a:r>
            <a:r>
              <a:rPr lang="en-US" dirty="0" err="1"/>
              <a:t>numReadings</a:t>
            </a:r>
            <a:r>
              <a:rPr lang="en-US" dirty="0"/>
              <a:t>; </a:t>
            </a:r>
            <a:r>
              <a:rPr lang="en-US" dirty="0" err="1"/>
              <a:t>thisReading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readings[</a:t>
            </a:r>
            <a:r>
              <a:rPr lang="en-US" dirty="0" err="1"/>
              <a:t>thisReading</a:t>
            </a:r>
            <a:r>
              <a:rPr lang="en-US" dirty="0"/>
              <a:t>] = 0;    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// subtract the last reading:</a:t>
            </a:r>
          </a:p>
          <a:p>
            <a:pPr marL="0" indent="0">
              <a:buNone/>
            </a:pPr>
            <a:r>
              <a:rPr lang="en-US" dirty="0"/>
              <a:t>  total= total - readings[index];         </a:t>
            </a:r>
          </a:p>
          <a:p>
            <a:pPr marL="0" indent="0">
              <a:buNone/>
            </a:pPr>
            <a:r>
              <a:rPr lang="en-US" dirty="0"/>
              <a:t>  // read from the sensor:  </a:t>
            </a:r>
          </a:p>
          <a:p>
            <a:pPr marL="0" indent="0">
              <a:buNone/>
            </a:pPr>
            <a:r>
              <a:rPr lang="en-US" dirty="0"/>
              <a:t>  readings[index]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inputPin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// add the reading to the total:</a:t>
            </a:r>
          </a:p>
          <a:p>
            <a:pPr marL="0" indent="0">
              <a:buNone/>
            </a:pPr>
            <a:r>
              <a:rPr lang="en-US" dirty="0"/>
              <a:t>  total= total + readings[index];       </a:t>
            </a:r>
          </a:p>
          <a:p>
            <a:pPr marL="0" indent="0">
              <a:buNone/>
            </a:pPr>
            <a:r>
              <a:rPr lang="en-US" dirty="0"/>
              <a:t>  // advance to the next position in the array:  </a:t>
            </a:r>
          </a:p>
          <a:p>
            <a:pPr marL="0" indent="0">
              <a:buNone/>
            </a:pPr>
            <a:r>
              <a:rPr lang="en-US" dirty="0"/>
              <a:t>  index = index + 1;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if we're at the end of the array...</a:t>
            </a:r>
          </a:p>
          <a:p>
            <a:pPr marL="0" indent="0">
              <a:buNone/>
            </a:pPr>
            <a:r>
              <a:rPr lang="en-US" dirty="0"/>
              <a:t>  if (index &gt;= </a:t>
            </a:r>
            <a:r>
              <a:rPr lang="en-US" dirty="0" err="1"/>
              <a:t>numReadings</a:t>
            </a:r>
            <a:r>
              <a:rPr lang="en-US" dirty="0"/>
              <a:t>)              </a:t>
            </a:r>
          </a:p>
          <a:p>
            <a:pPr marL="0" indent="0">
              <a:buNone/>
            </a:pPr>
            <a:r>
              <a:rPr lang="en-US" dirty="0"/>
              <a:t>    // ...wrap around to the beginning: </a:t>
            </a:r>
          </a:p>
          <a:p>
            <a:pPr marL="0" indent="0">
              <a:buNone/>
            </a:pPr>
            <a:r>
              <a:rPr lang="en-US" dirty="0"/>
              <a:t>    index = 0;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calculate the average:</a:t>
            </a:r>
          </a:p>
          <a:p>
            <a:pPr marL="0" indent="0">
              <a:buNone/>
            </a:pPr>
            <a:r>
              <a:rPr lang="en-US" dirty="0"/>
              <a:t>  average = total / </a:t>
            </a:r>
            <a:r>
              <a:rPr lang="en-US" dirty="0" err="1"/>
              <a:t>numReadings</a:t>
            </a:r>
            <a:r>
              <a:rPr lang="en-US" dirty="0"/>
              <a:t>;         </a:t>
            </a:r>
          </a:p>
          <a:p>
            <a:pPr marL="0" indent="0">
              <a:buNone/>
            </a:pPr>
            <a:r>
              <a:rPr lang="en-US" dirty="0"/>
              <a:t>  // send it to the computer as ASCII digits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(average);   </a:t>
            </a:r>
          </a:p>
          <a:p>
            <a:pPr marL="0" indent="0">
              <a:buNone/>
            </a:pPr>
            <a:r>
              <a:rPr lang="en-US" dirty="0"/>
              <a:t>  delay(1);        // delay in between reads for stability      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98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Damping factor  D </a:t>
            </a:r>
            <a:r>
              <a:rPr lang="th-TH" dirty="0" smtClean="0"/>
              <a:t>อยู่ในช่วง 0-1</a:t>
            </a:r>
          </a:p>
          <a:p>
            <a:r>
              <a:rPr lang="en-US" dirty="0" smtClean="0"/>
              <a:t>A = (1-D)*A+ D*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sw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D=20% / 0.2</a:t>
            </a:r>
          </a:p>
          <a:p>
            <a:r>
              <a:rPr lang="en-US" dirty="0" smtClean="0"/>
              <a:t>A = 0.8*A + 0.2*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sw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4937" y="4067601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51054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>
            <a:off x="4805719" y="5330019"/>
            <a:ext cx="1286301" cy="837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>
            <a:off x="2971801" y="5105401"/>
            <a:ext cx="763137" cy="1286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5135" y="56388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D*A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4265" y="4920734"/>
            <a:ext cx="19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sw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5711735"/>
            <a:ext cx="19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4703802"/>
            <a:ext cx="19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2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SoftwareSerial.h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rxPin</a:t>
            </a:r>
            <a:r>
              <a:rPr lang="en-US" dirty="0"/>
              <a:t> 16 // SLCD pin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txPin</a:t>
            </a:r>
            <a:r>
              <a:rPr lang="en-US" dirty="0"/>
              <a:t> 16 // Same pin</a:t>
            </a:r>
          </a:p>
          <a:p>
            <a:pPr marL="0" indent="0">
              <a:buNone/>
            </a:pPr>
            <a:r>
              <a:rPr lang="en-US" dirty="0" err="1"/>
              <a:t>SoftwareSerial</a:t>
            </a:r>
            <a:r>
              <a:rPr lang="en-US" dirty="0"/>
              <a:t> </a:t>
            </a:r>
            <a:r>
              <a:rPr lang="en-US" dirty="0" err="1"/>
              <a:t>MySerial</a:t>
            </a:r>
            <a:r>
              <a:rPr lang="en-US" dirty="0"/>
              <a:t> = </a:t>
            </a:r>
            <a:r>
              <a:rPr lang="en-US" dirty="0" err="1"/>
              <a:t>SoftwareSerial</a:t>
            </a:r>
            <a:r>
              <a:rPr lang="en-US" dirty="0"/>
              <a:t>(</a:t>
            </a:r>
            <a:r>
              <a:rPr lang="en-US" dirty="0" err="1"/>
              <a:t>rxPin,txPin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gp2;</a:t>
            </a:r>
          </a:p>
          <a:p>
            <a:pPr marL="0" indent="0">
              <a:buNone/>
            </a:pPr>
            <a:r>
              <a:rPr lang="en-US" dirty="0"/>
              <a:t>float distance;</a:t>
            </a:r>
          </a:p>
          <a:p>
            <a:pPr marL="0" indent="0">
              <a:buNone/>
            </a:pPr>
            <a:r>
              <a:rPr lang="en-US" dirty="0"/>
              <a:t>void setup(){</a:t>
            </a:r>
          </a:p>
          <a:p>
            <a:pPr marL="0" indent="0">
              <a:buNone/>
            </a:pP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txPin,OUTPUT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MySerial.begin</a:t>
            </a:r>
            <a:r>
              <a:rPr lang="en-US" dirty="0"/>
              <a:t>(9600);</a:t>
            </a:r>
          </a:p>
          <a:p>
            <a:pPr marL="0" indent="0">
              <a:buNone/>
            </a:pPr>
            <a:r>
              <a:rPr lang="en-US" dirty="0"/>
              <a:t>delay(1000);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LCD_CMD(</a:t>
            </a:r>
            <a:r>
              <a:rPr lang="en-US" dirty="0" err="1"/>
              <a:t>int</a:t>
            </a:r>
            <a:r>
              <a:rPr lang="en-US" dirty="0"/>
              <a:t> Command){</a:t>
            </a:r>
          </a:p>
          <a:p>
            <a:pPr marL="0" indent="0">
              <a:buNone/>
            </a:pPr>
            <a:r>
              <a:rPr lang="en-US" dirty="0" err="1"/>
              <a:t>MySerial.print</a:t>
            </a:r>
            <a:r>
              <a:rPr lang="en-US" dirty="0"/>
              <a:t>(0xFE,BYTE); // Command</a:t>
            </a:r>
          </a:p>
          <a:p>
            <a:pPr marL="0" indent="0">
              <a:buNone/>
            </a:pPr>
            <a:r>
              <a:rPr lang="en-US" dirty="0" err="1"/>
              <a:t>MySerial.print</a:t>
            </a:r>
            <a:r>
              <a:rPr lang="en-US" dirty="0"/>
              <a:t>(</a:t>
            </a:r>
            <a:r>
              <a:rPr lang="en-US" dirty="0" err="1"/>
              <a:t>Command,BYTE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loop(){</a:t>
            </a:r>
          </a:p>
          <a:p>
            <a:pPr marL="0" indent="0">
              <a:buNone/>
            </a:pPr>
            <a:r>
              <a:rPr lang="en-US" dirty="0"/>
              <a:t>gp2=</a:t>
            </a:r>
            <a:r>
              <a:rPr lang="en-US" dirty="0" err="1"/>
              <a:t>analogRead</a:t>
            </a:r>
            <a:r>
              <a:rPr lang="en-US" dirty="0"/>
              <a:t>(5);</a:t>
            </a:r>
          </a:p>
          <a:p>
            <a:pPr marL="0" indent="0">
              <a:buNone/>
            </a:pPr>
            <a:r>
              <a:rPr lang="en-US" dirty="0"/>
              <a:t>distance=(2914/(gp2+5))-1; // Convert to </a:t>
            </a:r>
            <a:r>
              <a:rPr lang="en-US" dirty="0" err="1"/>
              <a:t>Centimetre</a:t>
            </a:r>
            <a:r>
              <a:rPr lang="en-US" dirty="0"/>
              <a:t> unit</a:t>
            </a:r>
          </a:p>
          <a:p>
            <a:pPr marL="0" indent="0">
              <a:buNone/>
            </a:pPr>
            <a:r>
              <a:rPr lang="en-US" dirty="0"/>
              <a:t>LCD_CMD(0x80); // Select LCD first Line</a:t>
            </a:r>
          </a:p>
          <a:p>
            <a:pPr marL="0" indent="0">
              <a:buNone/>
            </a:pPr>
            <a:r>
              <a:rPr lang="en-US" dirty="0" err="1"/>
              <a:t>MySerial.print</a:t>
            </a:r>
            <a:r>
              <a:rPr lang="en-US" dirty="0"/>
              <a:t>("RAW Data= "); // Show raw data</a:t>
            </a:r>
          </a:p>
          <a:p>
            <a:pPr marL="0" indent="0">
              <a:buNone/>
            </a:pPr>
            <a:r>
              <a:rPr lang="en-US" dirty="0"/>
              <a:t>LCD_CMD(0x8A);</a:t>
            </a:r>
          </a:p>
          <a:p>
            <a:pPr marL="0" indent="0">
              <a:buNone/>
            </a:pPr>
            <a:r>
              <a:rPr lang="en-US" dirty="0" err="1"/>
              <a:t>MySerial.print</a:t>
            </a:r>
            <a:r>
              <a:rPr lang="en-US" dirty="0"/>
              <a:t>(gp2,DEC);</a:t>
            </a:r>
          </a:p>
          <a:p>
            <a:pPr marL="0" indent="0">
              <a:buNone/>
            </a:pPr>
            <a:r>
              <a:rPr lang="en-US" dirty="0"/>
              <a:t>LCD_CMD(0xC0); // Select LCD second Line</a:t>
            </a:r>
          </a:p>
          <a:p>
            <a:pPr marL="0" indent="0">
              <a:buNone/>
            </a:pPr>
            <a:r>
              <a:rPr lang="en-US" dirty="0" err="1"/>
              <a:t>MySerial.print</a:t>
            </a:r>
            <a:r>
              <a:rPr lang="en-US" dirty="0"/>
              <a:t>("Distance= "); // Show distance in </a:t>
            </a:r>
            <a:r>
              <a:rPr lang="en-US" dirty="0" err="1"/>
              <a:t>Centimetre</a:t>
            </a:r>
            <a:r>
              <a:rPr lang="en-US" dirty="0"/>
              <a:t> unit</a:t>
            </a:r>
          </a:p>
          <a:p>
            <a:pPr marL="0" indent="0">
              <a:buNone/>
            </a:pPr>
            <a:r>
              <a:rPr lang="en-US" dirty="0"/>
              <a:t>LCD_CMD(0xCA);</a:t>
            </a:r>
          </a:p>
          <a:p>
            <a:pPr marL="0" indent="0">
              <a:buNone/>
            </a:pPr>
            <a:r>
              <a:rPr lang="en-US" dirty="0" err="1"/>
              <a:t>MySerial.print</a:t>
            </a:r>
            <a:r>
              <a:rPr lang="en-US" dirty="0"/>
              <a:t>(</a:t>
            </a:r>
            <a:r>
              <a:rPr lang="en-US" dirty="0" err="1"/>
              <a:t>distance,DEC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LCD_CMD(0xCE);</a:t>
            </a:r>
          </a:p>
          <a:p>
            <a:pPr marL="0" indent="0">
              <a:buNone/>
            </a:pPr>
            <a:r>
              <a:rPr lang="en-US" dirty="0" err="1"/>
              <a:t>MySerial.print</a:t>
            </a:r>
            <a:r>
              <a:rPr lang="en-US" dirty="0"/>
              <a:t>("CM");</a:t>
            </a:r>
          </a:p>
          <a:p>
            <a:pPr marL="0" indent="0">
              <a:buNone/>
            </a:pPr>
            <a:r>
              <a:rPr lang="en-US" dirty="0"/>
              <a:t>delay(200);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7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LAB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2.0 Lab Arduino and pop week </a:t>
            </a:r>
            <a:r>
              <a:rPr lang="en-US" dirty="0" smtClean="0"/>
              <a:t>2.docx</a:t>
            </a:r>
          </a:p>
          <a:p>
            <a:r>
              <a:rPr lang="en-US" dirty="0"/>
              <a:t>3.0 data gathering </a:t>
            </a:r>
            <a:r>
              <a:rPr lang="en-US" dirty="0" smtClean="0"/>
              <a:t>robustness </a:t>
            </a:r>
            <a:r>
              <a:rPr lang="en-US" dirty="0"/>
              <a:t>and reliability .</a:t>
            </a:r>
            <a:r>
              <a:rPr lang="en-US" dirty="0" err="1" smtClean="0"/>
              <a:t>docx</a:t>
            </a:r>
            <a:endParaRPr lang="en-US" dirty="0" smtClean="0"/>
          </a:p>
          <a:p>
            <a:r>
              <a:rPr lang="en-US" dirty="0"/>
              <a:t>4.0 sensors line </a:t>
            </a:r>
            <a:r>
              <a:rPr lang="en-US" dirty="0" smtClean="0"/>
              <a:t>tracker.docx</a:t>
            </a:r>
          </a:p>
          <a:p>
            <a:r>
              <a:rPr lang="en-US" dirty="0"/>
              <a:t>5.0 sensor line </a:t>
            </a:r>
            <a:r>
              <a:rPr lang="en-US" dirty="0" smtClean="0"/>
              <a:t>tracker.docx (</a:t>
            </a:r>
            <a:r>
              <a:rPr lang="th-TH" dirty="0" smtClean="0"/>
              <a:t>ถ้ามีเวลา ให้เตรียมตัวไว้ก่อน)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ประกอบด้วยสองส่วน </a:t>
            </a:r>
          </a:p>
          <a:p>
            <a:pPr lvl="1"/>
            <a:r>
              <a:rPr lang="th-TH" dirty="0" smtClean="0"/>
              <a:t>แผงวงจร </a:t>
            </a:r>
            <a:r>
              <a:rPr lang="en-US" dirty="0" smtClean="0"/>
              <a:t>microcontroller</a:t>
            </a:r>
          </a:p>
          <a:p>
            <a:pPr lvl="2"/>
            <a:r>
              <a:rPr lang="th-TH" dirty="0" smtClean="0"/>
              <a:t>เอนกประสงค์ สามารถนำไปประยุกต์ใช้งานกับอะไรก็ได้</a:t>
            </a:r>
            <a:endParaRPr lang="en-US" dirty="0" smtClean="0"/>
          </a:p>
          <a:p>
            <a:pPr lvl="1"/>
            <a:r>
              <a:rPr lang="th-TH" dirty="0" smtClean="0"/>
              <a:t>แผงวงจร </a:t>
            </a:r>
            <a:r>
              <a:rPr lang="en-US" dirty="0" smtClean="0"/>
              <a:t>pop bot</a:t>
            </a:r>
            <a:endParaRPr lang="th-TH" dirty="0" smtClean="0"/>
          </a:p>
          <a:p>
            <a:pPr lvl="2"/>
            <a:r>
              <a:rPr lang="th-TH" dirty="0" smtClean="0"/>
              <a:t>ออกแบบสำหรับควบคุมหุ่นยนต์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371600"/>
            <a:ext cx="63055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444886"/>
            <a:ext cx="58293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5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371600"/>
            <a:ext cx="63055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3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ขาต่างๆ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Pin </a:t>
            </a:r>
            <a:r>
              <a:rPr lang="th-TH" dirty="0" smtClean="0"/>
              <a:t>หมายถึงขาที่ต่อออกมาจากวงจร สามารถทำหน้าที่ได้หลายอย่างแล้วแต่จะเลือก </a:t>
            </a:r>
          </a:p>
          <a:p>
            <a:r>
              <a:rPr lang="th-TH" dirty="0" smtClean="0"/>
              <a:t>แต่ละ</a:t>
            </a:r>
            <a:r>
              <a:rPr lang="en-US" dirty="0" smtClean="0"/>
              <a:t>pin </a:t>
            </a:r>
            <a:r>
              <a:rPr lang="th-TH" dirty="0" smtClean="0"/>
              <a:t>มีหมายเลข และ ชนิดกำกับ</a:t>
            </a:r>
          </a:p>
          <a:p>
            <a:pPr lvl="1"/>
            <a:r>
              <a:rPr lang="en-US" dirty="0" smtClean="0"/>
              <a:t>Analog/Digital</a:t>
            </a:r>
          </a:p>
          <a:p>
            <a:pPr lvl="1"/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r>
              <a:rPr lang="en-US" dirty="0" smtClean="0"/>
              <a:t>Pin number</a:t>
            </a:r>
          </a:p>
          <a:p>
            <a:pPr marL="457200" lvl="1" indent="0">
              <a:buNone/>
            </a:pPr>
            <a:r>
              <a:rPr lang="th-TH" dirty="0" smtClean="0"/>
              <a:t>เช่น </a:t>
            </a:r>
            <a:r>
              <a:rPr lang="en-US" dirty="0" smtClean="0"/>
              <a:t>Di 13 </a:t>
            </a:r>
            <a:r>
              <a:rPr lang="th-TH" dirty="0" smtClean="0"/>
              <a:t>หมายถึง ขา </a:t>
            </a:r>
            <a:r>
              <a:rPr lang="en-US" dirty="0" smtClean="0"/>
              <a:t>digital </a:t>
            </a:r>
            <a:r>
              <a:rPr lang="th-TH" dirty="0" smtClean="0"/>
              <a:t>หมายเลข </a:t>
            </a:r>
            <a:r>
              <a:rPr lang="en-US" dirty="0" smtClean="0"/>
              <a:t>13</a:t>
            </a:r>
            <a:r>
              <a:rPr lang="th-TH" dirty="0" smtClean="0"/>
              <a:t> </a:t>
            </a:r>
          </a:p>
          <a:p>
            <a:pPr marL="457200" lvl="1" indent="0">
              <a:buNone/>
            </a:pPr>
            <a:r>
              <a:rPr lang="th-TH" dirty="0" smtClean="0"/>
              <a:t>จะเป็น </a:t>
            </a:r>
            <a:r>
              <a:rPr lang="en-US" dirty="0" smtClean="0"/>
              <a:t>input </a:t>
            </a:r>
            <a:r>
              <a:rPr lang="th-TH" dirty="0" smtClean="0"/>
              <a:t>หรือ </a:t>
            </a:r>
            <a:r>
              <a:rPr lang="en-US" dirty="0" smtClean="0"/>
              <a:t>output </a:t>
            </a:r>
            <a:r>
              <a:rPr lang="th-TH" dirty="0" smtClean="0"/>
              <a:t>สามารถเลือกได้จากโปรแกรม</a:t>
            </a:r>
          </a:p>
          <a:p>
            <a:r>
              <a:rPr lang="th-TH" dirty="0" smtClean="0"/>
              <a:t>แต่ละขา ทำหน้าที่อะไรได้บ้างสามารถดูคู่มือหรือที่เขียนไว้บน </a:t>
            </a:r>
            <a:r>
              <a:rPr lang="en-US" dirty="0" smtClean="0"/>
              <a:t>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ขาบางหมายเลขถูกใช้งานไปแล้ว เช่น</a:t>
            </a:r>
          </a:p>
          <a:p>
            <a:pPr lvl="1"/>
            <a:r>
              <a:rPr lang="en-US" dirty="0" smtClean="0"/>
              <a:t>Di </a:t>
            </a:r>
            <a:r>
              <a:rPr lang="th-TH" dirty="0" smtClean="0"/>
              <a:t>13 ต่อกับ</a:t>
            </a:r>
            <a:r>
              <a:rPr lang="en-US" dirty="0" smtClean="0"/>
              <a:t> LED </a:t>
            </a:r>
            <a:r>
              <a:rPr lang="th-TH" dirty="0" smtClean="0"/>
              <a:t>สีฟ้า</a:t>
            </a:r>
          </a:p>
          <a:p>
            <a:pPr lvl="1"/>
            <a:r>
              <a:rPr lang="en-US" dirty="0" smtClean="0"/>
              <a:t>3 5 6 9 </a:t>
            </a:r>
            <a:r>
              <a:rPr lang="th-TH" dirty="0" smtClean="0"/>
              <a:t>ต่อกับ </a:t>
            </a:r>
            <a:r>
              <a:rPr lang="en-US" dirty="0" smtClean="0"/>
              <a:t>motor </a:t>
            </a:r>
            <a:r>
              <a:rPr lang="th-TH" dirty="0" smtClean="0"/>
              <a:t>อย่างละข้าง</a:t>
            </a:r>
          </a:p>
          <a:p>
            <a:pPr lvl="1"/>
            <a:r>
              <a:rPr lang="th-TH" dirty="0" smtClean="0"/>
              <a:t> </a:t>
            </a:r>
            <a:r>
              <a:rPr lang="en-US" dirty="0" smtClean="0"/>
              <a:t>7 8 </a:t>
            </a:r>
            <a:r>
              <a:rPr lang="th-TH" dirty="0" smtClean="0"/>
              <a:t>ต่อกับ </a:t>
            </a:r>
            <a:r>
              <a:rPr lang="en-US" dirty="0" smtClean="0"/>
              <a:t>servo motor</a:t>
            </a:r>
          </a:p>
          <a:p>
            <a:pPr lvl="1"/>
            <a:r>
              <a:rPr lang="en-US" dirty="0" smtClean="0"/>
              <a:t>2 4 </a:t>
            </a:r>
            <a:r>
              <a:rPr lang="th-TH" dirty="0" smtClean="0"/>
              <a:t>ต่อกับ </a:t>
            </a:r>
            <a:r>
              <a:rPr lang="en-US" dirty="0" smtClean="0"/>
              <a:t>switch</a:t>
            </a:r>
          </a:p>
          <a:p>
            <a:r>
              <a:rPr lang="th-TH" dirty="0" smtClean="0"/>
              <a:t>ขาเอนกประสงค์อื่นๆ สามารถดูได้ที่ตัวบอร์ด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</a:t>
            </a:r>
            <a:r>
              <a:rPr lang="th-TH" dirty="0" smtClean="0"/>
              <a:t>คือสัญญาณทางไฟฟ้าที่มีค่าได้สองระดับคือ</a:t>
            </a:r>
          </a:p>
          <a:p>
            <a:pPr lvl="1"/>
            <a:r>
              <a:rPr lang="en-US" dirty="0" smtClean="0"/>
              <a:t>HIGH/LOW </a:t>
            </a:r>
            <a:r>
              <a:rPr lang="th-TH" dirty="0" smtClean="0"/>
              <a:t>หรือ</a:t>
            </a:r>
          </a:p>
          <a:p>
            <a:pPr lvl="1"/>
            <a:r>
              <a:rPr lang="th-TH" dirty="0" smtClean="0"/>
              <a:t> </a:t>
            </a:r>
            <a:r>
              <a:rPr lang="en-US" dirty="0" smtClean="0"/>
              <a:t>Logic True false</a:t>
            </a:r>
            <a:r>
              <a:rPr lang="th-TH" dirty="0" smtClean="0"/>
              <a:t> หรือ</a:t>
            </a:r>
          </a:p>
          <a:p>
            <a:pPr lvl="1"/>
            <a:r>
              <a:rPr lang="th-TH" dirty="0" smtClean="0"/>
              <a:t>เลขฐานสอง 0 1</a:t>
            </a:r>
          </a:p>
          <a:p>
            <a:r>
              <a:rPr lang="th-TH" dirty="0" smtClean="0"/>
              <a:t>ในทางไฟฟ้าสัญญาณจริงจะเป็น </a:t>
            </a:r>
            <a:r>
              <a:rPr lang="en-US" dirty="0" smtClean="0"/>
              <a:t>0V / 5V </a:t>
            </a:r>
          </a:p>
          <a:p>
            <a:r>
              <a:rPr lang="th-TH" dirty="0" smtClean="0"/>
              <a:t>ตัวอย่าง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Switch </a:t>
            </a:r>
            <a:r>
              <a:rPr lang="th-TH" dirty="0" smtClean="0"/>
              <a:t>กด จะส่งสัญญาณ </a:t>
            </a:r>
            <a:r>
              <a:rPr lang="en-US" dirty="0" smtClean="0"/>
              <a:t>LOW </a:t>
            </a:r>
            <a:r>
              <a:rPr lang="th-TH" dirty="0" smtClean="0"/>
              <a:t>เมื่อกด </a:t>
            </a:r>
            <a:r>
              <a:rPr lang="en-US" dirty="0" smtClean="0"/>
              <a:t>HIGH </a:t>
            </a:r>
            <a:r>
              <a:rPr lang="th-TH" dirty="0" smtClean="0"/>
              <a:t>เมื่อปล่อย (</a:t>
            </a:r>
            <a:r>
              <a:rPr lang="en-US" dirty="0" smtClean="0"/>
              <a:t>Active Low)</a:t>
            </a:r>
          </a:p>
          <a:p>
            <a:r>
              <a:rPr lang="th-TH" dirty="0" smtClean="0"/>
              <a:t>ตัวอย่าง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LED 13 </a:t>
            </a:r>
            <a:r>
              <a:rPr lang="th-TH" dirty="0" smtClean="0"/>
              <a:t>จะติดเมื่อส่งสัญญาณ </a:t>
            </a:r>
            <a:r>
              <a:rPr lang="en-US" dirty="0" smtClean="0"/>
              <a:t>HIGH </a:t>
            </a:r>
            <a:r>
              <a:rPr lang="th-TH" dirty="0" smtClean="0"/>
              <a:t>(จ่ายไฟให้กับ </a:t>
            </a:r>
            <a:r>
              <a:rPr lang="en-US" dirty="0" smtClean="0"/>
              <a:t>LED</a:t>
            </a:r>
            <a:r>
              <a:rPr lang="th-TH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Input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18" y="2274627"/>
            <a:ext cx="4257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3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1124</TotalTime>
  <Words>1314</Words>
  <Application>Microsoft Office PowerPoint</Application>
  <PresentationFormat>On-screen Show (4:3)</PresentationFormat>
  <Paragraphs>259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SF 201 Programming Lab</vt:lpstr>
      <vt:lpstr>Outline</vt:lpstr>
      <vt:lpstr>Arduino board</vt:lpstr>
      <vt:lpstr>Arduino board</vt:lpstr>
      <vt:lpstr>Arduino board</vt:lpstr>
      <vt:lpstr>ขาต่างๆ</vt:lpstr>
      <vt:lpstr>PowerPoint Presentation</vt:lpstr>
      <vt:lpstr>Digital Input/Output</vt:lpstr>
      <vt:lpstr>Digital Input Switch</vt:lpstr>
      <vt:lpstr>Analog Input/Output</vt:lpstr>
      <vt:lpstr>PowerPoint Presentation</vt:lpstr>
      <vt:lpstr>PowerPoint Presentation</vt:lpstr>
      <vt:lpstr>PowerPoint Presentation</vt:lpstr>
      <vt:lpstr>Analog output</vt:lpstr>
      <vt:lpstr>Arduino programming</vt:lpstr>
      <vt:lpstr>คำสั่งพื้นฐาน</vt:lpstr>
      <vt:lpstr>Example:Blink</vt:lpstr>
      <vt:lpstr>PowerPoint Presentation</vt:lpstr>
      <vt:lpstr>PowerPoint Presentation</vt:lpstr>
      <vt:lpstr>Analog Smoothing</vt:lpstr>
      <vt:lpstr>Average</vt:lpstr>
      <vt:lpstr>PowerPoint Presentation</vt:lpstr>
      <vt:lpstr>Damping </vt:lpstr>
      <vt:lpstr>PowerPoint Presentation</vt:lpstr>
      <vt:lpstr>Today’s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phisan</dc:creator>
  <cp:lastModifiedBy>phisan</cp:lastModifiedBy>
  <cp:revision>26</cp:revision>
  <dcterms:created xsi:type="dcterms:W3CDTF">2014-06-25T15:18:07Z</dcterms:created>
  <dcterms:modified xsi:type="dcterms:W3CDTF">2014-09-10T05:11:10Z</dcterms:modified>
</cp:coreProperties>
</file>