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4" r:id="rId2"/>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86" autoAdjust="0"/>
    <p:restoredTop sz="93671"/>
  </p:normalViewPr>
  <p:slideViewPr>
    <p:cSldViewPr snapToGrid="0">
      <p:cViewPr varScale="1">
        <p:scale>
          <a:sx n="115" d="100"/>
          <a:sy n="115" d="100"/>
        </p:scale>
        <p:origin x="186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DC65D9-4D6F-B645-B991-53E708859DCF}" type="datetimeFigureOut">
              <a:rPr kumimoji="1" lang="ja-JP" altLang="en-US" smtClean="0"/>
              <a:t>2025/3/3</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C7FA53-B9EE-AA42-BE13-B4F099584806}" type="slidenum">
              <a:rPr kumimoji="1" lang="ja-JP" altLang="en-US" smtClean="0"/>
              <a:t>‹#›</a:t>
            </a:fld>
            <a:endParaRPr kumimoji="1" lang="ja-JP" altLang="en-US"/>
          </a:p>
        </p:txBody>
      </p:sp>
    </p:spTree>
    <p:extLst>
      <p:ext uri="{BB962C8B-B14F-4D97-AF65-F5344CB8AC3E}">
        <p14:creationId xmlns:p14="http://schemas.microsoft.com/office/powerpoint/2010/main" val="16536147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7C7FA53-B9EE-AA42-BE13-B4F099584806}" type="slidenum">
              <a:rPr kumimoji="1" lang="ja-JP" altLang="en-US" smtClean="0"/>
              <a:t>1</a:t>
            </a:fld>
            <a:endParaRPr kumimoji="1" lang="ja-JP" altLang="en-US"/>
          </a:p>
        </p:txBody>
      </p:sp>
    </p:spTree>
    <p:extLst>
      <p:ext uri="{BB962C8B-B14F-4D97-AF65-F5344CB8AC3E}">
        <p14:creationId xmlns:p14="http://schemas.microsoft.com/office/powerpoint/2010/main" val="3843351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871E409-D5E0-4941-AF79-D4D34628EA36}" type="datetimeFigureOut">
              <a:rPr kumimoji="1" lang="ja-JP" altLang="en-US" smtClean="0"/>
              <a:t>2025/3/3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0EF129-74A1-450E-8B3E-1873FEA84F9A}" type="slidenum">
              <a:rPr kumimoji="1" lang="ja-JP" altLang="en-US" smtClean="0"/>
              <a:t>‹#›</a:t>
            </a:fld>
            <a:endParaRPr kumimoji="1" lang="ja-JP" altLang="en-US"/>
          </a:p>
        </p:txBody>
      </p:sp>
    </p:spTree>
    <p:extLst>
      <p:ext uri="{BB962C8B-B14F-4D97-AF65-F5344CB8AC3E}">
        <p14:creationId xmlns:p14="http://schemas.microsoft.com/office/powerpoint/2010/main" val="1819883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871E409-D5E0-4941-AF79-D4D34628EA36}" type="datetimeFigureOut">
              <a:rPr kumimoji="1" lang="ja-JP" altLang="en-US" smtClean="0"/>
              <a:t>2025/3/3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0EF129-74A1-450E-8B3E-1873FEA84F9A}" type="slidenum">
              <a:rPr kumimoji="1" lang="ja-JP" altLang="en-US" smtClean="0"/>
              <a:t>‹#›</a:t>
            </a:fld>
            <a:endParaRPr kumimoji="1" lang="ja-JP" altLang="en-US"/>
          </a:p>
        </p:txBody>
      </p:sp>
    </p:spTree>
    <p:extLst>
      <p:ext uri="{BB962C8B-B14F-4D97-AF65-F5344CB8AC3E}">
        <p14:creationId xmlns:p14="http://schemas.microsoft.com/office/powerpoint/2010/main" val="1519655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871E409-D5E0-4941-AF79-D4D34628EA36}" type="datetimeFigureOut">
              <a:rPr kumimoji="1" lang="ja-JP" altLang="en-US" smtClean="0"/>
              <a:t>2025/3/3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0EF129-74A1-450E-8B3E-1873FEA84F9A}" type="slidenum">
              <a:rPr kumimoji="1" lang="ja-JP" altLang="en-US" smtClean="0"/>
              <a:t>‹#›</a:t>
            </a:fld>
            <a:endParaRPr kumimoji="1" lang="ja-JP" altLang="en-US"/>
          </a:p>
        </p:txBody>
      </p:sp>
    </p:spTree>
    <p:extLst>
      <p:ext uri="{BB962C8B-B14F-4D97-AF65-F5344CB8AC3E}">
        <p14:creationId xmlns:p14="http://schemas.microsoft.com/office/powerpoint/2010/main" val="1813409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871E409-D5E0-4941-AF79-D4D34628EA36}" type="datetimeFigureOut">
              <a:rPr kumimoji="1" lang="ja-JP" altLang="en-US" smtClean="0"/>
              <a:t>2025/3/3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0EF129-74A1-450E-8B3E-1873FEA84F9A}" type="slidenum">
              <a:rPr kumimoji="1" lang="ja-JP" altLang="en-US" smtClean="0"/>
              <a:t>‹#›</a:t>
            </a:fld>
            <a:endParaRPr kumimoji="1" lang="ja-JP" altLang="en-US"/>
          </a:p>
        </p:txBody>
      </p:sp>
    </p:spTree>
    <p:extLst>
      <p:ext uri="{BB962C8B-B14F-4D97-AF65-F5344CB8AC3E}">
        <p14:creationId xmlns:p14="http://schemas.microsoft.com/office/powerpoint/2010/main" val="143245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871E409-D5E0-4941-AF79-D4D34628EA36}" type="datetimeFigureOut">
              <a:rPr kumimoji="1" lang="ja-JP" altLang="en-US" smtClean="0"/>
              <a:t>2025/3/3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B0EF129-74A1-450E-8B3E-1873FEA84F9A}" type="slidenum">
              <a:rPr kumimoji="1" lang="ja-JP" altLang="en-US" smtClean="0"/>
              <a:t>‹#›</a:t>
            </a:fld>
            <a:endParaRPr kumimoji="1" lang="ja-JP" altLang="en-US"/>
          </a:p>
        </p:txBody>
      </p:sp>
    </p:spTree>
    <p:extLst>
      <p:ext uri="{BB962C8B-B14F-4D97-AF65-F5344CB8AC3E}">
        <p14:creationId xmlns:p14="http://schemas.microsoft.com/office/powerpoint/2010/main" val="268789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871E409-D5E0-4941-AF79-D4D34628EA36}" type="datetimeFigureOut">
              <a:rPr kumimoji="1" lang="ja-JP" altLang="en-US" smtClean="0"/>
              <a:t>2025/3/3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B0EF129-74A1-450E-8B3E-1873FEA84F9A}" type="slidenum">
              <a:rPr kumimoji="1" lang="ja-JP" altLang="en-US" smtClean="0"/>
              <a:t>‹#›</a:t>
            </a:fld>
            <a:endParaRPr kumimoji="1" lang="ja-JP" altLang="en-US"/>
          </a:p>
        </p:txBody>
      </p:sp>
    </p:spTree>
    <p:extLst>
      <p:ext uri="{BB962C8B-B14F-4D97-AF65-F5344CB8AC3E}">
        <p14:creationId xmlns:p14="http://schemas.microsoft.com/office/powerpoint/2010/main" val="255026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871E409-D5E0-4941-AF79-D4D34628EA36}" type="datetimeFigureOut">
              <a:rPr kumimoji="1" lang="ja-JP" altLang="en-US" smtClean="0"/>
              <a:t>2025/3/3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B0EF129-74A1-450E-8B3E-1873FEA84F9A}" type="slidenum">
              <a:rPr kumimoji="1" lang="ja-JP" altLang="en-US" smtClean="0"/>
              <a:t>‹#›</a:t>
            </a:fld>
            <a:endParaRPr kumimoji="1" lang="ja-JP" altLang="en-US"/>
          </a:p>
        </p:txBody>
      </p:sp>
    </p:spTree>
    <p:extLst>
      <p:ext uri="{BB962C8B-B14F-4D97-AF65-F5344CB8AC3E}">
        <p14:creationId xmlns:p14="http://schemas.microsoft.com/office/powerpoint/2010/main" val="36769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871E409-D5E0-4941-AF79-D4D34628EA36}" type="datetimeFigureOut">
              <a:rPr kumimoji="1" lang="ja-JP" altLang="en-US" smtClean="0"/>
              <a:t>2025/3/3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B0EF129-74A1-450E-8B3E-1873FEA84F9A}" type="slidenum">
              <a:rPr kumimoji="1" lang="ja-JP" altLang="en-US" smtClean="0"/>
              <a:t>‹#›</a:t>
            </a:fld>
            <a:endParaRPr kumimoji="1" lang="ja-JP" altLang="en-US"/>
          </a:p>
        </p:txBody>
      </p:sp>
    </p:spTree>
    <p:extLst>
      <p:ext uri="{BB962C8B-B14F-4D97-AF65-F5344CB8AC3E}">
        <p14:creationId xmlns:p14="http://schemas.microsoft.com/office/powerpoint/2010/main" val="3428478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1E409-D5E0-4941-AF79-D4D34628EA36}" type="datetimeFigureOut">
              <a:rPr kumimoji="1" lang="ja-JP" altLang="en-US" smtClean="0"/>
              <a:t>2025/3/3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B0EF129-74A1-450E-8B3E-1873FEA84F9A}" type="slidenum">
              <a:rPr kumimoji="1" lang="ja-JP" altLang="en-US" smtClean="0"/>
              <a:t>‹#›</a:t>
            </a:fld>
            <a:endParaRPr kumimoji="1" lang="ja-JP" altLang="en-US"/>
          </a:p>
        </p:txBody>
      </p:sp>
    </p:spTree>
    <p:extLst>
      <p:ext uri="{BB962C8B-B14F-4D97-AF65-F5344CB8AC3E}">
        <p14:creationId xmlns:p14="http://schemas.microsoft.com/office/powerpoint/2010/main" val="4248715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871E409-D5E0-4941-AF79-D4D34628EA36}" type="datetimeFigureOut">
              <a:rPr kumimoji="1" lang="ja-JP" altLang="en-US" smtClean="0"/>
              <a:t>2025/3/3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B0EF129-74A1-450E-8B3E-1873FEA84F9A}" type="slidenum">
              <a:rPr kumimoji="1" lang="ja-JP" altLang="en-US" smtClean="0"/>
              <a:t>‹#›</a:t>
            </a:fld>
            <a:endParaRPr kumimoji="1" lang="ja-JP" altLang="en-US"/>
          </a:p>
        </p:txBody>
      </p:sp>
    </p:spTree>
    <p:extLst>
      <p:ext uri="{BB962C8B-B14F-4D97-AF65-F5344CB8AC3E}">
        <p14:creationId xmlns:p14="http://schemas.microsoft.com/office/powerpoint/2010/main" val="2033549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871E409-D5E0-4941-AF79-D4D34628EA36}" type="datetimeFigureOut">
              <a:rPr kumimoji="1" lang="ja-JP" altLang="en-US" smtClean="0"/>
              <a:t>2025/3/3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B0EF129-74A1-450E-8B3E-1873FEA84F9A}" type="slidenum">
              <a:rPr kumimoji="1" lang="ja-JP" altLang="en-US" smtClean="0"/>
              <a:t>‹#›</a:t>
            </a:fld>
            <a:endParaRPr kumimoji="1" lang="ja-JP" altLang="en-US"/>
          </a:p>
        </p:txBody>
      </p:sp>
    </p:spTree>
    <p:extLst>
      <p:ext uri="{BB962C8B-B14F-4D97-AF65-F5344CB8AC3E}">
        <p14:creationId xmlns:p14="http://schemas.microsoft.com/office/powerpoint/2010/main" val="426606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1E409-D5E0-4941-AF79-D4D34628EA36}" type="datetimeFigureOut">
              <a:rPr kumimoji="1" lang="ja-JP" altLang="en-US" smtClean="0"/>
              <a:t>2025/3/3</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EF129-74A1-450E-8B3E-1873FEA84F9A}" type="slidenum">
              <a:rPr kumimoji="1" lang="ja-JP" altLang="en-US" smtClean="0"/>
              <a:t>‹#›</a:t>
            </a:fld>
            <a:endParaRPr kumimoji="1" lang="ja-JP" altLang="en-US"/>
          </a:p>
        </p:txBody>
      </p:sp>
    </p:spTree>
    <p:extLst>
      <p:ext uri="{BB962C8B-B14F-4D97-AF65-F5344CB8AC3E}">
        <p14:creationId xmlns:p14="http://schemas.microsoft.com/office/powerpoint/2010/main" val="23491201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0" y="958970"/>
            <a:ext cx="9906000" cy="5910317"/>
          </a:xfrm>
        </p:spPr>
        <p:txBody>
          <a:bodyPr lIns="90000">
            <a:noAutofit/>
          </a:bodyPr>
          <a:lstStyle/>
          <a:p>
            <a:pPr>
              <a:lnSpc>
                <a:spcPts val="1480"/>
              </a:lnSpc>
            </a:pPr>
            <a:r>
              <a:rPr lang="ja-JP" altLang="en-US" sz="2000"/>
              <a:t>背景</a:t>
            </a:r>
            <a:endParaRPr kumimoji="1" lang="en-US" altLang="ja-JP" sz="2000" dirty="0"/>
          </a:p>
          <a:p>
            <a:pPr lvl="1">
              <a:lnSpc>
                <a:spcPct val="100000"/>
              </a:lnSpc>
              <a:buFont typeface="Wingdings" pitchFamily="2" charset="2"/>
              <a:buChar char="Ø"/>
            </a:pPr>
            <a:r>
              <a:rPr kumimoji="1" lang="en-US" altLang="ja-JP" sz="1800" dirty="0" err="1"/>
              <a:t>AutoML</a:t>
            </a:r>
            <a:r>
              <a:rPr kumimoji="1" lang="en-US" altLang="ja-JP" sz="1800" dirty="0"/>
              <a:t>-Zero</a:t>
            </a:r>
            <a:endParaRPr lang="en-US" altLang="ja-JP" sz="1800" dirty="0"/>
          </a:p>
          <a:p>
            <a:pPr lvl="2">
              <a:lnSpc>
                <a:spcPct val="100000"/>
              </a:lnSpc>
              <a:buFont typeface="Wingdings" pitchFamily="2" charset="2"/>
              <a:buChar char="u"/>
            </a:pPr>
            <a:r>
              <a:rPr kumimoji="1" lang="ja-JP" altLang="en-US" sz="1600"/>
              <a:t>人間からの入力を最小限で機械学習アルゴリズムの探索を行う問題</a:t>
            </a:r>
            <a:endParaRPr kumimoji="1" lang="en-US" altLang="ja-JP" sz="1600" dirty="0"/>
          </a:p>
          <a:p>
            <a:pPr lvl="1">
              <a:lnSpc>
                <a:spcPct val="100000"/>
              </a:lnSpc>
              <a:buFont typeface="Wingdings" pitchFamily="2" charset="2"/>
              <a:buChar char="Ø"/>
            </a:pPr>
            <a:r>
              <a:rPr lang="ja-JP" altLang="en-US" sz="2000"/>
              <a:t>既存手法</a:t>
            </a:r>
            <a:r>
              <a:rPr lang="en-US" altLang="ja-JP" sz="2000" dirty="0"/>
              <a:t> RE-</a:t>
            </a:r>
            <a:r>
              <a:rPr lang="en-US" altLang="ja-JP" sz="2000" dirty="0" err="1"/>
              <a:t>AutoML</a:t>
            </a:r>
            <a:r>
              <a:rPr lang="en-US" altLang="ja-JP" sz="2000" dirty="0"/>
              <a:t>-Zero [Esteban 2020]</a:t>
            </a:r>
          </a:p>
          <a:p>
            <a:pPr lvl="2">
              <a:lnSpc>
                <a:spcPct val="100000"/>
              </a:lnSpc>
              <a:buFont typeface="Wingdings" pitchFamily="2" charset="2"/>
              <a:buChar char="u"/>
            </a:pPr>
            <a:r>
              <a:rPr lang="en-US" altLang="ja-JP" sz="1600" dirty="0"/>
              <a:t>Regularized Evolution</a:t>
            </a:r>
            <a:r>
              <a:rPr lang="ja-JP" altLang="en-US" sz="1600"/>
              <a:t>を用いた進化計算でアルゴリズムを探索</a:t>
            </a:r>
            <a:endParaRPr lang="en-US" altLang="ja-JP" sz="1600" dirty="0"/>
          </a:p>
          <a:p>
            <a:pPr lvl="2">
              <a:lnSpc>
                <a:spcPct val="100000"/>
              </a:lnSpc>
              <a:buFont typeface="Wingdings" pitchFamily="2" charset="2"/>
              <a:buChar char="u"/>
            </a:pPr>
            <a:r>
              <a:rPr kumimoji="1" lang="ja-JP" altLang="en-US" sz="1600"/>
              <a:t>探索空間が冗長・子に良質な構造を継承できない・集団の多様性維持が困難</a:t>
            </a:r>
            <a:endParaRPr kumimoji="1" lang="en-US" altLang="ja-JP" sz="1800" dirty="0"/>
          </a:p>
          <a:p>
            <a:pPr>
              <a:lnSpc>
                <a:spcPct val="100000"/>
              </a:lnSpc>
            </a:pPr>
            <a:r>
              <a:rPr kumimoji="1" lang="ja-JP" altLang="en-US" sz="2000"/>
              <a:t>目的</a:t>
            </a:r>
            <a:endParaRPr kumimoji="1" lang="en-US" altLang="ja-JP" sz="2000" dirty="0"/>
          </a:p>
          <a:p>
            <a:pPr lvl="1">
              <a:lnSpc>
                <a:spcPct val="100000"/>
              </a:lnSpc>
            </a:pPr>
            <a:r>
              <a:rPr lang="ja-JP" altLang="en-US" sz="1800"/>
              <a:t>既存手法の問題点に対処した手法の提案</a:t>
            </a:r>
            <a:endParaRPr lang="en-US" altLang="ja-JP" sz="1800" dirty="0"/>
          </a:p>
          <a:p>
            <a:pPr lvl="2">
              <a:lnSpc>
                <a:spcPct val="100000"/>
              </a:lnSpc>
            </a:pPr>
            <a:r>
              <a:rPr lang="ja-JP" altLang="en-US" sz="1600"/>
              <a:t>グラフ構造によるアルゴリズムの表現を導入し、その妥当なアルゴリズムの条件を定めることで、</a:t>
            </a:r>
            <a:r>
              <a:rPr kumimoji="1" lang="ja-JP" altLang="en-US" sz="1600"/>
              <a:t>探索空間が冗長な問題に対処</a:t>
            </a:r>
            <a:endParaRPr kumimoji="1" lang="en-US" altLang="ja-JP" sz="1600" dirty="0"/>
          </a:p>
          <a:p>
            <a:pPr lvl="2">
              <a:lnSpc>
                <a:spcPct val="100000"/>
              </a:lnSpc>
            </a:pPr>
            <a:r>
              <a:rPr lang="ja-JP" altLang="en-US" sz="1600"/>
              <a:t>非妥当な突然変異を禁止し、部分グラフの再構築による突然変異を導入し、</a:t>
            </a:r>
            <a:r>
              <a:rPr kumimoji="1" lang="ja-JP" altLang="en-US" sz="1600"/>
              <a:t>子に良質な構造を継承できないに対処</a:t>
            </a:r>
            <a:endParaRPr lang="en-US" altLang="ja-JP" sz="1600" dirty="0"/>
          </a:p>
          <a:p>
            <a:pPr lvl="2">
              <a:lnSpc>
                <a:spcPct val="100000"/>
              </a:lnSpc>
            </a:pPr>
            <a:r>
              <a:rPr lang="ja-JP" altLang="en-US" sz="1600"/>
              <a:t>世代交代モデル</a:t>
            </a:r>
            <a:r>
              <a:rPr lang="en-US" altLang="ja-JP" sz="1600" dirty="0"/>
              <a:t>MGG[</a:t>
            </a:r>
            <a:r>
              <a:rPr lang="ja-JP" altLang="en-US" sz="1600"/>
              <a:t>佐藤</a:t>
            </a:r>
            <a:r>
              <a:rPr lang="en-US" altLang="ja-JP" sz="1600" dirty="0"/>
              <a:t> 1997]</a:t>
            </a:r>
            <a:r>
              <a:rPr lang="ja-JP" altLang="en-US" sz="1600"/>
              <a:t>、同一個体の排除、希少性に基づく生存選択を導入し、多様性維持が困難な問題に対処</a:t>
            </a:r>
            <a:endParaRPr lang="en-US" altLang="ja-JP" sz="1600" dirty="0"/>
          </a:p>
          <a:p>
            <a:pPr lvl="1">
              <a:lnSpc>
                <a:spcPct val="100000"/>
              </a:lnSpc>
            </a:pPr>
            <a:r>
              <a:rPr lang="ja-JP" altLang="en-US" sz="1800"/>
              <a:t>実験で既存手法と提案手法の性能を比較</a:t>
            </a:r>
            <a:endParaRPr lang="en-US" altLang="ja-JP" sz="1800" dirty="0"/>
          </a:p>
          <a:p>
            <a:pPr>
              <a:lnSpc>
                <a:spcPct val="100000"/>
              </a:lnSpc>
            </a:pPr>
            <a:r>
              <a:rPr kumimoji="1" lang="ja-JP" altLang="en-US" sz="2000"/>
              <a:t>結果</a:t>
            </a:r>
            <a:endParaRPr kumimoji="1" lang="en-US" altLang="ja-JP" sz="2000" dirty="0"/>
          </a:p>
          <a:p>
            <a:pPr lvl="1">
              <a:lnSpc>
                <a:spcPct val="100000"/>
              </a:lnSpc>
            </a:pPr>
            <a:r>
              <a:rPr lang="ja-JP" altLang="en-US" sz="1800"/>
              <a:t>主要な回帰問題と分類問題で既存手法よりも適合度の高いアルゴリズムの発見に成功</a:t>
            </a:r>
            <a:endParaRPr lang="en-US" altLang="ja-JP" sz="1800" dirty="0"/>
          </a:p>
          <a:p>
            <a:pPr lvl="1">
              <a:lnSpc>
                <a:spcPct val="100000"/>
              </a:lnSpc>
            </a:pPr>
            <a:r>
              <a:rPr lang="ja-JP" altLang="en-US" sz="1800"/>
              <a:t>線形回帰問題で提案手法は既存手法に比べて最適解発見までの平均評価回数が</a:t>
            </a:r>
            <a:r>
              <a:rPr lang="en-US" altLang="ja-JP" sz="1800" dirty="0"/>
              <a:t>1/1000</a:t>
            </a:r>
          </a:p>
        </p:txBody>
      </p:sp>
      <p:sp>
        <p:nvSpPr>
          <p:cNvPr id="2" name="タイトル 1"/>
          <p:cNvSpPr>
            <a:spLocks noGrp="1"/>
          </p:cNvSpPr>
          <p:nvPr>
            <p:ph type="title"/>
          </p:nvPr>
        </p:nvSpPr>
        <p:spPr>
          <a:xfrm>
            <a:off x="0" y="2"/>
            <a:ext cx="9906000" cy="902523"/>
          </a:xfrm>
          <a:solidFill>
            <a:schemeClr val="accent5"/>
          </a:solidFill>
        </p:spPr>
        <p:txBody>
          <a:bodyPr>
            <a:noAutofit/>
          </a:bodyPr>
          <a:lstStyle/>
          <a:p>
            <a:r>
              <a:rPr lang="ja-JP" altLang="en-US" sz="2800">
                <a:solidFill>
                  <a:schemeClr val="bg1"/>
                </a:solidFill>
              </a:rPr>
              <a:t>グラフ構造によるアルゴリズムの表現を</a:t>
            </a:r>
            <a:br>
              <a:rPr kumimoji="1" lang="en-US" altLang="ja-JP" sz="2800" dirty="0">
                <a:solidFill>
                  <a:schemeClr val="bg1"/>
                </a:solidFill>
              </a:rPr>
            </a:br>
            <a:r>
              <a:rPr lang="ja-JP" altLang="en-US" sz="2800">
                <a:solidFill>
                  <a:schemeClr val="bg1"/>
                </a:solidFill>
              </a:rPr>
              <a:t>用いた</a:t>
            </a:r>
            <a:r>
              <a:rPr kumimoji="1" lang="en-US" altLang="ja-JP" sz="2800" dirty="0" err="1">
                <a:solidFill>
                  <a:schemeClr val="bg1"/>
                </a:solidFill>
              </a:rPr>
              <a:t>AutoML</a:t>
            </a:r>
            <a:r>
              <a:rPr kumimoji="1" lang="en-US" altLang="ja-JP" sz="2800" dirty="0">
                <a:solidFill>
                  <a:schemeClr val="bg1"/>
                </a:solidFill>
              </a:rPr>
              <a:t>-Zero</a:t>
            </a:r>
            <a:r>
              <a:rPr kumimoji="1" lang="ja-JP" altLang="en-US" sz="2800">
                <a:solidFill>
                  <a:schemeClr val="bg1"/>
                </a:solidFill>
              </a:rPr>
              <a:t>の提案</a:t>
            </a:r>
            <a:endParaRPr kumimoji="1" lang="ja-JP" altLang="en-US" sz="2800" dirty="0">
              <a:solidFill>
                <a:schemeClr val="bg1"/>
              </a:solidFill>
            </a:endParaRPr>
          </a:p>
        </p:txBody>
      </p:sp>
      <p:sp>
        <p:nvSpPr>
          <p:cNvPr id="4" name="テキスト ボックス 3"/>
          <p:cNvSpPr txBox="1"/>
          <p:nvPr/>
        </p:nvSpPr>
        <p:spPr>
          <a:xfrm>
            <a:off x="6480201" y="153682"/>
            <a:ext cx="2551061" cy="769441"/>
          </a:xfrm>
          <a:prstGeom prst="rect">
            <a:avLst/>
          </a:prstGeom>
          <a:noFill/>
          <a:ln>
            <a:noFill/>
          </a:ln>
        </p:spPr>
        <p:txBody>
          <a:bodyPr wrap="square" rtlCol="0">
            <a:spAutoFit/>
          </a:bodyPr>
          <a:lstStyle/>
          <a:p>
            <a:r>
              <a:rPr kumimoji="1" lang="ja-JP" altLang="en-US" sz="2400" dirty="0">
                <a:solidFill>
                  <a:schemeClr val="bg1"/>
                </a:solidFill>
              </a:rPr>
              <a:t>東京工業大学</a:t>
            </a:r>
            <a:endParaRPr kumimoji="1" lang="en-US" altLang="ja-JP" sz="2400" dirty="0">
              <a:solidFill>
                <a:schemeClr val="bg1"/>
              </a:solidFill>
            </a:endParaRPr>
          </a:p>
          <a:p>
            <a:r>
              <a:rPr lang="ja-JP" altLang="en-US" sz="2000">
                <a:solidFill>
                  <a:schemeClr val="bg1"/>
                </a:solidFill>
              </a:rPr>
              <a:t>○三嶋</a:t>
            </a:r>
            <a:r>
              <a:rPr lang="en-US" altLang="ja-JP" sz="2000" dirty="0">
                <a:solidFill>
                  <a:schemeClr val="bg1"/>
                </a:solidFill>
              </a:rPr>
              <a:t> </a:t>
            </a:r>
            <a:r>
              <a:rPr lang="ja-JP" altLang="en-US" sz="2000">
                <a:solidFill>
                  <a:schemeClr val="bg1"/>
                </a:solidFill>
              </a:rPr>
              <a:t>隆史　</a:t>
            </a:r>
            <a:r>
              <a:rPr lang="ja-JP" altLang="en-US" sz="2000" dirty="0">
                <a:solidFill>
                  <a:schemeClr val="bg1"/>
                </a:solidFill>
              </a:rPr>
              <a:t>小野 功</a:t>
            </a:r>
            <a:endParaRPr kumimoji="1" lang="ja-JP" altLang="en-US" sz="2000" dirty="0">
              <a:solidFill>
                <a:schemeClr val="bg1"/>
              </a:solidFill>
            </a:endParaRPr>
          </a:p>
        </p:txBody>
      </p:sp>
      <p:sp>
        <p:nvSpPr>
          <p:cNvPr id="9" name="テキスト ボックス 8"/>
          <p:cNvSpPr txBox="1"/>
          <p:nvPr/>
        </p:nvSpPr>
        <p:spPr>
          <a:xfrm>
            <a:off x="9031262" y="342193"/>
            <a:ext cx="783387" cy="461665"/>
          </a:xfrm>
          <a:prstGeom prst="rect">
            <a:avLst/>
          </a:prstGeom>
          <a:noFill/>
          <a:ln w="28575">
            <a:solidFill>
              <a:schemeClr val="bg1"/>
            </a:solidFill>
          </a:ln>
        </p:spPr>
        <p:txBody>
          <a:bodyPr wrap="square" rtlCol="0">
            <a:spAutoFit/>
          </a:bodyPr>
          <a:lstStyle/>
          <a:p>
            <a:pPr algn="ctr"/>
            <a:r>
              <a:rPr kumimoji="1" lang="en-US" altLang="ja-JP" sz="2400" dirty="0">
                <a:solidFill>
                  <a:schemeClr val="bg1"/>
                </a:solidFill>
              </a:rPr>
              <a:t>P2-8</a:t>
            </a:r>
            <a:endParaRPr kumimoji="1" lang="ja-JP" altLang="en-US" sz="2000" dirty="0">
              <a:solidFill>
                <a:schemeClr val="bg1"/>
              </a:solidFill>
            </a:endParaRPr>
          </a:p>
        </p:txBody>
      </p:sp>
    </p:spTree>
    <p:extLst>
      <p:ext uri="{BB962C8B-B14F-4D97-AF65-F5344CB8AC3E}">
        <p14:creationId xmlns:p14="http://schemas.microsoft.com/office/powerpoint/2010/main" val="387961555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641</TotalTime>
  <Words>233</Words>
  <Application>Microsoft Macintosh PowerPoint</Application>
  <PresentationFormat>A4 210 x 297 mm</PresentationFormat>
  <Paragraphs>20</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游ゴシック</vt:lpstr>
      <vt:lpstr>Arial</vt:lpstr>
      <vt:lpstr>Calibri</vt:lpstr>
      <vt:lpstr>Calibri Light</vt:lpstr>
      <vt:lpstr>Wingdings</vt:lpstr>
      <vt:lpstr>Office テーマ</vt:lpstr>
      <vt:lpstr>グラフ構造によるアルゴリズムの表現を 用いたAutoML-Zeroの提案</vt:lpstr>
    </vt:vector>
  </TitlesOfParts>
  <Company>東京工業大学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有望個体囲い込み法によるレンズ系設計</dc:title>
  <dc:creator>jun_t</dc:creator>
  <cp:lastModifiedBy>Ryuji Mishima</cp:lastModifiedBy>
  <cp:revision>72</cp:revision>
  <dcterms:created xsi:type="dcterms:W3CDTF">2014-10-29T08:55:59Z</dcterms:created>
  <dcterms:modified xsi:type="dcterms:W3CDTF">2025-03-02T21:08:37Z</dcterms:modified>
</cp:coreProperties>
</file>