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63" r:id="rId6"/>
    <p:sldId id="259" r:id="rId7"/>
    <p:sldId id="264" r:id="rId8"/>
    <p:sldId id="266" r:id="rId9"/>
    <p:sldId id="265" r:id="rId10"/>
    <p:sldId id="260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5ECF0-0535-12D1-DE34-CB4053068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D1B149-8075-D9EA-3262-6D098927B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02E42-201A-EA1E-49B6-25621298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7814-2938-4003-9F05-C8A2488D8C5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7E397-EAAC-DC16-AEE4-A6202B21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AE1C38-31D1-6A6B-A569-FACEE9C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94D9-0AA6-45CA-9036-FEF350C4F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84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85F92-EE7A-3100-7989-7B0ADB58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0D4F13-5928-C33B-B798-734E948F4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28F28-F837-0677-B141-679F1628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7814-2938-4003-9F05-C8A2488D8C5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D35C79-9D2E-CBA9-39AA-0247B6B3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34D13-C509-60D7-ABCC-CB3C6CEA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94D9-0AA6-45CA-9036-FEF350C4F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0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5F7EDF-9D23-980F-CE1D-A06F94A9E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4EC721-FA83-8778-8F0A-24204AAF4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4E020-35BD-E35A-BD12-00B49569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7814-2938-4003-9F05-C8A2488D8C5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F3AA6-09E0-0A37-2553-6304DCE1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0ADD7B-E12D-CA30-8147-6F41837D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94D9-0AA6-45CA-9036-FEF350C4F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33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AA8A5-04E7-B338-0E63-400C767A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4C1469-FCD5-E326-DE6F-E95E374F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DCFF7B-5202-E5A4-0AF3-B444F6FC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7814-2938-4003-9F05-C8A2488D8C5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B3C96-67B8-7244-452A-7BF9F7ED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34CDD5-C1FB-ADBE-9925-5B4F1945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94D9-0AA6-45CA-9036-FEF350C4F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3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D25FD-93D9-9553-D5EC-1B571A4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F3C527-53FC-98E7-F94C-CFA0CE66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119261-BF2A-D179-D1DF-587A72E9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7814-2938-4003-9F05-C8A2488D8C5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C31421-1457-CC56-AF6E-02AD82D2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01C5E-796B-62EB-13E6-71EA85C1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94D9-0AA6-45CA-9036-FEF350C4F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20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00235-AF26-3FC1-DED9-A6FA0869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F50C69-89B0-9813-6237-F46468B73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B864B1-2491-1B73-DC67-CDE8E53C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D09D1-F716-470D-23E9-AC0ED7FD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7814-2938-4003-9F05-C8A2488D8C5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804AEC-42D3-FD45-B737-AA648406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81CA9-6368-B2C1-8DAE-A092B957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94D9-0AA6-45CA-9036-FEF350C4F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7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BDAC1-5B9A-04A2-9F19-ED9C0E2C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31EAF6-D620-B8A3-AB58-6BA8703A9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7D10B6-B27F-2E3C-7F75-0B51E28B1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865688-035F-6761-1AE8-C40A1D809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9D3B4D-6D48-90F1-0C86-A11E59E45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236F56-4001-3558-A176-3F32C9D2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7814-2938-4003-9F05-C8A2488D8C5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79B55C-92FD-7F3A-3793-3C0AB823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C3E2A-ADAE-55F6-BBB4-C28C7D19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94D9-0AA6-45CA-9036-FEF350C4F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0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F29E7-7F3A-7D86-5D3A-83C84439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1D9B8D-7290-C398-F2AD-E6DFF3EA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7814-2938-4003-9F05-C8A2488D8C5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BDD2AC-C0E2-8CBE-806D-7658A187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7EFA0B-DAE2-FEB8-CEC3-2E3CB3F5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94D9-0AA6-45CA-9036-FEF350C4F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5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4FFFC6-26A3-FCC6-3D54-608F47FE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7814-2938-4003-9F05-C8A2488D8C5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BC53CD-3F39-9CB5-504F-7C742433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525713-2AE3-A5DA-A224-CFB7DAB4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94D9-0AA6-45CA-9036-FEF350C4F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2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B343B-0661-88F7-849A-F85158EA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0EA39-8A3B-A373-D912-4557F6FED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1CB9AD-C2DE-FDE3-827E-0AD386E0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83E656-183A-0A3D-1F12-C6FEBBC5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7814-2938-4003-9F05-C8A2488D8C5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7F3B0A-7A34-1662-602B-3040BA32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AD4B1A-1A7C-CB1A-5CE9-5EBFFC96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94D9-0AA6-45CA-9036-FEF350C4F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62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29B66-6EFD-BCE3-0197-723E1EFD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BB5B9E-1021-F233-2F52-072D8803A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8B6DB5-21C2-92A8-92A6-74BE63A3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66992E-CBB3-5F2C-45A4-F044BDAC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7814-2938-4003-9F05-C8A2488D8C5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AC17-060E-7892-1BF1-35027AB8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6A09DC-F1A9-A1A0-46BA-AA4663FE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94D9-0AA6-45CA-9036-FEF350C4F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6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474EF9-C6C3-E09D-F0C3-D6C5165E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10AFB4-9A44-92F2-63F3-0519D138D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602ED-E9FD-4F6E-06F6-6D2D78F14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57814-2938-4003-9F05-C8A2488D8C5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89930-7328-D948-F99E-207ACEF5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6058AE-A70D-143B-6C1B-0E4DF9DB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94D9-0AA6-45CA-9036-FEF350C4F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1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キーボード マウスイラスト｜無料イラスト・フリー素材なら ...">
            <a:extLst>
              <a:ext uri="{FF2B5EF4-FFF2-40B4-BE49-F238E27FC236}">
                <a16:creationId xmlns:a16="http://schemas.microsoft.com/office/drawing/2014/main" id="{589E717E-28C7-39AD-3167-331E5F5DF9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DCBE52E-3AB9-93FB-519E-E8AEE42355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760"/>
          <a:stretch/>
        </p:blipFill>
        <p:spPr>
          <a:xfrm>
            <a:off x="2119599" y="437322"/>
            <a:ext cx="7952801" cy="239665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135702-86BC-DFC2-295D-0703D7993BE0}"/>
              </a:ext>
            </a:extLst>
          </p:cNvPr>
          <p:cNvSpPr txBox="1"/>
          <p:nvPr/>
        </p:nvSpPr>
        <p:spPr>
          <a:xfrm>
            <a:off x="194807" y="3429000"/>
            <a:ext cx="113362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この実験では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スペース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と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マウス</a:t>
            </a:r>
            <a:endParaRPr lang="en-US" altLang="ja-JP" sz="2400" b="1" i="0" u="none" strike="noStrike" dirty="0">
              <a:solidFill>
                <a:srgbClr val="FF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（あるいは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トラックパッド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）を使用します。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en-US" altLang="ja-JP" sz="2400" dirty="0">
              <a:solidFill>
                <a:srgbClr val="000000"/>
              </a:solidFill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片手でスペース，もう片方の手でマウスを操作してください。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en-US" altLang="ja-JP" sz="2400" dirty="0">
              <a:solidFill>
                <a:srgbClr val="000000"/>
              </a:solidFill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スペースを押す指は固定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して，課題が終わるまで同じ指を使ってください。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「次へ」を押して下さい。説明の続きに進みます。</a:t>
            </a:r>
            <a:r>
              <a:rPr lang="ja-JP" altLang="en-US" sz="2400" dirty="0"/>
              <a:t> 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C57589D-9BBB-06F6-3C62-5730CF3B3D8A}"/>
              </a:ext>
            </a:extLst>
          </p:cNvPr>
          <p:cNvSpPr/>
          <p:nvPr/>
        </p:nvSpPr>
        <p:spPr>
          <a:xfrm>
            <a:off x="3800723" y="2321781"/>
            <a:ext cx="1518700" cy="3975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AB714EE-1051-42BD-4B9C-3CE96E5FD5B5}"/>
              </a:ext>
            </a:extLst>
          </p:cNvPr>
          <p:cNvSpPr/>
          <p:nvPr/>
        </p:nvSpPr>
        <p:spPr>
          <a:xfrm>
            <a:off x="8358146" y="1003189"/>
            <a:ext cx="1827475" cy="19354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37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589E9E-3011-EDCA-48D0-8B4B3128D723}"/>
              </a:ext>
            </a:extLst>
          </p:cNvPr>
          <p:cNvSpPr txBox="1"/>
          <p:nvPr/>
        </p:nvSpPr>
        <p:spPr>
          <a:xfrm>
            <a:off x="1197560" y="4549676"/>
            <a:ext cx="102140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これらの選択肢の配置は毎回ランダムに変わります。</a:t>
            </a:r>
            <a:endParaRPr lang="en-US" altLang="ja-JP" sz="2400" dirty="0"/>
          </a:p>
          <a:p>
            <a:pPr algn="ctr"/>
            <a:endParaRPr lang="en-US" altLang="ja-JP" sz="2400" dirty="0"/>
          </a:p>
          <a:p>
            <a:pPr algn="ctr"/>
            <a:r>
              <a:rPr lang="ja-JP" altLang="en-US" sz="2400" dirty="0"/>
              <a:t>この画面が出てきたら、その直前（長くて2-3秒）の思考について</a:t>
            </a:r>
            <a:endParaRPr lang="en-US" altLang="ja-JP" sz="2400" dirty="0"/>
          </a:p>
          <a:p>
            <a:pPr algn="ctr"/>
            <a:r>
              <a:rPr lang="ja-JP" altLang="en-US" sz="2400" dirty="0"/>
              <a:t>思い出して頂き、いずれに当てはまるかを選んで下さい。</a:t>
            </a:r>
            <a:endParaRPr lang="en-US" altLang="ja-JP" sz="2400" dirty="0"/>
          </a:p>
          <a:p>
            <a:pPr algn="ctr"/>
            <a:endParaRPr lang="en-US" altLang="ja-JP" sz="2400" dirty="0"/>
          </a:p>
          <a:p>
            <a:pPr algn="ctr"/>
            <a:r>
              <a:rPr lang="ja-JP" altLang="en-US" sz="2400" dirty="0"/>
              <a:t>確認できたら「次へ」を押してください。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2068DDC-B1FB-B35C-CD4A-F0108165E7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25320" r="13323" b="13805"/>
          <a:stretch/>
        </p:blipFill>
        <p:spPr>
          <a:xfrm>
            <a:off x="2812472" y="220905"/>
            <a:ext cx="6567055" cy="41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F454015-83FE-4DB8-AA2E-888CA8A6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56" t="25609" r="12707" b="13545"/>
          <a:stretch/>
        </p:blipFill>
        <p:spPr>
          <a:xfrm>
            <a:off x="2772228" y="221895"/>
            <a:ext cx="6647543" cy="417285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2524B9-C955-C4A8-720D-46AA01BB7A2B}"/>
              </a:ext>
            </a:extLst>
          </p:cNvPr>
          <p:cNvSpPr txBox="1"/>
          <p:nvPr/>
        </p:nvSpPr>
        <p:spPr>
          <a:xfrm>
            <a:off x="1169851" y="4549676"/>
            <a:ext cx="102140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これらの選択肢の配置は毎回ランダムに変わります。</a:t>
            </a:r>
            <a:endParaRPr lang="en-US" altLang="ja-JP" sz="2400" dirty="0"/>
          </a:p>
          <a:p>
            <a:pPr algn="ctr"/>
            <a:endParaRPr lang="en-US" altLang="ja-JP" sz="2400" dirty="0"/>
          </a:p>
          <a:p>
            <a:pPr algn="ctr"/>
            <a:r>
              <a:rPr lang="ja-JP" altLang="en-US" sz="2400" dirty="0"/>
              <a:t>この画面が出てきたら、その直前（長くて2-3秒）の思考について</a:t>
            </a:r>
            <a:endParaRPr lang="en-US" altLang="ja-JP" sz="2400" dirty="0"/>
          </a:p>
          <a:p>
            <a:pPr algn="ctr"/>
            <a:r>
              <a:rPr lang="ja-JP" altLang="en-US" sz="2400" dirty="0"/>
              <a:t>思い出して頂き、いずれに当てはまるかを選んで下さい。</a:t>
            </a:r>
            <a:endParaRPr lang="en-US" altLang="ja-JP" sz="2400" dirty="0"/>
          </a:p>
          <a:p>
            <a:pPr algn="ctr"/>
            <a:endParaRPr lang="en-US" altLang="ja-JP" sz="2400" dirty="0"/>
          </a:p>
          <a:p>
            <a:pPr algn="ctr"/>
            <a:r>
              <a:rPr lang="ja-JP" altLang="en-US" sz="2400" dirty="0"/>
              <a:t>確認できたら「次へ」を押してください。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72348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0A72C2-A870-6A16-3FAE-01CD8AF070E4}"/>
              </a:ext>
            </a:extLst>
          </p:cNvPr>
          <p:cNvSpPr txBox="1"/>
          <p:nvPr/>
        </p:nvSpPr>
        <p:spPr>
          <a:xfrm>
            <a:off x="740923" y="340789"/>
            <a:ext cx="1071015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rgbClr val="000000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もう一度、同じ課題を実行していただきます。</a:t>
            </a:r>
            <a:endParaRPr lang="en-US" altLang="ja-JP" sz="2400" dirty="0">
              <a:solidFill>
                <a:srgbClr val="000000"/>
              </a:solidFill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ただし、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選択肢の数が</a:t>
            </a:r>
            <a:r>
              <a:rPr lang="en-US" altLang="ja-JP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5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つから</a:t>
            </a:r>
            <a:r>
              <a:rPr lang="en-US" altLang="ja-JP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6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つに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増えます。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en-US" altLang="ja-JP" sz="2400" dirty="0">
              <a:solidFill>
                <a:srgbClr val="000000"/>
              </a:solidFill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他の選択肢と「忘却」を区別して、お答えください。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「次へ」を押すと，課題が始まります。</a:t>
            </a:r>
            <a:endParaRPr lang="ja-JP" altLang="en-US" sz="2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03D1EED-36EB-AA1C-1D63-20C11E7D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12" y="1313234"/>
            <a:ext cx="4216617" cy="346727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2D6E0C-C92A-942A-2D15-33514D6523E1}"/>
              </a:ext>
            </a:extLst>
          </p:cNvPr>
          <p:cNvSpPr txBox="1"/>
          <p:nvPr/>
        </p:nvSpPr>
        <p:spPr>
          <a:xfrm>
            <a:off x="6711451" y="4780512"/>
            <a:ext cx="53287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何か考えていたが、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忘れてしまった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あるいは言葉にできない状態です。</a:t>
            </a:r>
            <a:endParaRPr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A0CB66-981E-BA62-DE02-5A4988F28B51}"/>
              </a:ext>
            </a:extLst>
          </p:cNvPr>
          <p:cNvSpPr txBox="1"/>
          <p:nvPr/>
        </p:nvSpPr>
        <p:spPr>
          <a:xfrm>
            <a:off x="1005012" y="4892458"/>
            <a:ext cx="5328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増えた選択肢は「</a:t>
            </a:r>
            <a:r>
              <a:rPr lang="ja-JP" altLang="en-US" sz="2400" b="1" dirty="0">
                <a:solidFill>
                  <a:srgbClr val="FF0000"/>
                </a:solidFill>
              </a:rPr>
              <a:t>忘却</a:t>
            </a:r>
            <a:r>
              <a:rPr lang="ja-JP" altLang="en-US" sz="2400" dirty="0"/>
              <a:t>」です。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04981B-24C8-59BD-CCA9-025FD245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56" t="25609" r="12707" b="13545"/>
          <a:stretch/>
        </p:blipFill>
        <p:spPr>
          <a:xfrm>
            <a:off x="844071" y="1420748"/>
            <a:ext cx="5137792" cy="3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0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0A72C2-A870-6A16-3FAE-01CD8AF070E4}"/>
              </a:ext>
            </a:extLst>
          </p:cNvPr>
          <p:cNvSpPr txBox="1"/>
          <p:nvPr/>
        </p:nvSpPr>
        <p:spPr>
          <a:xfrm>
            <a:off x="740923" y="340789"/>
            <a:ext cx="1071015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rgbClr val="000000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もう一度、同じ課題を実行していただきます。</a:t>
            </a:r>
            <a:endParaRPr lang="en-US" altLang="ja-JP" sz="2400" dirty="0">
              <a:solidFill>
                <a:srgbClr val="000000"/>
              </a:solidFill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ただし、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選択肢の数が</a:t>
            </a:r>
            <a:r>
              <a:rPr lang="en-US" altLang="ja-JP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6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つから</a:t>
            </a:r>
            <a:r>
              <a:rPr lang="en-US" altLang="ja-JP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5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つに減ります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。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en-US" altLang="ja-JP" sz="2400" dirty="0">
              <a:solidFill>
                <a:srgbClr val="000000"/>
              </a:solidFill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直前の状態を忘れてしまった場合は、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一番近いと思われる選択肢を選んでください。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「次へ」を押すと，課題が始まります</a:t>
            </a:r>
            <a:endParaRPr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A0CB66-981E-BA62-DE02-5A4988F28B51}"/>
              </a:ext>
            </a:extLst>
          </p:cNvPr>
          <p:cNvSpPr txBox="1"/>
          <p:nvPr/>
        </p:nvSpPr>
        <p:spPr>
          <a:xfrm>
            <a:off x="3687423" y="4764559"/>
            <a:ext cx="5328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減った選択肢は「</a:t>
            </a:r>
            <a:r>
              <a:rPr lang="ja-JP" altLang="en-US" sz="2400" b="1" dirty="0">
                <a:solidFill>
                  <a:srgbClr val="FF0000"/>
                </a:solidFill>
              </a:rPr>
              <a:t>忘却</a:t>
            </a:r>
            <a:r>
              <a:rPr lang="ja-JP" altLang="en-US" sz="2400" dirty="0"/>
              <a:t>」です。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9584BC9-551C-FE47-BE84-80EAB807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25320" r="13323" b="13805"/>
          <a:stretch/>
        </p:blipFill>
        <p:spPr>
          <a:xfrm>
            <a:off x="3594532" y="1330298"/>
            <a:ext cx="5002934" cy="31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95B073-10DD-A028-B713-196FC862436F}"/>
              </a:ext>
            </a:extLst>
          </p:cNvPr>
          <p:cNvSpPr txBox="1"/>
          <p:nvPr/>
        </p:nvSpPr>
        <p:spPr>
          <a:xfrm>
            <a:off x="523630" y="428178"/>
            <a:ext cx="1133621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本実験では、簡単な課題中に生じる「ぼんやり」や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「思考のさまよい」について調べます。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まず、基本となる簡単な注意課題について説明します。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注意課題では、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1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桁の数字（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1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から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9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のどれか）が画面中央に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1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つずつ表れます。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数字が出たら可能な限り素早くスペース</a:t>
            </a:r>
            <a:r>
              <a:rPr lang="ja-JP" altLang="en-US" sz="2400" i="0" u="none" strike="noStrike" dirty="0"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を押して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ください。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ただし、数字が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「</a:t>
            </a:r>
            <a:r>
              <a:rPr lang="en-US" altLang="ja-JP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3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」だった場合はスペースを押さない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でください。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1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つの数字が表示される時間は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1.0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秒で、その後、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2.0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秒のなにもない画面が呈示されます。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この数字呈示とクリックを何回も繰り返します。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ここまでご理解いただけたら　「次へ」を押して下さい。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説明の続きに進みます。</a:t>
            </a:r>
            <a:r>
              <a:rPr lang="ja-JP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76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B4EF9F-578E-18A6-8766-AD737CE8CC67}"/>
              </a:ext>
            </a:extLst>
          </p:cNvPr>
          <p:cNvSpPr txBox="1"/>
          <p:nvPr/>
        </p:nvSpPr>
        <p:spPr>
          <a:xfrm>
            <a:off x="1624519" y="1079293"/>
            <a:ext cx="92996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「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3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」はあまり出てこないように設定してあるので、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基本的にスペースを押すことを繰り返すことになります。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そして、たまにでてくる「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3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」では、スペースを押さずに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次の数字が出るのを待ってください。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まとめると、「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3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」以外の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数字に対し素早くスペースを押す</a:t>
            </a:r>
            <a:b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という動作を繰り返す中で、たまに出てくる</a:t>
            </a:r>
            <a:b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「</a:t>
            </a:r>
            <a:r>
              <a:rPr lang="en-US" altLang="ja-JP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3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」に対し反応を抑制する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という課題です。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ここまでご理解いただけたら　「次へ」を押して下さい。</a:t>
            </a:r>
            <a:b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説明の続きに進みます。</a:t>
            </a:r>
            <a:r>
              <a:rPr lang="ja-JP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88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0A72C2-A870-6A16-3FAE-01CD8AF070E4}"/>
              </a:ext>
            </a:extLst>
          </p:cNvPr>
          <p:cNvSpPr txBox="1"/>
          <p:nvPr/>
        </p:nvSpPr>
        <p:spPr>
          <a:xfrm>
            <a:off x="740923" y="243512"/>
            <a:ext cx="1071015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上記の課題中、ランダムなタイミングで</a:t>
            </a: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以下のような画面が出てきます。</a:t>
            </a: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この画面になったら、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その画面が提示された瞬間（提示される直前）</a:t>
            </a: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の思考内容をマウスクリックで選択してください。</a:t>
            </a: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これから、それぞれについて詳しく説明します。</a:t>
            </a: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「次へ」を押してください。</a:t>
            </a:r>
            <a:endParaRPr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F01803-114D-6F52-BB39-AF6124CD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25320" r="13323" b="13805"/>
          <a:stretch/>
        </p:blipFill>
        <p:spPr>
          <a:xfrm>
            <a:off x="3594532" y="1218100"/>
            <a:ext cx="5002934" cy="31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0A72C2-A870-6A16-3FAE-01CD8AF070E4}"/>
              </a:ext>
            </a:extLst>
          </p:cNvPr>
          <p:cNvSpPr txBox="1"/>
          <p:nvPr/>
        </p:nvSpPr>
        <p:spPr>
          <a:xfrm>
            <a:off x="740923" y="243512"/>
            <a:ext cx="1071015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上記の課題中、ランダムなタイミングで</a:t>
            </a: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以下のような画面が出てきます。</a:t>
            </a: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この画面になったら、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その画面が提示された瞬間（提示される直前）</a:t>
            </a:r>
            <a:endParaRPr lang="en-US" altLang="ja-JP" sz="2400" b="1" i="0" u="none" strike="noStrike" dirty="0">
              <a:solidFill>
                <a:srgbClr val="FF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の思考内容をマウスクリックで選択してください。</a:t>
            </a:r>
          </a:p>
          <a:p>
            <a:pPr algn="ctr"/>
            <a:endParaRPr lang="ja-JP" altLang="en-US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これから、それぞれについて詳しく説明します。</a:t>
            </a: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「次へ」を押してください。</a:t>
            </a:r>
            <a:endParaRPr lang="ja-JP" altLang="en-US" sz="2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0BFCEDF-063D-0468-B971-02CE4B29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56" t="25609" r="12707" b="13545"/>
          <a:stretch/>
        </p:blipFill>
        <p:spPr>
          <a:xfrm>
            <a:off x="3527103" y="1236020"/>
            <a:ext cx="5137792" cy="3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9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37E5650-035A-BEA3-DAD1-74F3BB33E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" y="551914"/>
            <a:ext cx="4216617" cy="346727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7E03AE-F38C-E19C-578B-66030330D83E}"/>
              </a:ext>
            </a:extLst>
          </p:cNvPr>
          <p:cNvSpPr txBox="1"/>
          <p:nvPr/>
        </p:nvSpPr>
        <p:spPr>
          <a:xfrm>
            <a:off x="912066" y="4783698"/>
            <a:ext cx="4737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課題に集中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している状態です。</a:t>
            </a:r>
            <a:endParaRPr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0DF1C9-E62D-DD6D-4068-2B78CA6E7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19" y="551914"/>
            <a:ext cx="4216617" cy="346727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21DBDF-33B5-96AA-8225-250C7E3E2710}"/>
              </a:ext>
            </a:extLst>
          </p:cNvPr>
          <p:cNvSpPr txBox="1"/>
          <p:nvPr/>
        </p:nvSpPr>
        <p:spPr>
          <a:xfrm>
            <a:off x="6149079" y="4414365"/>
            <a:ext cx="60450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課題に関係すること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を考えている状態です。例：「６」ってよく見ると変な形だな、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連続して同じ数字が出てきたな、等</a:t>
            </a:r>
            <a:endParaRPr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BF51F4-AFD4-2367-C268-197D607315DC}"/>
              </a:ext>
            </a:extLst>
          </p:cNvPr>
          <p:cNvSpPr txBox="1"/>
          <p:nvPr/>
        </p:nvSpPr>
        <p:spPr>
          <a:xfrm>
            <a:off x="794002" y="5939553"/>
            <a:ext cx="10710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確認できたら、「次へ」を押してください。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822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5F02EDBA-FF00-8344-2088-C5B679AAA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19" y="551914"/>
            <a:ext cx="4216617" cy="34672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07E73E-5F53-05CA-3BFB-8BC6F1742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5" y="558727"/>
            <a:ext cx="4216617" cy="353078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7E03AE-F38C-E19C-578B-66030330D83E}"/>
              </a:ext>
            </a:extLst>
          </p:cNvPr>
          <p:cNvSpPr txBox="1"/>
          <p:nvPr/>
        </p:nvSpPr>
        <p:spPr>
          <a:xfrm>
            <a:off x="352242" y="4229700"/>
            <a:ext cx="55719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課題とは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関係のない環境などに対して注意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が向いている状態です。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例：　エアコンの音が気になるな、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いい匂いがするな、等</a:t>
            </a:r>
            <a:endParaRPr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21DBDF-33B5-96AA-8225-250C7E3E2710}"/>
              </a:ext>
            </a:extLst>
          </p:cNvPr>
          <p:cNvSpPr txBox="1"/>
          <p:nvPr/>
        </p:nvSpPr>
        <p:spPr>
          <a:xfrm>
            <a:off x="6149081" y="4189736"/>
            <a:ext cx="60450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課題や外部刺激とは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関係のない事柄に</a:t>
            </a:r>
            <a:endParaRPr lang="en-US" altLang="ja-JP" sz="2400" b="1" i="0" u="none" strike="noStrike" dirty="0">
              <a:solidFill>
                <a:srgbClr val="FF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ついて考えている状態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です。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例：　夜ご飯どうしようかな、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昨日のドラマ面白かったな、等</a:t>
            </a:r>
            <a:endParaRPr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BF51F4-AFD4-2367-C268-197D607315DC}"/>
              </a:ext>
            </a:extLst>
          </p:cNvPr>
          <p:cNvSpPr txBox="1"/>
          <p:nvPr/>
        </p:nvSpPr>
        <p:spPr>
          <a:xfrm>
            <a:off x="794004" y="6075253"/>
            <a:ext cx="10710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確認できたら、「次へ」を押してください。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678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C285F1-9B45-A068-FCD1-72ECBE0D3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51" y="697829"/>
            <a:ext cx="4216617" cy="346727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21DBDF-33B5-96AA-8225-250C7E3E2710}"/>
              </a:ext>
            </a:extLst>
          </p:cNvPr>
          <p:cNvSpPr txBox="1"/>
          <p:nvPr/>
        </p:nvSpPr>
        <p:spPr>
          <a:xfrm>
            <a:off x="3302120" y="4403833"/>
            <a:ext cx="58062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課題に集中していたわけではないが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思考がない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、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全く何も考えていなかった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、という状態です。</a:t>
            </a:r>
            <a:endParaRPr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BF51F4-AFD4-2367-C268-197D607315DC}"/>
              </a:ext>
            </a:extLst>
          </p:cNvPr>
          <p:cNvSpPr txBox="1"/>
          <p:nvPr/>
        </p:nvSpPr>
        <p:spPr>
          <a:xfrm>
            <a:off x="794004" y="6075253"/>
            <a:ext cx="10710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確認できたら、「次へ」を押してください。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422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2BBE872-27A4-0EBB-63BD-90460FB03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5" y="558727"/>
            <a:ext cx="4216617" cy="346727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C285F1-9B45-A068-FCD1-72ECBE0D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19" y="551914"/>
            <a:ext cx="4216617" cy="346727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7E03AE-F38C-E19C-578B-66030330D83E}"/>
              </a:ext>
            </a:extLst>
          </p:cNvPr>
          <p:cNvSpPr txBox="1"/>
          <p:nvPr/>
        </p:nvSpPr>
        <p:spPr>
          <a:xfrm>
            <a:off x="356017" y="4405365"/>
            <a:ext cx="53287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何か考えていたが、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忘れてしまった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あるいは言葉にできない状態です。</a:t>
            </a:r>
            <a:endParaRPr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21DBDF-33B5-96AA-8225-250C7E3E2710}"/>
              </a:ext>
            </a:extLst>
          </p:cNvPr>
          <p:cNvSpPr txBox="1"/>
          <p:nvPr/>
        </p:nvSpPr>
        <p:spPr>
          <a:xfrm>
            <a:off x="6385788" y="4257918"/>
            <a:ext cx="58062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課題に集中していたわけではないが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pPr algn="ctr"/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思考がない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、</a:t>
            </a:r>
            <a:r>
              <a:rPr lang="ja-JP" altLang="en-US" sz="2400" b="1" i="0" u="none" strike="noStrike" dirty="0">
                <a:solidFill>
                  <a:srgbClr val="FF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全く何も考えていなかった</a:t>
            </a:r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、という状態です。</a:t>
            </a:r>
            <a:endParaRPr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BF51F4-AFD4-2367-C268-197D607315DC}"/>
              </a:ext>
            </a:extLst>
          </p:cNvPr>
          <p:cNvSpPr txBox="1"/>
          <p:nvPr/>
        </p:nvSpPr>
        <p:spPr>
          <a:xfrm>
            <a:off x="794004" y="6075253"/>
            <a:ext cx="10710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確認できたら、「次へ」を押してください。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53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904</Words>
  <Application>Microsoft Office PowerPoint</Application>
  <PresentationFormat>ワイド画面</PresentationFormat>
  <Paragraphs>112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慶一 小野田</dc:creator>
  <cp:lastModifiedBy>慶一 小野田</cp:lastModifiedBy>
  <cp:revision>23</cp:revision>
  <dcterms:created xsi:type="dcterms:W3CDTF">2024-10-04T06:35:59Z</dcterms:created>
  <dcterms:modified xsi:type="dcterms:W3CDTF">2024-10-25T02:33:57Z</dcterms:modified>
</cp:coreProperties>
</file>