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sldIdLst>
    <p:sldId id="256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55730-6914-4355-8870-39F35B71760A}" v="1" dt="2019-02-20T14:56:49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5"/>
    <p:restoredTop sz="94674"/>
  </p:normalViewPr>
  <p:slideViewPr>
    <p:cSldViewPr snapToGrid="0">
      <p:cViewPr varScale="1">
        <p:scale>
          <a:sx n="94" d="100"/>
          <a:sy n="94" d="100"/>
        </p:scale>
        <p:origin x="1092" y="78"/>
      </p:cViewPr>
      <p:guideLst>
        <p:guide orient="horz" pos="8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0E726-3461-7747-9EF2-43891A89A40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46BA-43B7-5F4D-BDBC-88646C33B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46BA-43B7-5F4D-BDBC-88646C33B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46BA-43B7-5F4D-BDBC-88646C33B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515600" cy="762000"/>
          </a:xfrm>
        </p:spPr>
        <p:txBody>
          <a:bodyPr lIns="0" tIns="0" rIns="0" bIns="0"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2483728"/>
          </a:xfr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13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3279378" y="612378"/>
            <a:ext cx="5633244" cy="5633244"/>
          </a:xfrm>
          <a:prstGeom prst="ellipse">
            <a:avLst/>
          </a:prstGeom>
          <a:solidFill>
            <a:schemeClr val="bg1"/>
          </a:solidFill>
          <a:ln w="50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3467100" y="2144027"/>
            <a:ext cx="5184775" cy="256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alibri Light" panose="020F0302020204030204"/>
                <a:ea typeface="CiscoSansTT Thin" charset="0"/>
                <a:cs typeface="CiscoSansTT Thin" charset="0"/>
              </a:rPr>
              <a:t>Section Title Goes Here</a:t>
            </a:r>
          </a:p>
        </p:txBody>
      </p:sp>
      <p:sp>
        <p:nvSpPr>
          <p:cNvPr id="9" name="Freeform 8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C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C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85800" y="990600"/>
            <a:ext cx="7598042" cy="256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alibri Light" panose="020F0302020204030204"/>
                <a:ea typeface="CiscoSansTT Thin" charset="0"/>
                <a:cs typeface="CiscoSansTT Thin" charset="0"/>
              </a:rPr>
              <a:t>Section Title Goes Here</a:t>
            </a: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84" r:id="rId4"/>
    <p:sldLayoutId id="2147483685" r:id="rId5"/>
    <p:sldLayoutId id="2147483675" r:id="rId6"/>
    <p:sldLayoutId id="2147483676" r:id="rId7"/>
    <p:sldLayoutId id="2147483677" r:id="rId8"/>
    <p:sldLayoutId id="2147483678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3681" userDrawn="1">
          <p15:clr>
            <a:srgbClr val="F26B43"/>
          </p15:clr>
        </p15:guide>
        <p15:guide id="4" pos="5745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orient="horz" pos="432" userDrawn="1">
          <p15:clr>
            <a:srgbClr val="F26B43"/>
          </p15:clr>
        </p15:guide>
        <p15:guide id="7" orient="horz" pos="3840" userDrawn="1">
          <p15:clr>
            <a:srgbClr val="F26B43"/>
          </p15:clr>
        </p15:guide>
        <p15:guide id="8" pos="5450" userDrawn="1">
          <p15:clr>
            <a:srgbClr val="F26B43"/>
          </p15:clr>
        </p15:guide>
        <p15:guide id="9" pos="1912" userDrawn="1">
          <p15:clr>
            <a:srgbClr val="F26B43"/>
          </p15:clr>
        </p15:guide>
        <p15:guide id="10" pos="2184" userDrawn="1">
          <p15:clr>
            <a:srgbClr val="F26B43"/>
          </p15:clr>
        </p15:guide>
        <p15:guide id="11" pos="39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conferencing/collaboration-competitive-comparison.html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228564" y="367284"/>
            <a:ext cx="5867401" cy="58674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C26C31-3BF6-914C-851C-A4791397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3429000" cy="1676400"/>
          </a:xfrm>
        </p:spPr>
        <p:txBody>
          <a:bodyPr lIns="0" tIns="0" rIns="0" bIns="0">
            <a:normAutofit/>
          </a:bodyPr>
          <a:lstStyle/>
          <a:p>
            <a:r>
              <a:rPr lang="en-US" dirty="0" err="1"/>
              <a:t>Webex</a:t>
            </a:r>
            <a:r>
              <a:rPr lang="en-US" dirty="0"/>
              <a:t> vs competitors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870" y="1440053"/>
            <a:ext cx="1939743" cy="1289354"/>
          </a:xfrm>
        </p:spPr>
        <p:txBody>
          <a:bodyPr lIns="0" tIns="0" rIns="0" bIns="0">
            <a:noAutofit/>
          </a:bodyPr>
          <a:lstStyle/>
          <a:p>
            <a:pPr marL="0" indent="0" algn="ctr">
              <a:buNone/>
            </a:pPr>
            <a:r>
              <a:rPr lang="en-GB" sz="1800" dirty="0">
                <a:solidFill>
                  <a:schemeClr val="tx1"/>
                </a:solidFill>
              </a:rPr>
              <a:t>Unrivalled video 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and audio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  <a:latin typeface="+mj-lt"/>
              </a:rPr>
              <a:t>Crystal clear HD video in every meeting along with </a:t>
            </a:r>
            <a:br>
              <a:rPr lang="en-GB" sz="1200" dirty="0">
                <a:solidFill>
                  <a:schemeClr val="tx1"/>
                </a:solidFill>
                <a:latin typeface="+mj-lt"/>
              </a:rPr>
            </a:br>
            <a:r>
              <a:rPr lang="en-GB" sz="1200" dirty="0">
                <a:solidFill>
                  <a:schemeClr val="tx1"/>
                </a:solidFill>
                <a:latin typeface="+mj-lt"/>
              </a:rPr>
              <a:t>industry leading </a:t>
            </a:r>
            <a:br>
              <a:rPr lang="en-GB" sz="1200" dirty="0">
                <a:solidFill>
                  <a:schemeClr val="tx1"/>
                </a:solidFill>
                <a:latin typeface="+mj-lt"/>
              </a:rPr>
            </a:br>
            <a:r>
              <a:rPr lang="en-GB" sz="1200" dirty="0">
                <a:solidFill>
                  <a:schemeClr val="tx1"/>
                </a:solidFill>
                <a:latin typeface="+mj-lt"/>
              </a:rPr>
              <a:t>audio.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3784820" y="3341731"/>
            <a:ext cx="1216549" cy="1278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en-GB" sz="1800" dirty="0">
                <a:solidFill>
                  <a:schemeClr val="tx1"/>
                </a:solidFill>
              </a:rPr>
              <a:t>Hybrid deployment​</a:t>
            </a:r>
          </a:p>
          <a:p>
            <a:pPr marL="0" indent="0" algn="ctr" fontAlgn="base">
              <a:buNone/>
            </a:pPr>
            <a:r>
              <a:rPr lang="en-GB" sz="1200" dirty="0">
                <a:solidFill>
                  <a:schemeClr val="tx1"/>
                </a:solidFill>
                <a:latin typeface="+mj-lt"/>
              </a:rPr>
              <a:t>Supports cloud, ​</a:t>
            </a:r>
            <a:br>
              <a:rPr lang="en-GB" sz="1200" dirty="0">
                <a:solidFill>
                  <a:schemeClr val="tx1"/>
                </a:solidFill>
                <a:latin typeface="+mj-lt"/>
              </a:rPr>
            </a:br>
            <a:r>
              <a:rPr lang="en-GB" sz="1200" dirty="0">
                <a:solidFill>
                  <a:schemeClr val="tx1"/>
                </a:solidFill>
                <a:latin typeface="+mj-lt"/>
              </a:rPr>
              <a:t>on-premises,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and hybrid ​</a:t>
            </a:r>
            <a:br>
              <a:rPr lang="en-GB" sz="1200" dirty="0">
                <a:solidFill>
                  <a:schemeClr val="tx1"/>
                </a:solidFill>
                <a:latin typeface="+mj-lt"/>
              </a:rPr>
            </a:br>
            <a:r>
              <a:rPr lang="en-GB" sz="1200" dirty="0">
                <a:solidFill>
                  <a:schemeClr val="tx1"/>
                </a:solidFill>
                <a:latin typeface="+mj-lt"/>
              </a:rPr>
              <a:t>deployments.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5305014" y="4753492"/>
            <a:ext cx="1714500" cy="10620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Reach bigger audiences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Webex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allows more people to join your meeting.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5808165"/>
            <a:ext cx="780228" cy="780228"/>
          </a:xfrm>
          <a:prstGeom prst="rect">
            <a:avLst/>
          </a:prstGeom>
        </p:spPr>
      </p:pic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5303077" y="2926056"/>
            <a:ext cx="1718374" cy="7498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What </a:t>
            </a:r>
            <a:r>
              <a:rPr lang="en-US" sz="1800" dirty="0" err="1">
                <a:solidFill>
                  <a:schemeClr val="bg1"/>
                </a:solidFill>
              </a:rPr>
              <a:t>Webex</a:t>
            </a:r>
            <a:r>
              <a:rPr lang="en-US" sz="1800" dirty="0">
                <a:solidFill>
                  <a:schemeClr val="bg1"/>
                </a:solidFill>
              </a:rPr>
              <a:t> can do for you.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6450010" y="1440053"/>
            <a:ext cx="1714500" cy="10620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Universal experience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Same user experience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on all devices.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4543" y="640109"/>
            <a:ext cx="799944" cy="79994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7323159" y="3341731"/>
            <a:ext cx="1181642" cy="16577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One click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to join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Join anywhere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from any device with just a simple click. No plug-ins needed.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19" y="3684267"/>
            <a:ext cx="780228" cy="7802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919114"/>
            <a:ext cx="780228" cy="780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270" y="606714"/>
            <a:ext cx="773724" cy="9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85800" y="1715386"/>
            <a:ext cx="10820400" cy="3807590"/>
          </a:xfrm>
          <a:prstGeom prst="roundRect">
            <a:avLst>
              <a:gd name="adj" fmla="val 9330"/>
            </a:avLst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BBFBD-B53D-494C-8934-9E8114D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dirty="0" err="1"/>
              <a:t>Webex</a:t>
            </a:r>
            <a:r>
              <a:rPr lang="en-US" dirty="0"/>
              <a:t> vs competitors, additional benefits</a:t>
            </a:r>
            <a:endParaRPr lang="en-US" sz="3500" dirty="0"/>
          </a:p>
        </p:txBody>
      </p:sp>
      <p:sp>
        <p:nvSpPr>
          <p:cNvPr id="66" name="Rectangle 65"/>
          <p:cNvSpPr/>
          <p:nvPr/>
        </p:nvSpPr>
        <p:spPr>
          <a:xfrm>
            <a:off x="923544" y="3927985"/>
            <a:ext cx="2349500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GB" dirty="0"/>
              <a:t>Inclusive</a:t>
            </a:r>
          </a:p>
          <a:p>
            <a:pPr algn="ctr"/>
            <a:r>
              <a:rPr lang="en-GB" sz="1200" dirty="0">
                <a:latin typeface="+mj-lt"/>
              </a:rPr>
              <a:t>Operates with meeting 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software and endpoints 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from other vendors​.</a:t>
            </a:r>
          </a:p>
        </p:txBody>
      </p:sp>
      <p:sp>
        <p:nvSpPr>
          <p:cNvPr id="16" name="Rounded Rectangle 15">
            <a:hlinkClick r:id="rId3"/>
          </p:cNvPr>
          <p:cNvSpPr/>
          <p:nvPr/>
        </p:nvSpPr>
        <p:spPr>
          <a:xfrm>
            <a:off x="9196653" y="5702984"/>
            <a:ext cx="2309547" cy="40237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13802" y="5754524"/>
            <a:ext cx="1838968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cs typeface="Calibri"/>
              </a:rPr>
              <a:t>Click here to learn more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71282" y="3927985"/>
            <a:ext cx="2349500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GB" dirty="0"/>
              <a:t>No hidden extras</a:t>
            </a:r>
          </a:p>
          <a:p>
            <a:pPr algn="ctr"/>
            <a:r>
              <a:rPr lang="en-GB" sz="1200" dirty="0">
                <a:latin typeface="+mj-lt"/>
              </a:rPr>
              <a:t>Call features are all part of 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the package. No need to pay 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for add-ons.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19020" y="3927985"/>
            <a:ext cx="2349500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GB" dirty="0"/>
              <a:t>No download required </a:t>
            </a:r>
          </a:p>
          <a:p>
            <a:pPr algn="ctr"/>
            <a:r>
              <a:rPr lang="en-GB" sz="1200" dirty="0">
                <a:latin typeface="+mj-lt"/>
              </a:rPr>
              <a:t>Join meetings from your 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web browser. You still get 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a desktop first experience.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866758" y="3927985"/>
            <a:ext cx="238601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GB" dirty="0"/>
              <a:t>Security</a:t>
            </a:r>
          </a:p>
          <a:p>
            <a:pPr algn="ctr"/>
            <a:r>
              <a:rPr lang="en-GB" sz="1200" dirty="0">
                <a:latin typeface="+mj-lt"/>
              </a:rPr>
              <a:t>End to end encryption 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in all meetings.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6827" y="2471246"/>
            <a:ext cx="1285875" cy="12858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61F886B-0AD5-4C89-8663-8ABC265B1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57" y="2471246"/>
            <a:ext cx="1285875" cy="12858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95" y="2471246"/>
            <a:ext cx="1285875" cy="1285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0833" y="2471246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CEB"/>
      </a:accent1>
      <a:accent2>
        <a:srgbClr val="005073"/>
      </a:accent2>
      <a:accent3>
        <a:srgbClr val="6DBD49"/>
      </a:accent3>
      <a:accent4>
        <a:srgbClr val="FBAB18"/>
      </a:accent4>
      <a:accent5>
        <a:srgbClr val="E2241A"/>
      </a:accent5>
      <a:accent6>
        <a:srgbClr val="FF7033"/>
      </a:accent6>
      <a:hlink>
        <a:srgbClr val="005073"/>
      </a:hlink>
      <a:folHlink>
        <a:srgbClr val="FFB3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E608B48AC4B4B8ACBD60C95FA96E5" ma:contentTypeVersion="2" ma:contentTypeDescription="Create a new document." ma:contentTypeScope="" ma:versionID="3876220d99c810682165cdd79c876d52">
  <xsd:schema xmlns:xsd="http://www.w3.org/2001/XMLSchema" xmlns:xs="http://www.w3.org/2001/XMLSchema" xmlns:p="http://schemas.microsoft.com/office/2006/metadata/properties" xmlns:ns2="e02cc501-4887-43c3-a92e-ef1a32851065" targetNamespace="http://schemas.microsoft.com/office/2006/metadata/properties" ma:root="true" ma:fieldsID="36b0a49747f3c46cf4a8bed724a52b9b" ns2:_="">
    <xsd:import namespace="e02cc501-4887-43c3-a92e-ef1a328510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cc501-4887-43c3-a92e-ef1a32851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EFE3D6-24A8-4082-A652-575A03F9738E}">
  <ds:schemaRefs>
    <ds:schemaRef ds:uri="e02cc501-4887-43c3-a92e-ef1a328510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67F3EE-81A7-48C1-B960-8ABA84C291A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e02cc501-4887-43c3-a92e-ef1a3285106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096D86-94DE-4727-A620-4C6E6EE6B4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62</Words>
  <Application>Microsoft Office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Webex vs competitors</vt:lpstr>
      <vt:lpstr>Webex vs competitors, additional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Motion</dc:title>
  <dc:creator>Nicola Band</dc:creator>
  <cp:lastModifiedBy>tonylee@onofflink.co.kr</cp:lastModifiedBy>
  <cp:revision>374</cp:revision>
  <dcterms:created xsi:type="dcterms:W3CDTF">2019-01-14T15:21:04Z</dcterms:created>
  <dcterms:modified xsi:type="dcterms:W3CDTF">2019-07-09T04:32:39Z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0x010100C0CE608B48AC4B4B8ACBD60C95FA96E5</vt:lpwstr>
  </property>
</Properties>
</file>