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sldIdLst>
    <p:sldId id="25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833E3-3D48-44E9-B561-0097BD9A0286}" v="1" dt="2019-02-14T10:11:38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0E726-3461-7747-9EF2-43891A89A40D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46BA-43B7-5F4D-BDBC-88646C33B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46BA-43B7-5F4D-BDBC-88646C33B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515600" cy="762000"/>
          </a:xfrm>
        </p:spPr>
        <p:txBody>
          <a:bodyPr lIns="0" tIns="0" rIns="0" bIns="0">
            <a:normAutofit/>
          </a:bodyPr>
          <a:lstStyle>
            <a:lvl1pPr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2483728"/>
          </a:xfr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 13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3279378" y="612378"/>
            <a:ext cx="5633244" cy="5633244"/>
          </a:xfrm>
          <a:prstGeom prst="ellipse">
            <a:avLst/>
          </a:prstGeom>
          <a:solidFill>
            <a:schemeClr val="bg1"/>
          </a:solidFill>
          <a:ln w="50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3467100" y="2144027"/>
            <a:ext cx="5184775" cy="256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6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alibri Light" panose="020F0302020204030204"/>
                <a:ea typeface="CiscoSansTT Thin" charset="0"/>
                <a:cs typeface="CiscoSansTT Thin" charset="0"/>
              </a:rPr>
              <a:t>Section Title Goes Here</a:t>
            </a:r>
          </a:p>
        </p:txBody>
      </p:sp>
      <p:sp>
        <p:nvSpPr>
          <p:cNvPr id="9" name="Freeform 8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C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C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85800" y="990600"/>
            <a:ext cx="7598042" cy="256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6842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600" b="0" i="0" u="none" strike="noStrike" kern="1200" cap="none" spc="0" normalizeH="0" baseline="0" noProof="0" dirty="0">
                <a:ln>
                  <a:noFill/>
                </a:ln>
                <a:solidFill>
                  <a:srgbClr val="005073"/>
                </a:solidFill>
                <a:effectLst/>
                <a:uLnTx/>
                <a:uFillTx/>
                <a:latin typeface="Calibri Light" panose="020F0302020204030204"/>
                <a:ea typeface="CiscoSansTT Thin" charset="0"/>
                <a:cs typeface="CiscoSansTT Thin" charset="0"/>
              </a:rPr>
              <a:t>Section Title Goes Here</a:t>
            </a:r>
          </a:p>
        </p:txBody>
      </p:sp>
      <p:sp>
        <p:nvSpPr>
          <p:cNvPr id="10" name="Freeform 9"/>
          <p:cNvSpPr>
            <a:spLocks noChangeAspect="1" noEditPoints="1"/>
          </p:cNvSpPr>
          <p:nvPr userDrawn="1"/>
        </p:nvSpPr>
        <p:spPr bwMode="auto">
          <a:xfrm>
            <a:off x="10820400" y="6294834"/>
            <a:ext cx="685800" cy="364332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507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5073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81C3B-20F3-C144-AD7B-E4985786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9386-E374-834A-B45C-45B63802592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84" r:id="rId4"/>
    <p:sldLayoutId id="2147483685" r:id="rId5"/>
    <p:sldLayoutId id="2147483675" r:id="rId6"/>
    <p:sldLayoutId id="2147483676" r:id="rId7"/>
    <p:sldLayoutId id="2147483677" r:id="rId8"/>
    <p:sldLayoutId id="2147483678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3681" userDrawn="1">
          <p15:clr>
            <a:srgbClr val="F26B43"/>
          </p15:clr>
        </p15:guide>
        <p15:guide id="4" pos="5745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orient="horz" pos="432" userDrawn="1">
          <p15:clr>
            <a:srgbClr val="F26B43"/>
          </p15:clr>
        </p15:guide>
        <p15:guide id="7" orient="horz" pos="3840" userDrawn="1">
          <p15:clr>
            <a:srgbClr val="F26B43"/>
          </p15:clr>
        </p15:guide>
        <p15:guide id="8" pos="5450" userDrawn="1">
          <p15:clr>
            <a:srgbClr val="F26B43"/>
          </p15:clr>
        </p15:guide>
        <p15:guide id="9" pos="1912" userDrawn="1">
          <p15:clr>
            <a:srgbClr val="F26B43"/>
          </p15:clr>
        </p15:guide>
        <p15:guide id="10" pos="2184" userDrawn="1">
          <p15:clr>
            <a:srgbClr val="F26B43"/>
          </p15:clr>
        </p15:guide>
        <p15:guide id="11" pos="39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products/conferencing/collaboration-competitive-comparis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228564" y="495300"/>
            <a:ext cx="5867401" cy="58674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CC26C31-3BF6-914C-851C-A4791397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3429000" cy="1676400"/>
          </a:xfrm>
        </p:spPr>
        <p:txBody>
          <a:bodyPr lIns="0" tIns="0" rIns="0" bIns="0">
            <a:normAutofit/>
          </a:bodyPr>
          <a:lstStyle/>
          <a:p>
            <a:r>
              <a:rPr lang="en-US" err="1"/>
              <a:t>Webex</a:t>
            </a:r>
            <a:r>
              <a:rPr lang="en-US"/>
              <a:t> vs Skype for Business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916" y="1564617"/>
            <a:ext cx="1718374" cy="749857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>
                <a:solidFill>
                  <a:schemeClr val="tx1"/>
                </a:solidFill>
              </a:rPr>
              <a:t>Security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  <a:latin typeface="+mj-lt"/>
              </a:rPr>
              <a:t>End-to-end encryption.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36" y="743772"/>
            <a:ext cx="780228" cy="780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919114"/>
            <a:ext cx="780228" cy="7802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5936181"/>
            <a:ext cx="780228" cy="780228"/>
          </a:xfrm>
          <a:prstGeom prst="rect">
            <a:avLst/>
          </a:prstGeom>
        </p:spPr>
      </p:pic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5319594" y="3054072"/>
            <a:ext cx="1718374" cy="7498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bg1"/>
                </a:solidFill>
              </a:rPr>
              <a:t>What </a:t>
            </a:r>
            <a:r>
              <a:rPr lang="en-US" sz="1800" err="1">
                <a:solidFill>
                  <a:schemeClr val="bg1"/>
                </a:solidFill>
              </a:rPr>
              <a:t>Webex</a:t>
            </a:r>
            <a:r>
              <a:rPr lang="en-US" sz="1800">
                <a:solidFill>
                  <a:schemeClr val="bg1"/>
                </a:solidFill>
              </a:rPr>
              <a:t> can do for you.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77289" y="2111811"/>
            <a:ext cx="2198995" cy="387798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>
                <a:solidFill>
                  <a:schemeClr val="accent1"/>
                </a:solidFill>
              </a:rPr>
              <a:t>Everything you need 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in one place. </a:t>
            </a:r>
            <a:r>
              <a:rPr lang="en-GB">
                <a:solidFill>
                  <a:schemeClr val="accent1"/>
                </a:solidFill>
              </a:rPr>
              <a:t>Easy 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integration with 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software and devices.</a:t>
            </a:r>
          </a:p>
          <a:p>
            <a:br>
              <a:rPr lang="en-US"/>
            </a:br>
            <a:r>
              <a:rPr lang="en-US" sz="1200" b="1"/>
              <a:t>No hidden extras</a:t>
            </a:r>
          </a:p>
          <a:p>
            <a:r>
              <a:rPr lang="en-US" sz="1200">
                <a:latin typeface="+mj-lt"/>
              </a:rPr>
              <a:t>Call features are all part of the </a:t>
            </a:r>
            <a:br>
              <a:rPr lang="en-US" sz="1200">
                <a:latin typeface="+mj-lt"/>
              </a:rPr>
            </a:br>
            <a:r>
              <a:rPr lang="en-US" sz="1200">
                <a:latin typeface="+mj-lt"/>
              </a:rPr>
              <a:t>package. No need to pay for </a:t>
            </a:r>
            <a:br>
              <a:rPr lang="en-US" sz="1200">
                <a:latin typeface="+mj-lt"/>
              </a:rPr>
            </a:br>
            <a:r>
              <a:rPr lang="en-US" sz="1200">
                <a:latin typeface="+mj-lt"/>
              </a:rPr>
              <a:t>add-ons.</a:t>
            </a:r>
          </a:p>
          <a:p>
            <a:endParaRPr lang="en-US" sz="1200">
              <a:latin typeface="+mj-lt"/>
            </a:endParaRPr>
          </a:p>
          <a:p>
            <a:r>
              <a:rPr lang="en-US" sz="1200" b="1"/>
              <a:t>Dial, join, meet</a:t>
            </a:r>
          </a:p>
          <a:p>
            <a:r>
              <a:rPr lang="en-US" sz="1200">
                <a:latin typeface="+mj-lt"/>
              </a:rPr>
              <a:t>Join meetings using non-Cisco </a:t>
            </a:r>
            <a:br>
              <a:rPr lang="en-US" sz="1200">
                <a:latin typeface="+mj-lt"/>
              </a:rPr>
            </a:br>
            <a:r>
              <a:rPr lang="en-US" sz="1200">
                <a:latin typeface="+mj-lt"/>
              </a:rPr>
              <a:t>video devices at no extra cost.</a:t>
            </a:r>
          </a:p>
          <a:p>
            <a:endParaRPr lang="en-US" sz="1200">
              <a:latin typeface="+mj-lt"/>
            </a:endParaRPr>
          </a:p>
          <a:p>
            <a:r>
              <a:rPr lang="en-US" sz="1200" b="1"/>
              <a:t>No download required </a:t>
            </a:r>
          </a:p>
          <a:p>
            <a:r>
              <a:rPr lang="en-US" sz="1200">
                <a:latin typeface="+mj-lt"/>
              </a:rPr>
              <a:t>Join meetings from your web </a:t>
            </a:r>
            <a:br>
              <a:rPr lang="en-US" sz="1200">
                <a:latin typeface="+mj-lt"/>
              </a:rPr>
            </a:br>
            <a:r>
              <a:rPr lang="en-US" sz="1200">
                <a:latin typeface="+mj-lt"/>
              </a:rPr>
              <a:t>browser. You still get a desktop </a:t>
            </a:r>
            <a:br>
              <a:rPr lang="en-US" sz="1200">
                <a:latin typeface="+mj-lt"/>
              </a:rPr>
            </a:br>
            <a:r>
              <a:rPr lang="en-US" sz="1200">
                <a:latin typeface="+mj-lt"/>
              </a:rPr>
              <a:t>first experience.</a:t>
            </a:r>
          </a:p>
          <a:p>
            <a:endParaRPr lang="en-US" sz="120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9525000" y="3413886"/>
            <a:ext cx="1981200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32557" y="4355995"/>
            <a:ext cx="1981200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525000" y="5091546"/>
            <a:ext cx="1981200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3736611" y="3432544"/>
            <a:ext cx="1181642" cy="16577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Hybrid deployment​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  <a:latin typeface="+mj-lt"/>
              </a:rPr>
              <a:t>Supports cloud, ​</a:t>
            </a:r>
            <a:br>
              <a:rPr lang="en-US" sz="1200">
                <a:solidFill>
                  <a:schemeClr val="tx1"/>
                </a:solidFill>
                <a:latin typeface="+mj-lt"/>
              </a:rPr>
            </a:br>
            <a:r>
              <a:rPr lang="en-US" sz="1200">
                <a:solidFill>
                  <a:schemeClr val="tx1"/>
                </a:solidFill>
                <a:latin typeface="+mj-lt"/>
              </a:rPr>
              <a:t>on-premises, and hybrid ​</a:t>
            </a:r>
            <a:br>
              <a:rPr lang="en-US" sz="1200">
                <a:solidFill>
                  <a:schemeClr val="tx1"/>
                </a:solidFill>
                <a:latin typeface="+mj-lt"/>
              </a:rPr>
            </a:br>
            <a:r>
              <a:rPr lang="en-US" sz="1200">
                <a:solidFill>
                  <a:schemeClr val="tx1"/>
                </a:solidFill>
                <a:latin typeface="+mj-lt"/>
              </a:rPr>
              <a:t>deployments.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7346738" y="3429992"/>
            <a:ext cx="1192699" cy="12979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Inclusive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  <a:latin typeface="+mj-lt"/>
              </a:rPr>
              <a:t>Operates with meeting software and endpoints from their vendors​.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5294363" y="4976672"/>
            <a:ext cx="1790700" cy="1290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Reach bigger audiences​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  <a:latin typeface="+mj-lt"/>
              </a:rPr>
              <a:t>More people to join your meeting.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FBBDBD4-D384-4541-B346-8535D8CB03FD}"/>
              </a:ext>
            </a:extLst>
          </p:cNvPr>
          <p:cNvSpPr txBox="1">
            <a:spLocks/>
          </p:cNvSpPr>
          <p:nvPr/>
        </p:nvSpPr>
        <p:spPr>
          <a:xfrm>
            <a:off x="6564258" y="1578326"/>
            <a:ext cx="1714500" cy="10620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solidFill>
                  <a:schemeClr val="tx1"/>
                </a:solidFill>
              </a:rPr>
              <a:t>Universal experience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  <a:latin typeface="+mj-lt"/>
              </a:rPr>
              <a:t>Same user experience on </a:t>
            </a:r>
            <a:br>
              <a:rPr lang="en-US" sz="1200">
                <a:solidFill>
                  <a:schemeClr val="tx1"/>
                </a:solidFill>
                <a:latin typeface="+mj-lt"/>
              </a:rPr>
            </a:br>
            <a:r>
              <a:rPr lang="en-US" sz="1200">
                <a:solidFill>
                  <a:schemeClr val="tx1"/>
                </a:solidFill>
                <a:latin typeface="+mj-lt"/>
              </a:rPr>
              <a:t>all devices.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2842" y="752410"/>
            <a:ext cx="799944" cy="7999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1F886B-0AD5-4C89-8663-8ABC265B1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29" y="3856780"/>
            <a:ext cx="750661" cy="7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6277137" y="1447801"/>
            <a:ext cx="5230812" cy="4648199"/>
          </a:xfrm>
          <a:prstGeom prst="roundRect">
            <a:avLst>
              <a:gd name="adj" fmla="val 4241"/>
            </a:avLst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85800" y="1447801"/>
            <a:ext cx="5230812" cy="4648199"/>
          </a:xfrm>
          <a:prstGeom prst="roundRect">
            <a:avLst>
              <a:gd name="adj" fmla="val 4241"/>
            </a:avLst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hlinkClick r:id="rId2"/>
          </p:cNvPr>
          <p:cNvSpPr/>
          <p:nvPr/>
        </p:nvSpPr>
        <p:spPr>
          <a:xfrm>
            <a:off x="8998043" y="5527443"/>
            <a:ext cx="1980580" cy="4023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BBFBD-B53D-494C-8934-9E8114D7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err="1"/>
              <a:t>Webex</a:t>
            </a:r>
            <a:r>
              <a:rPr lang="en-US"/>
              <a:t> vs Skype for Business</a:t>
            </a:r>
            <a:endParaRPr lang="en-US" sz="3500"/>
          </a:p>
        </p:txBody>
      </p:sp>
      <p:sp>
        <p:nvSpPr>
          <p:cNvPr id="3" name="TextBox 2"/>
          <p:cNvSpPr txBox="1"/>
          <p:nvPr/>
        </p:nvSpPr>
        <p:spPr>
          <a:xfrm>
            <a:off x="9058755" y="5578983"/>
            <a:ext cx="1838968" cy="276999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cs typeface="Calibri"/>
                <a:hlinkClick r:id="rId2"/>
              </a:rPr>
              <a:t>Click here to learn more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2395" y="1758789"/>
            <a:ext cx="44373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2800">
                <a:solidFill>
                  <a:schemeClr val="accent1"/>
                </a:solidFill>
                <a:latin typeface="+mj-lt"/>
              </a:rPr>
              <a:t>Quality at no extra cost</a:t>
            </a:r>
            <a:endParaRPr lang="en-US" sz="2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91605" y="2386802"/>
            <a:ext cx="4249453" cy="28931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>
                <a:latin typeface="+mj-lt"/>
              </a:rPr>
              <a:t>Seamlessly join a meeting from any device.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>
                <a:latin typeface="+mj-lt"/>
              </a:rPr>
              <a:t>Immersive HD video in every meeting.</a:t>
            </a:r>
            <a:endParaRPr lang="en-GB" sz="1400">
              <a:latin typeface="+mj-lt"/>
              <a:cs typeface="Calibri"/>
            </a:endParaRP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>
                <a:latin typeface="+mj-lt"/>
              </a:rPr>
              <a:t>Your meeting attendees don’t need a </a:t>
            </a:r>
            <a:r>
              <a:rPr lang="en-GB" sz="1400" err="1">
                <a:latin typeface="+mj-lt"/>
              </a:rPr>
              <a:t>Webex</a:t>
            </a:r>
            <a:r>
              <a:rPr lang="en-GB" sz="1400">
                <a:latin typeface="+mj-lt"/>
              </a:rPr>
              <a:t> account.</a:t>
            </a:r>
            <a:endParaRPr lang="en-GB" sz="1400">
              <a:latin typeface="+mj-lt"/>
              <a:cs typeface="Calibri"/>
            </a:endParaRP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>
                <a:latin typeface="+mj-lt"/>
              </a:rPr>
              <a:t>The same user experience across all devices.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>
                <a:latin typeface="+mj-lt"/>
              </a:rPr>
              <a:t>”One button to push” to join meetings.</a:t>
            </a:r>
            <a:endParaRPr lang="en-GB" sz="1400">
              <a:latin typeface="+mj-lt"/>
              <a:cs typeface="Calibri"/>
            </a:endParaRP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>
                <a:latin typeface="+mj-lt"/>
              </a:rPr>
              <a:t>Crystal clear audio with noise cancellation.</a:t>
            </a:r>
            <a:endParaRPr lang="en-GB" sz="1400">
              <a:latin typeface="+mj-lt"/>
              <a:cs typeface="Calibri"/>
            </a:endParaRP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>
                <a:latin typeface="+mj-lt"/>
              </a:rPr>
              <a:t>Join meetings from any video endpoint, not just Cisco.</a:t>
            </a:r>
            <a:endParaRPr lang="en-GB" sz="1400">
              <a:latin typeface="+mj-lt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53370" y="1632326"/>
            <a:ext cx="937072" cy="921623"/>
            <a:chOff x="997935" y="2569398"/>
            <a:chExt cx="664611" cy="653654"/>
          </a:xfrm>
        </p:grpSpPr>
        <p:sp>
          <p:nvSpPr>
            <p:cNvPr id="51" name="Freeform 251"/>
            <p:cNvSpPr>
              <a:spLocks/>
            </p:cNvSpPr>
            <p:nvPr/>
          </p:nvSpPr>
          <p:spPr bwMode="auto">
            <a:xfrm>
              <a:off x="1263293" y="2569398"/>
              <a:ext cx="399253" cy="641483"/>
            </a:xfrm>
            <a:custGeom>
              <a:avLst/>
              <a:gdLst>
                <a:gd name="T0" fmla="*/ 106 w 139"/>
                <a:gd name="T1" fmla="*/ 0 h 223"/>
                <a:gd name="T2" fmla="*/ 106 w 139"/>
                <a:gd name="T3" fmla="*/ 0 h 223"/>
                <a:gd name="T4" fmla="*/ 79 w 139"/>
                <a:gd name="T5" fmla="*/ 14 h 223"/>
                <a:gd name="T6" fmla="*/ 79 w 139"/>
                <a:gd name="T7" fmla="*/ 14 h 223"/>
                <a:gd name="T8" fmla="*/ 79 w 139"/>
                <a:gd name="T9" fmla="*/ 14 h 223"/>
                <a:gd name="T10" fmla="*/ 78 w 139"/>
                <a:gd name="T11" fmla="*/ 15 h 223"/>
                <a:gd name="T12" fmla="*/ 78 w 139"/>
                <a:gd name="T13" fmla="*/ 15 h 223"/>
                <a:gd name="T14" fmla="*/ 0 w 139"/>
                <a:gd name="T15" fmla="*/ 133 h 223"/>
                <a:gd name="T16" fmla="*/ 27 w 139"/>
                <a:gd name="T17" fmla="*/ 175 h 223"/>
                <a:gd name="T18" fmla="*/ 18 w 139"/>
                <a:gd name="T19" fmla="*/ 221 h 223"/>
                <a:gd name="T20" fmla="*/ 15 w 139"/>
                <a:gd name="T21" fmla="*/ 223 h 223"/>
                <a:gd name="T22" fmla="*/ 26 w 139"/>
                <a:gd name="T23" fmla="*/ 214 h 223"/>
                <a:gd name="T24" fmla="*/ 26 w 139"/>
                <a:gd name="T25" fmla="*/ 214 h 223"/>
                <a:gd name="T26" fmla="*/ 26 w 139"/>
                <a:gd name="T27" fmla="*/ 213 h 223"/>
                <a:gd name="T28" fmla="*/ 26 w 139"/>
                <a:gd name="T29" fmla="*/ 213 h 223"/>
                <a:gd name="T30" fmla="*/ 26 w 139"/>
                <a:gd name="T31" fmla="*/ 213 h 223"/>
                <a:gd name="T32" fmla="*/ 26 w 139"/>
                <a:gd name="T33" fmla="*/ 213 h 223"/>
                <a:gd name="T34" fmla="*/ 26 w 139"/>
                <a:gd name="T35" fmla="*/ 213 h 223"/>
                <a:gd name="T36" fmla="*/ 27 w 139"/>
                <a:gd name="T37" fmla="*/ 213 h 223"/>
                <a:gd name="T38" fmla="*/ 27 w 139"/>
                <a:gd name="T39" fmla="*/ 213 h 223"/>
                <a:gd name="T40" fmla="*/ 27 w 139"/>
                <a:gd name="T41" fmla="*/ 213 h 223"/>
                <a:gd name="T42" fmla="*/ 27 w 139"/>
                <a:gd name="T43" fmla="*/ 213 h 223"/>
                <a:gd name="T44" fmla="*/ 27 w 139"/>
                <a:gd name="T45" fmla="*/ 213 h 223"/>
                <a:gd name="T46" fmla="*/ 27 w 139"/>
                <a:gd name="T47" fmla="*/ 212 h 223"/>
                <a:gd name="T48" fmla="*/ 27 w 139"/>
                <a:gd name="T49" fmla="*/ 212 h 223"/>
                <a:gd name="T50" fmla="*/ 27 w 139"/>
                <a:gd name="T51" fmla="*/ 212 h 223"/>
                <a:gd name="T52" fmla="*/ 27 w 139"/>
                <a:gd name="T53" fmla="*/ 212 h 223"/>
                <a:gd name="T54" fmla="*/ 27 w 139"/>
                <a:gd name="T55" fmla="*/ 212 h 223"/>
                <a:gd name="T56" fmla="*/ 27 w 139"/>
                <a:gd name="T57" fmla="*/ 212 h 223"/>
                <a:gd name="T58" fmla="*/ 134 w 139"/>
                <a:gd name="T59" fmla="*/ 52 h 223"/>
                <a:gd name="T60" fmla="*/ 139 w 139"/>
                <a:gd name="T61" fmla="*/ 33 h 223"/>
                <a:gd name="T62" fmla="*/ 125 w 139"/>
                <a:gd name="T63" fmla="*/ 6 h 223"/>
                <a:gd name="T64" fmla="*/ 106 w 139"/>
                <a:gd name="T65" fmla="*/ 0 h 223"/>
                <a:gd name="T66" fmla="*/ 106 w 139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223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6"/>
            <p:cNvSpPr>
              <a:spLocks/>
            </p:cNvSpPr>
            <p:nvPr/>
          </p:nvSpPr>
          <p:spPr bwMode="auto">
            <a:xfrm>
              <a:off x="997935" y="2773893"/>
              <a:ext cx="265357" cy="436986"/>
            </a:xfrm>
            <a:custGeom>
              <a:avLst/>
              <a:gdLst>
                <a:gd name="T0" fmla="*/ 33 w 92"/>
                <a:gd name="T1" fmla="*/ 0 h 152"/>
                <a:gd name="T2" fmla="*/ 14 w 92"/>
                <a:gd name="T3" fmla="*/ 6 h 152"/>
                <a:gd name="T4" fmla="*/ 14 w 92"/>
                <a:gd name="T5" fmla="*/ 6 h 152"/>
                <a:gd name="T6" fmla="*/ 0 w 92"/>
                <a:gd name="T7" fmla="*/ 33 h 152"/>
                <a:gd name="T8" fmla="*/ 5 w 92"/>
                <a:gd name="T9" fmla="*/ 52 h 152"/>
                <a:gd name="T10" fmla="*/ 64 w 92"/>
                <a:gd name="T11" fmla="*/ 141 h 152"/>
                <a:gd name="T12" fmla="*/ 64 w 92"/>
                <a:gd name="T13" fmla="*/ 141 h 152"/>
                <a:gd name="T14" fmla="*/ 64 w 92"/>
                <a:gd name="T15" fmla="*/ 141 h 152"/>
                <a:gd name="T16" fmla="*/ 64 w 92"/>
                <a:gd name="T17" fmla="*/ 141 h 152"/>
                <a:gd name="T18" fmla="*/ 64 w 92"/>
                <a:gd name="T19" fmla="*/ 141 h 152"/>
                <a:gd name="T20" fmla="*/ 65 w 92"/>
                <a:gd name="T21" fmla="*/ 141 h 152"/>
                <a:gd name="T22" fmla="*/ 65 w 92"/>
                <a:gd name="T23" fmla="*/ 141 h 152"/>
                <a:gd name="T24" fmla="*/ 66 w 92"/>
                <a:gd name="T25" fmla="*/ 144 h 152"/>
                <a:gd name="T26" fmla="*/ 66 w 92"/>
                <a:gd name="T27" fmla="*/ 144 h 152"/>
                <a:gd name="T28" fmla="*/ 67 w 92"/>
                <a:gd name="T29" fmla="*/ 144 h 152"/>
                <a:gd name="T30" fmla="*/ 67 w 92"/>
                <a:gd name="T31" fmla="*/ 144 h 152"/>
                <a:gd name="T32" fmla="*/ 67 w 92"/>
                <a:gd name="T33" fmla="*/ 144 h 152"/>
                <a:gd name="T34" fmla="*/ 67 w 92"/>
                <a:gd name="T35" fmla="*/ 144 h 152"/>
                <a:gd name="T36" fmla="*/ 67 w 92"/>
                <a:gd name="T37" fmla="*/ 144 h 152"/>
                <a:gd name="T38" fmla="*/ 67 w 92"/>
                <a:gd name="T39" fmla="*/ 144 h 152"/>
                <a:gd name="T40" fmla="*/ 67 w 92"/>
                <a:gd name="T41" fmla="*/ 145 h 152"/>
                <a:gd name="T42" fmla="*/ 67 w 92"/>
                <a:gd name="T43" fmla="*/ 145 h 152"/>
                <a:gd name="T44" fmla="*/ 67 w 92"/>
                <a:gd name="T45" fmla="*/ 145 h 152"/>
                <a:gd name="T46" fmla="*/ 67 w 92"/>
                <a:gd name="T47" fmla="*/ 145 h 152"/>
                <a:gd name="T48" fmla="*/ 67 w 92"/>
                <a:gd name="T49" fmla="*/ 145 h 152"/>
                <a:gd name="T50" fmla="*/ 67 w 92"/>
                <a:gd name="T51" fmla="*/ 145 h 152"/>
                <a:gd name="T52" fmla="*/ 68 w 92"/>
                <a:gd name="T53" fmla="*/ 145 h 152"/>
                <a:gd name="T54" fmla="*/ 72 w 92"/>
                <a:gd name="T55" fmla="*/ 149 h 152"/>
                <a:gd name="T56" fmla="*/ 77 w 92"/>
                <a:gd name="T57" fmla="*/ 152 h 152"/>
                <a:gd name="T58" fmla="*/ 73 w 92"/>
                <a:gd name="T59" fmla="*/ 150 h 152"/>
                <a:gd name="T60" fmla="*/ 64 w 92"/>
                <a:gd name="T61" fmla="*/ 104 h 152"/>
                <a:gd name="T62" fmla="*/ 92 w 92"/>
                <a:gd name="T63" fmla="*/ 62 h 152"/>
                <a:gd name="T64" fmla="*/ 92 w 92"/>
                <a:gd name="T65" fmla="*/ 62 h 152"/>
                <a:gd name="T66" fmla="*/ 92 w 92"/>
                <a:gd name="T67" fmla="*/ 62 h 152"/>
                <a:gd name="T68" fmla="*/ 77 w 92"/>
                <a:gd name="T69" fmla="*/ 41 h 152"/>
                <a:gd name="T70" fmla="*/ 60 w 92"/>
                <a:gd name="T71" fmla="*/ 15 h 152"/>
                <a:gd name="T72" fmla="*/ 33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60"/>
            <p:cNvSpPr>
              <a:spLocks/>
            </p:cNvSpPr>
            <p:nvPr/>
          </p:nvSpPr>
          <p:spPr bwMode="auto">
            <a:xfrm>
              <a:off x="1153741" y="2951609"/>
              <a:ext cx="215451" cy="271443"/>
            </a:xfrm>
            <a:custGeom>
              <a:avLst/>
              <a:gdLst>
                <a:gd name="T0" fmla="*/ 38 w 75"/>
                <a:gd name="T1" fmla="*/ 0 h 94"/>
                <a:gd name="T2" fmla="*/ 10 w 75"/>
                <a:gd name="T3" fmla="*/ 42 h 94"/>
                <a:gd name="T4" fmla="*/ 19 w 75"/>
                <a:gd name="T5" fmla="*/ 88 h 94"/>
                <a:gd name="T6" fmla="*/ 23 w 75"/>
                <a:gd name="T7" fmla="*/ 90 h 94"/>
                <a:gd name="T8" fmla="*/ 24 w 75"/>
                <a:gd name="T9" fmla="*/ 90 h 94"/>
                <a:gd name="T10" fmla="*/ 24 w 75"/>
                <a:gd name="T11" fmla="*/ 91 h 94"/>
                <a:gd name="T12" fmla="*/ 35 w 75"/>
                <a:gd name="T13" fmla="*/ 93 h 94"/>
                <a:gd name="T14" fmla="*/ 36 w 75"/>
                <a:gd name="T15" fmla="*/ 93 h 94"/>
                <a:gd name="T16" fmla="*/ 36 w 75"/>
                <a:gd name="T17" fmla="*/ 93 h 94"/>
                <a:gd name="T18" fmla="*/ 36 w 75"/>
                <a:gd name="T19" fmla="*/ 93 h 94"/>
                <a:gd name="T20" fmla="*/ 37 w 75"/>
                <a:gd name="T21" fmla="*/ 94 h 94"/>
                <a:gd name="T22" fmla="*/ 38 w 75"/>
                <a:gd name="T23" fmla="*/ 94 h 94"/>
                <a:gd name="T24" fmla="*/ 38 w 75"/>
                <a:gd name="T25" fmla="*/ 94 h 94"/>
                <a:gd name="T26" fmla="*/ 39 w 75"/>
                <a:gd name="T27" fmla="*/ 93 h 94"/>
                <a:gd name="T28" fmla="*/ 40 w 75"/>
                <a:gd name="T29" fmla="*/ 93 h 94"/>
                <a:gd name="T30" fmla="*/ 40 w 75"/>
                <a:gd name="T31" fmla="*/ 93 h 94"/>
                <a:gd name="T32" fmla="*/ 40 w 75"/>
                <a:gd name="T33" fmla="*/ 93 h 94"/>
                <a:gd name="T34" fmla="*/ 52 w 75"/>
                <a:gd name="T35" fmla="*/ 91 h 94"/>
                <a:gd name="T36" fmla="*/ 52 w 75"/>
                <a:gd name="T37" fmla="*/ 90 h 94"/>
                <a:gd name="T38" fmla="*/ 53 w 75"/>
                <a:gd name="T39" fmla="*/ 90 h 94"/>
                <a:gd name="T40" fmla="*/ 56 w 75"/>
                <a:gd name="T41" fmla="*/ 88 h 94"/>
                <a:gd name="T42" fmla="*/ 65 w 75"/>
                <a:gd name="T43" fmla="*/ 42 h 94"/>
                <a:gd name="T44" fmla="*/ 38 w 75"/>
                <a:gd name="T4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94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1605" y="2710206"/>
            <a:ext cx="4196554" cy="2662838"/>
            <a:chOff x="1614798" y="2982260"/>
            <a:chExt cx="3581283" cy="255683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614798" y="2982260"/>
              <a:ext cx="3581283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14798" y="3408399"/>
              <a:ext cx="3581283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614798" y="5539094"/>
              <a:ext cx="3581283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614798" y="5112955"/>
              <a:ext cx="3581283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14798" y="4686816"/>
              <a:ext cx="3581283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614798" y="4260677"/>
              <a:ext cx="3581283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614798" y="3834538"/>
              <a:ext cx="3581283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6763411" y="1767606"/>
            <a:ext cx="44373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2800">
                <a:solidFill>
                  <a:schemeClr val="accent1"/>
                </a:solidFill>
                <a:latin typeface="+mj-lt"/>
              </a:rPr>
              <a:t>Increased productivity</a:t>
            </a:r>
            <a:endParaRPr lang="en-US" sz="2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92621" y="2395619"/>
            <a:ext cx="4422004" cy="287771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 b="1"/>
              <a:t>Present like a pro: </a:t>
            </a:r>
            <a:r>
              <a:rPr lang="en-GB" sz="1400">
                <a:latin typeface="+mj-lt"/>
              </a:rPr>
              <a:t>Share single applications.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 b="1"/>
              <a:t>Reduce travel: </a:t>
            </a:r>
            <a:r>
              <a:rPr lang="en-GB" sz="1400">
                <a:latin typeface="+mj-lt"/>
              </a:rPr>
              <a:t>Join a meeting on any device.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 b="1"/>
              <a:t>Cost saving: </a:t>
            </a:r>
            <a:r>
              <a:rPr lang="en-GB" sz="1400">
                <a:latin typeface="+mj-lt"/>
              </a:rPr>
              <a:t>Less travel means big savings for </a:t>
            </a:r>
            <a:br>
              <a:rPr lang="en-GB" sz="1400">
                <a:latin typeface="+mj-lt"/>
              </a:rPr>
            </a:br>
            <a:r>
              <a:rPr lang="en-GB" sz="1400">
                <a:latin typeface="+mj-lt"/>
              </a:rPr>
              <a:t>your business.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 b="1"/>
              <a:t>Say it don’t send it: </a:t>
            </a:r>
            <a:r>
              <a:rPr lang="en-GB" sz="1400">
                <a:latin typeface="+mj-lt"/>
              </a:rPr>
              <a:t>Jump into your Personal Meeting Room to discuss.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 b="1"/>
              <a:t>Stronger relationships: </a:t>
            </a:r>
            <a:r>
              <a:rPr lang="en-GB" sz="1400">
                <a:latin typeface="+mj-lt"/>
              </a:rPr>
              <a:t>With your team and clients.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GB" sz="1400" b="1"/>
              <a:t>Work life balance: </a:t>
            </a:r>
            <a:r>
              <a:rPr lang="en-GB" sz="1400">
                <a:latin typeface="+mj-lt"/>
              </a:rPr>
              <a:t>Work and meet from anywhere.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0354386" y="1641143"/>
            <a:ext cx="937072" cy="921623"/>
            <a:chOff x="997935" y="2569398"/>
            <a:chExt cx="664611" cy="653654"/>
          </a:xfrm>
        </p:grpSpPr>
        <p:sp>
          <p:nvSpPr>
            <p:cNvPr id="88" name="Freeform 251"/>
            <p:cNvSpPr>
              <a:spLocks/>
            </p:cNvSpPr>
            <p:nvPr/>
          </p:nvSpPr>
          <p:spPr bwMode="auto">
            <a:xfrm>
              <a:off x="1263293" y="2569398"/>
              <a:ext cx="399253" cy="641483"/>
            </a:xfrm>
            <a:custGeom>
              <a:avLst/>
              <a:gdLst>
                <a:gd name="T0" fmla="*/ 106 w 139"/>
                <a:gd name="T1" fmla="*/ 0 h 223"/>
                <a:gd name="T2" fmla="*/ 106 w 139"/>
                <a:gd name="T3" fmla="*/ 0 h 223"/>
                <a:gd name="T4" fmla="*/ 79 w 139"/>
                <a:gd name="T5" fmla="*/ 14 h 223"/>
                <a:gd name="T6" fmla="*/ 79 w 139"/>
                <a:gd name="T7" fmla="*/ 14 h 223"/>
                <a:gd name="T8" fmla="*/ 79 w 139"/>
                <a:gd name="T9" fmla="*/ 14 h 223"/>
                <a:gd name="T10" fmla="*/ 78 w 139"/>
                <a:gd name="T11" fmla="*/ 15 h 223"/>
                <a:gd name="T12" fmla="*/ 78 w 139"/>
                <a:gd name="T13" fmla="*/ 15 h 223"/>
                <a:gd name="T14" fmla="*/ 0 w 139"/>
                <a:gd name="T15" fmla="*/ 133 h 223"/>
                <a:gd name="T16" fmla="*/ 27 w 139"/>
                <a:gd name="T17" fmla="*/ 175 h 223"/>
                <a:gd name="T18" fmla="*/ 18 w 139"/>
                <a:gd name="T19" fmla="*/ 221 h 223"/>
                <a:gd name="T20" fmla="*/ 15 w 139"/>
                <a:gd name="T21" fmla="*/ 223 h 223"/>
                <a:gd name="T22" fmla="*/ 26 w 139"/>
                <a:gd name="T23" fmla="*/ 214 h 223"/>
                <a:gd name="T24" fmla="*/ 26 w 139"/>
                <a:gd name="T25" fmla="*/ 214 h 223"/>
                <a:gd name="T26" fmla="*/ 26 w 139"/>
                <a:gd name="T27" fmla="*/ 213 h 223"/>
                <a:gd name="T28" fmla="*/ 26 w 139"/>
                <a:gd name="T29" fmla="*/ 213 h 223"/>
                <a:gd name="T30" fmla="*/ 26 w 139"/>
                <a:gd name="T31" fmla="*/ 213 h 223"/>
                <a:gd name="T32" fmla="*/ 26 w 139"/>
                <a:gd name="T33" fmla="*/ 213 h 223"/>
                <a:gd name="T34" fmla="*/ 26 w 139"/>
                <a:gd name="T35" fmla="*/ 213 h 223"/>
                <a:gd name="T36" fmla="*/ 27 w 139"/>
                <a:gd name="T37" fmla="*/ 213 h 223"/>
                <a:gd name="T38" fmla="*/ 27 w 139"/>
                <a:gd name="T39" fmla="*/ 213 h 223"/>
                <a:gd name="T40" fmla="*/ 27 w 139"/>
                <a:gd name="T41" fmla="*/ 213 h 223"/>
                <a:gd name="T42" fmla="*/ 27 w 139"/>
                <a:gd name="T43" fmla="*/ 213 h 223"/>
                <a:gd name="T44" fmla="*/ 27 w 139"/>
                <a:gd name="T45" fmla="*/ 213 h 223"/>
                <a:gd name="T46" fmla="*/ 27 w 139"/>
                <a:gd name="T47" fmla="*/ 212 h 223"/>
                <a:gd name="T48" fmla="*/ 27 w 139"/>
                <a:gd name="T49" fmla="*/ 212 h 223"/>
                <a:gd name="T50" fmla="*/ 27 w 139"/>
                <a:gd name="T51" fmla="*/ 212 h 223"/>
                <a:gd name="T52" fmla="*/ 27 w 139"/>
                <a:gd name="T53" fmla="*/ 212 h 223"/>
                <a:gd name="T54" fmla="*/ 27 w 139"/>
                <a:gd name="T55" fmla="*/ 212 h 223"/>
                <a:gd name="T56" fmla="*/ 27 w 139"/>
                <a:gd name="T57" fmla="*/ 212 h 223"/>
                <a:gd name="T58" fmla="*/ 134 w 139"/>
                <a:gd name="T59" fmla="*/ 52 h 223"/>
                <a:gd name="T60" fmla="*/ 139 w 139"/>
                <a:gd name="T61" fmla="*/ 33 h 223"/>
                <a:gd name="T62" fmla="*/ 125 w 139"/>
                <a:gd name="T63" fmla="*/ 6 h 223"/>
                <a:gd name="T64" fmla="*/ 106 w 139"/>
                <a:gd name="T65" fmla="*/ 0 h 223"/>
                <a:gd name="T66" fmla="*/ 106 w 139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223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96" y="0"/>
                    <a:pt x="86" y="5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37" y="190"/>
                    <a:pt x="33" y="211"/>
                    <a:pt x="18" y="221"/>
                  </a:cubicBezTo>
                  <a:cubicBezTo>
                    <a:pt x="17" y="222"/>
                    <a:pt x="16" y="222"/>
                    <a:pt x="15" y="223"/>
                  </a:cubicBezTo>
                  <a:cubicBezTo>
                    <a:pt x="19" y="221"/>
                    <a:pt x="23" y="218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6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7" y="46"/>
                    <a:pt x="139" y="40"/>
                    <a:pt x="139" y="33"/>
                  </a:cubicBezTo>
                  <a:cubicBezTo>
                    <a:pt x="139" y="23"/>
                    <a:pt x="134" y="12"/>
                    <a:pt x="125" y="6"/>
                  </a:cubicBezTo>
                  <a:cubicBezTo>
                    <a:pt x="119" y="2"/>
                    <a:pt x="113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56"/>
            <p:cNvSpPr>
              <a:spLocks/>
            </p:cNvSpPr>
            <p:nvPr/>
          </p:nvSpPr>
          <p:spPr bwMode="auto">
            <a:xfrm>
              <a:off x="997935" y="2773893"/>
              <a:ext cx="265357" cy="436986"/>
            </a:xfrm>
            <a:custGeom>
              <a:avLst/>
              <a:gdLst>
                <a:gd name="T0" fmla="*/ 33 w 92"/>
                <a:gd name="T1" fmla="*/ 0 h 152"/>
                <a:gd name="T2" fmla="*/ 14 w 92"/>
                <a:gd name="T3" fmla="*/ 6 h 152"/>
                <a:gd name="T4" fmla="*/ 14 w 92"/>
                <a:gd name="T5" fmla="*/ 6 h 152"/>
                <a:gd name="T6" fmla="*/ 0 w 92"/>
                <a:gd name="T7" fmla="*/ 33 h 152"/>
                <a:gd name="T8" fmla="*/ 5 w 92"/>
                <a:gd name="T9" fmla="*/ 52 h 152"/>
                <a:gd name="T10" fmla="*/ 64 w 92"/>
                <a:gd name="T11" fmla="*/ 141 h 152"/>
                <a:gd name="T12" fmla="*/ 64 w 92"/>
                <a:gd name="T13" fmla="*/ 141 h 152"/>
                <a:gd name="T14" fmla="*/ 64 w 92"/>
                <a:gd name="T15" fmla="*/ 141 h 152"/>
                <a:gd name="T16" fmla="*/ 64 w 92"/>
                <a:gd name="T17" fmla="*/ 141 h 152"/>
                <a:gd name="T18" fmla="*/ 64 w 92"/>
                <a:gd name="T19" fmla="*/ 141 h 152"/>
                <a:gd name="T20" fmla="*/ 65 w 92"/>
                <a:gd name="T21" fmla="*/ 141 h 152"/>
                <a:gd name="T22" fmla="*/ 65 w 92"/>
                <a:gd name="T23" fmla="*/ 141 h 152"/>
                <a:gd name="T24" fmla="*/ 66 w 92"/>
                <a:gd name="T25" fmla="*/ 144 h 152"/>
                <a:gd name="T26" fmla="*/ 66 w 92"/>
                <a:gd name="T27" fmla="*/ 144 h 152"/>
                <a:gd name="T28" fmla="*/ 67 w 92"/>
                <a:gd name="T29" fmla="*/ 144 h 152"/>
                <a:gd name="T30" fmla="*/ 67 w 92"/>
                <a:gd name="T31" fmla="*/ 144 h 152"/>
                <a:gd name="T32" fmla="*/ 67 w 92"/>
                <a:gd name="T33" fmla="*/ 144 h 152"/>
                <a:gd name="T34" fmla="*/ 67 w 92"/>
                <a:gd name="T35" fmla="*/ 144 h 152"/>
                <a:gd name="T36" fmla="*/ 67 w 92"/>
                <a:gd name="T37" fmla="*/ 144 h 152"/>
                <a:gd name="T38" fmla="*/ 67 w 92"/>
                <a:gd name="T39" fmla="*/ 144 h 152"/>
                <a:gd name="T40" fmla="*/ 67 w 92"/>
                <a:gd name="T41" fmla="*/ 145 h 152"/>
                <a:gd name="T42" fmla="*/ 67 w 92"/>
                <a:gd name="T43" fmla="*/ 145 h 152"/>
                <a:gd name="T44" fmla="*/ 67 w 92"/>
                <a:gd name="T45" fmla="*/ 145 h 152"/>
                <a:gd name="T46" fmla="*/ 67 w 92"/>
                <a:gd name="T47" fmla="*/ 145 h 152"/>
                <a:gd name="T48" fmla="*/ 67 w 92"/>
                <a:gd name="T49" fmla="*/ 145 h 152"/>
                <a:gd name="T50" fmla="*/ 67 w 92"/>
                <a:gd name="T51" fmla="*/ 145 h 152"/>
                <a:gd name="T52" fmla="*/ 68 w 92"/>
                <a:gd name="T53" fmla="*/ 145 h 152"/>
                <a:gd name="T54" fmla="*/ 72 w 92"/>
                <a:gd name="T55" fmla="*/ 149 h 152"/>
                <a:gd name="T56" fmla="*/ 77 w 92"/>
                <a:gd name="T57" fmla="*/ 152 h 152"/>
                <a:gd name="T58" fmla="*/ 73 w 92"/>
                <a:gd name="T59" fmla="*/ 150 h 152"/>
                <a:gd name="T60" fmla="*/ 64 w 92"/>
                <a:gd name="T61" fmla="*/ 104 h 152"/>
                <a:gd name="T62" fmla="*/ 92 w 92"/>
                <a:gd name="T63" fmla="*/ 62 h 152"/>
                <a:gd name="T64" fmla="*/ 92 w 92"/>
                <a:gd name="T65" fmla="*/ 62 h 152"/>
                <a:gd name="T66" fmla="*/ 92 w 92"/>
                <a:gd name="T67" fmla="*/ 62 h 152"/>
                <a:gd name="T68" fmla="*/ 77 w 92"/>
                <a:gd name="T69" fmla="*/ 41 h 152"/>
                <a:gd name="T70" fmla="*/ 60 w 92"/>
                <a:gd name="T71" fmla="*/ 15 h 152"/>
                <a:gd name="T72" fmla="*/ 33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33" y="0"/>
                  </a:moveTo>
                  <a:cubicBezTo>
                    <a:pt x="26" y="0"/>
                    <a:pt x="20" y="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5" y="12"/>
                    <a:pt x="0" y="23"/>
                    <a:pt x="0" y="33"/>
                  </a:cubicBezTo>
                  <a:cubicBezTo>
                    <a:pt x="0" y="40"/>
                    <a:pt x="2" y="46"/>
                    <a:pt x="5" y="52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4" y="141"/>
                    <a:pt x="64" y="141"/>
                  </a:cubicBezTo>
                  <a:cubicBezTo>
                    <a:pt x="64" y="141"/>
                    <a:pt x="65" y="141"/>
                    <a:pt x="65" y="141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9" y="147"/>
                    <a:pt x="71" y="148"/>
                    <a:pt x="72" y="149"/>
                  </a:cubicBezTo>
                  <a:cubicBezTo>
                    <a:pt x="74" y="150"/>
                    <a:pt x="75" y="151"/>
                    <a:pt x="77" y="152"/>
                  </a:cubicBezTo>
                  <a:cubicBezTo>
                    <a:pt x="76" y="151"/>
                    <a:pt x="75" y="151"/>
                    <a:pt x="73" y="150"/>
                  </a:cubicBezTo>
                  <a:cubicBezTo>
                    <a:pt x="58" y="140"/>
                    <a:pt x="54" y="119"/>
                    <a:pt x="64" y="104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4" y="5"/>
                    <a:pt x="44" y="0"/>
                    <a:pt x="33" y="0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0"/>
            <p:cNvSpPr>
              <a:spLocks/>
            </p:cNvSpPr>
            <p:nvPr/>
          </p:nvSpPr>
          <p:spPr bwMode="auto">
            <a:xfrm>
              <a:off x="1153741" y="2951609"/>
              <a:ext cx="215451" cy="271443"/>
            </a:xfrm>
            <a:custGeom>
              <a:avLst/>
              <a:gdLst>
                <a:gd name="T0" fmla="*/ 38 w 75"/>
                <a:gd name="T1" fmla="*/ 0 h 94"/>
                <a:gd name="T2" fmla="*/ 10 w 75"/>
                <a:gd name="T3" fmla="*/ 42 h 94"/>
                <a:gd name="T4" fmla="*/ 19 w 75"/>
                <a:gd name="T5" fmla="*/ 88 h 94"/>
                <a:gd name="T6" fmla="*/ 23 w 75"/>
                <a:gd name="T7" fmla="*/ 90 h 94"/>
                <a:gd name="T8" fmla="*/ 24 w 75"/>
                <a:gd name="T9" fmla="*/ 90 h 94"/>
                <a:gd name="T10" fmla="*/ 24 w 75"/>
                <a:gd name="T11" fmla="*/ 91 h 94"/>
                <a:gd name="T12" fmla="*/ 35 w 75"/>
                <a:gd name="T13" fmla="*/ 93 h 94"/>
                <a:gd name="T14" fmla="*/ 36 w 75"/>
                <a:gd name="T15" fmla="*/ 93 h 94"/>
                <a:gd name="T16" fmla="*/ 36 w 75"/>
                <a:gd name="T17" fmla="*/ 93 h 94"/>
                <a:gd name="T18" fmla="*/ 36 w 75"/>
                <a:gd name="T19" fmla="*/ 93 h 94"/>
                <a:gd name="T20" fmla="*/ 37 w 75"/>
                <a:gd name="T21" fmla="*/ 94 h 94"/>
                <a:gd name="T22" fmla="*/ 38 w 75"/>
                <a:gd name="T23" fmla="*/ 94 h 94"/>
                <a:gd name="T24" fmla="*/ 38 w 75"/>
                <a:gd name="T25" fmla="*/ 94 h 94"/>
                <a:gd name="T26" fmla="*/ 39 w 75"/>
                <a:gd name="T27" fmla="*/ 93 h 94"/>
                <a:gd name="T28" fmla="*/ 40 w 75"/>
                <a:gd name="T29" fmla="*/ 93 h 94"/>
                <a:gd name="T30" fmla="*/ 40 w 75"/>
                <a:gd name="T31" fmla="*/ 93 h 94"/>
                <a:gd name="T32" fmla="*/ 40 w 75"/>
                <a:gd name="T33" fmla="*/ 93 h 94"/>
                <a:gd name="T34" fmla="*/ 52 w 75"/>
                <a:gd name="T35" fmla="*/ 91 h 94"/>
                <a:gd name="T36" fmla="*/ 52 w 75"/>
                <a:gd name="T37" fmla="*/ 90 h 94"/>
                <a:gd name="T38" fmla="*/ 53 w 75"/>
                <a:gd name="T39" fmla="*/ 90 h 94"/>
                <a:gd name="T40" fmla="*/ 56 w 75"/>
                <a:gd name="T41" fmla="*/ 88 h 94"/>
                <a:gd name="T42" fmla="*/ 65 w 75"/>
                <a:gd name="T43" fmla="*/ 42 h 94"/>
                <a:gd name="T44" fmla="*/ 38 w 75"/>
                <a:gd name="T4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94">
                  <a:moveTo>
                    <a:pt x="38" y="0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0" y="57"/>
                    <a:pt x="4" y="78"/>
                    <a:pt x="19" y="88"/>
                  </a:cubicBezTo>
                  <a:cubicBezTo>
                    <a:pt x="21" y="89"/>
                    <a:pt x="22" y="89"/>
                    <a:pt x="23" y="90"/>
                  </a:cubicBezTo>
                  <a:cubicBezTo>
                    <a:pt x="23" y="90"/>
                    <a:pt x="23" y="90"/>
                    <a:pt x="24" y="90"/>
                  </a:cubicBezTo>
                  <a:cubicBezTo>
                    <a:pt x="24" y="90"/>
                    <a:pt x="24" y="90"/>
                    <a:pt x="24" y="91"/>
                  </a:cubicBezTo>
                  <a:cubicBezTo>
                    <a:pt x="28" y="92"/>
                    <a:pt x="31" y="93"/>
                    <a:pt x="35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7" y="94"/>
                    <a:pt x="37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9" y="94"/>
                    <a:pt x="39" y="93"/>
                    <a:pt x="39" y="93"/>
                  </a:cubicBezTo>
                  <a:cubicBezTo>
                    <a:pt x="39" y="93"/>
                    <a:pt x="39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44" y="93"/>
                    <a:pt x="48" y="92"/>
                    <a:pt x="52" y="91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3" y="90"/>
                  </a:cubicBezTo>
                  <a:cubicBezTo>
                    <a:pt x="54" y="89"/>
                    <a:pt x="55" y="89"/>
                    <a:pt x="56" y="88"/>
                  </a:cubicBezTo>
                  <a:cubicBezTo>
                    <a:pt x="71" y="78"/>
                    <a:pt x="75" y="57"/>
                    <a:pt x="65" y="4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6792621" y="2719023"/>
            <a:ext cx="4196554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792621" y="3162829"/>
            <a:ext cx="4196554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792621" y="5381861"/>
            <a:ext cx="4196554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792621" y="4938055"/>
            <a:ext cx="4196554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792621" y="4494248"/>
            <a:ext cx="4196554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792621" y="3848461"/>
            <a:ext cx="4196554" cy="0"/>
          </a:xfrm>
          <a:prstGeom prst="line">
            <a:avLst/>
          </a:prstGeom>
          <a:ln w="254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404037" y="1495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CEB"/>
      </a:accent1>
      <a:accent2>
        <a:srgbClr val="005073"/>
      </a:accent2>
      <a:accent3>
        <a:srgbClr val="6DBD49"/>
      </a:accent3>
      <a:accent4>
        <a:srgbClr val="FBAB18"/>
      </a:accent4>
      <a:accent5>
        <a:srgbClr val="E2241A"/>
      </a:accent5>
      <a:accent6>
        <a:srgbClr val="FF7033"/>
      </a:accent6>
      <a:hlink>
        <a:srgbClr val="005073"/>
      </a:hlink>
      <a:folHlink>
        <a:srgbClr val="FFB3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E608B48AC4B4B8ACBD60C95FA96E5" ma:contentTypeVersion="2" ma:contentTypeDescription="Create a new document." ma:contentTypeScope="" ma:versionID="3876220d99c810682165cdd79c876d52">
  <xsd:schema xmlns:xsd="http://www.w3.org/2001/XMLSchema" xmlns:xs="http://www.w3.org/2001/XMLSchema" xmlns:p="http://schemas.microsoft.com/office/2006/metadata/properties" xmlns:ns2="e02cc501-4887-43c3-a92e-ef1a32851065" targetNamespace="http://schemas.microsoft.com/office/2006/metadata/properties" ma:root="true" ma:fieldsID="36b0a49747f3c46cf4a8bed724a52b9b" ns2:_="">
    <xsd:import namespace="e02cc501-4887-43c3-a92e-ef1a328510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cc501-4887-43c3-a92e-ef1a328510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EFE3D6-24A8-4082-A652-575A03F9738E}">
  <ds:schemaRefs>
    <ds:schemaRef ds:uri="e02cc501-4887-43c3-a92e-ef1a328510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096D86-94DE-4727-A620-4C6E6EE6B4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67F3EE-81A7-48C1-B960-8ABA84C291A8}">
  <ds:schemaRefs>
    <ds:schemaRef ds:uri="http://schemas.openxmlformats.org/package/2006/metadata/core-properties"/>
    <ds:schemaRef ds:uri="e02cc501-4887-43c3-a92e-ef1a32851065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125</Words>
  <Application>Microsoft Office PowerPoint</Application>
  <PresentationFormat>와이드스크린</PresentationFormat>
  <Paragraphs>34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Webex vs Skype for Business</vt:lpstr>
      <vt:lpstr>Webex vs Skype for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Motion</dc:title>
  <dc:creator>Nicola Band</dc:creator>
  <cp:lastModifiedBy>tonylee@onofflink.co.kr</cp:lastModifiedBy>
  <cp:revision>1</cp:revision>
  <dcterms:created xsi:type="dcterms:W3CDTF">2019-01-14T15:21:04Z</dcterms:created>
  <dcterms:modified xsi:type="dcterms:W3CDTF">2019-07-09T04:31:48Z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0x010100C0CE608B48AC4B4B8ACBD60C95FA96E5</vt:lpwstr>
  </property>
</Properties>
</file>