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25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5"/>
    <p:restoredTop sz="94674"/>
  </p:normalViewPr>
  <p:slideViewPr>
    <p:cSldViewPr snapToGrid="0">
      <p:cViewPr varScale="1">
        <p:scale>
          <a:sx n="94" d="100"/>
          <a:sy n="94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E726-3461-7747-9EF2-43891A89A40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46BA-43B7-5F4D-BDBC-88646C33B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515600" cy="762000"/>
          </a:xfrm>
        </p:spPr>
        <p:txBody>
          <a:bodyPr lIns="0" tIns="0" rIns="0" bIns="0"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2483728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3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3279378" y="612378"/>
            <a:ext cx="5633244" cy="5633244"/>
          </a:xfrm>
          <a:prstGeom prst="ellipse">
            <a:avLst/>
          </a:prstGeom>
          <a:solidFill>
            <a:schemeClr val="bg1"/>
          </a:solidFill>
          <a:ln w="50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3467100" y="2144027"/>
            <a:ext cx="5184775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9" name="Freeform 8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85800" y="990600"/>
            <a:ext cx="7598042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4" r:id="rId4"/>
    <p:sldLayoutId id="2147483685" r:id="rId5"/>
    <p:sldLayoutId id="2147483675" r:id="rId6"/>
    <p:sldLayoutId id="2147483676" r:id="rId7"/>
    <p:sldLayoutId id="2147483677" r:id="rId8"/>
    <p:sldLayoutId id="2147483678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3681" userDrawn="1">
          <p15:clr>
            <a:srgbClr val="F26B43"/>
          </p15:clr>
        </p15:guide>
        <p15:guide id="4" pos="5745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orient="horz" pos="3840" userDrawn="1">
          <p15:clr>
            <a:srgbClr val="F26B43"/>
          </p15:clr>
        </p15:guide>
        <p15:guide id="8" pos="5450" userDrawn="1">
          <p15:clr>
            <a:srgbClr val="F26B43"/>
          </p15:clr>
        </p15:guide>
        <p15:guide id="9" pos="1912" userDrawn="1">
          <p15:clr>
            <a:srgbClr val="F26B43"/>
          </p15:clr>
        </p15:guide>
        <p15:guide id="10" pos="2184" userDrawn="1">
          <p15:clr>
            <a:srgbClr val="F26B43"/>
          </p15:clr>
        </p15:guide>
        <p15:guide id="11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collaboration/compete/choose-cisc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28564" y="495300"/>
            <a:ext cx="5867401" cy="58674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C26C31-3BF6-914C-851C-A4791397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429000" cy="1676400"/>
          </a:xfrm>
        </p:spPr>
        <p:txBody>
          <a:bodyPr lIns="0" tIns="0" rIns="0" bIns="0">
            <a:normAutofit/>
          </a:bodyPr>
          <a:lstStyle/>
          <a:p>
            <a:r>
              <a:rPr lang="en-US" dirty="0"/>
              <a:t>Thinking of Zoom? </a:t>
            </a:r>
            <a:br>
              <a:rPr lang="en-US" dirty="0"/>
            </a:br>
            <a:r>
              <a:rPr lang="en-US" dirty="0"/>
              <a:t>Great reasons to use </a:t>
            </a:r>
            <a:r>
              <a:rPr lang="en-US" dirty="0" err="1"/>
              <a:t>Webex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776" y="1564617"/>
            <a:ext cx="1718374" cy="749857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More secure​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Thanks to the use of Cisco private network.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6609256" y="1564617"/>
            <a:ext cx="1790700" cy="1290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Market leader ​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More people use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Webex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Meetings than all its competitor services combined.​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3458092" y="3429992"/>
            <a:ext cx="1676129" cy="1278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Hybrid deployment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Supports cloud,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on-premises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and hybrid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deployments.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7419021" y="3429000"/>
            <a:ext cx="1181642" cy="16577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One click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join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Join anywhere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from any device with just a simple click. No plug-ins needed.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323793" y="4881508"/>
            <a:ext cx="1714500" cy="10620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Reach bigger audiences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Webex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allows more people to join your meeting.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36" y="743772"/>
            <a:ext cx="780228" cy="780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19114"/>
            <a:ext cx="780228" cy="7802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28" y="743772"/>
            <a:ext cx="780228" cy="780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1" y="3838249"/>
            <a:ext cx="780228" cy="7802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5936181"/>
            <a:ext cx="780228" cy="780228"/>
          </a:xfrm>
          <a:prstGeom prst="rect">
            <a:avLst/>
          </a:prstGeom>
        </p:spPr>
      </p:pic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319594" y="3054072"/>
            <a:ext cx="1718374" cy="7498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What </a:t>
            </a:r>
            <a:r>
              <a:rPr lang="en-US" sz="1800" dirty="0" err="1">
                <a:solidFill>
                  <a:schemeClr val="bg1"/>
                </a:solidFill>
              </a:rPr>
              <a:t>Webex</a:t>
            </a:r>
            <a:r>
              <a:rPr lang="en-US" sz="1800" dirty="0">
                <a:solidFill>
                  <a:schemeClr val="bg1"/>
                </a:solidFill>
              </a:rPr>
              <a:t> can do for you.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77289" y="2761715"/>
            <a:ext cx="219899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more stable </a:t>
            </a:r>
          </a:p>
          <a:p>
            <a:r>
              <a:rPr lang="en-US" dirty="0">
                <a:solidFill>
                  <a:schemeClr val="accent1"/>
                </a:solidFill>
              </a:rPr>
              <a:t>​environment.</a:t>
            </a:r>
          </a:p>
          <a:p>
            <a:r>
              <a:rPr lang="en-US" dirty="0">
                <a:solidFill>
                  <a:schemeClr val="accent1"/>
                </a:solidFill>
              </a:rPr>
              <a:t>Have the power of Cisco infrastructure covering your back.</a:t>
            </a:r>
          </a:p>
          <a:p>
            <a:br>
              <a:rPr lang="en-US" dirty="0"/>
            </a:br>
            <a:r>
              <a:rPr lang="en-US" sz="1200" dirty="0">
                <a:latin typeface="+mj-lt"/>
              </a:rPr>
              <a:t>Dedicated private 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global network. </a:t>
            </a:r>
          </a:p>
          <a:p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Consistently stable connection.</a:t>
            </a:r>
          </a:p>
          <a:p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Ownership of the hardware enables a deeper automation and more thorough security control.</a:t>
            </a:r>
          </a:p>
          <a:p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9525000" y="4343400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5000" y="4953000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25000" y="5257800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275388" y="1447801"/>
            <a:ext cx="5232561" cy="4648199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85800" y="1447801"/>
            <a:ext cx="5325386" cy="4648199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hlinkClick r:id="rId2"/>
          </p:cNvPr>
          <p:cNvSpPr/>
          <p:nvPr/>
        </p:nvSpPr>
        <p:spPr>
          <a:xfrm>
            <a:off x="9027634" y="5527443"/>
            <a:ext cx="1980580" cy="4023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46068" y="4068774"/>
            <a:ext cx="1427773" cy="1427773"/>
            <a:chOff x="4146068" y="4370140"/>
            <a:chExt cx="1427773" cy="1427773"/>
          </a:xfrm>
        </p:grpSpPr>
        <p:sp>
          <p:nvSpPr>
            <p:cNvPr id="37" name="Oval 36"/>
            <p:cNvSpPr/>
            <p:nvPr/>
          </p:nvSpPr>
          <p:spPr>
            <a:xfrm>
              <a:off x="4146068" y="4370140"/>
              <a:ext cx="1427773" cy="142777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00149" y="4760861"/>
              <a:ext cx="131961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Webex</a:t>
              </a:r>
              <a:endParaRPr lang="en-US" dirty="0">
                <a:solidFill>
                  <a:schemeClr val="accent2"/>
                </a:solidFill>
              </a:endParaRP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Events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1BBFBD-B53D-494C-8934-9E8114D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/>
              <a:t>Thinking of Zoom? Great reasons to use </a:t>
            </a:r>
            <a:r>
              <a:rPr lang="en-US" dirty="0" err="1"/>
              <a:t>Webex</a:t>
            </a:r>
            <a:endParaRPr lang="en-US" sz="3500" dirty="0"/>
          </a:p>
        </p:txBody>
      </p:sp>
      <p:sp>
        <p:nvSpPr>
          <p:cNvPr id="32" name="Rectangle 31"/>
          <p:cNvSpPr/>
          <p:nvPr/>
        </p:nvSpPr>
        <p:spPr>
          <a:xfrm>
            <a:off x="1011254" y="2804854"/>
            <a:ext cx="5157788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Highest quality audio and video</a:t>
            </a:r>
          </a:p>
          <a:p>
            <a:r>
              <a:rPr lang="en-US" sz="1200" dirty="0">
                <a:latin typeface="+mj-lt"/>
              </a:rPr>
              <a:t>Quality counts when it comes to critical client conversations. 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Service disruptions may hamper your negotiations and leave a bad impression.</a:t>
            </a:r>
          </a:p>
          <a:p>
            <a:r>
              <a:rPr lang="en-US" sz="1200" dirty="0">
                <a:latin typeface="+mj-lt"/>
              </a:rPr>
              <a:t>​</a:t>
            </a:r>
          </a:p>
          <a:p>
            <a:r>
              <a:rPr lang="en-US" dirty="0"/>
              <a:t>Specialized solutions fitting specific needs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62535" y="1660267"/>
            <a:ext cx="433772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Advantages for daily meetings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18980" y="2801180"/>
            <a:ext cx="3739355" cy="25853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200" b="1" dirty="0"/>
              <a:t>One button to join </a:t>
            </a:r>
            <a:r>
              <a:rPr lang="en-US" sz="1200" dirty="0">
                <a:latin typeface="+mj-lt"/>
              </a:rPr>
              <a:t>from any device. No need to search for your meeting link – the button pops up on your screen.​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b="1" dirty="0"/>
              <a:t>Easy scheduling</a:t>
            </a:r>
            <a:r>
              <a:rPr lang="en-US" sz="1200" dirty="0">
                <a:latin typeface="+mj-lt"/>
              </a:rPr>
              <a:t>, especially on mobile. Just type @</a:t>
            </a:r>
            <a:r>
              <a:rPr lang="en-US" sz="1200" dirty="0" err="1">
                <a:latin typeface="+mj-lt"/>
              </a:rPr>
              <a:t>webex</a:t>
            </a:r>
            <a:r>
              <a:rPr lang="en-US" sz="1200" dirty="0">
                <a:latin typeface="+mj-lt"/>
              </a:rPr>
              <a:t> 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or @meet in the location field to generate </a:t>
            </a:r>
            <a:r>
              <a:rPr lang="en-US" sz="1200" dirty="0" err="1">
                <a:latin typeface="+mj-lt"/>
              </a:rPr>
              <a:t>Webex</a:t>
            </a:r>
            <a:r>
              <a:rPr lang="en-US" sz="1200" dirty="0">
                <a:latin typeface="+mj-lt"/>
              </a:rPr>
              <a:t> invites.​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b="1" dirty="0"/>
              <a:t>Continuous collaboration </a:t>
            </a:r>
            <a:r>
              <a:rPr lang="en-US" sz="1200" dirty="0">
                <a:latin typeface="+mj-lt"/>
              </a:rPr>
              <a:t>in </a:t>
            </a:r>
            <a:r>
              <a:rPr lang="en-US" sz="1200" dirty="0" err="1">
                <a:latin typeface="+mj-lt"/>
              </a:rPr>
              <a:t>Webex</a:t>
            </a:r>
            <a:r>
              <a:rPr lang="en-US" sz="1200" dirty="0">
                <a:latin typeface="+mj-lt"/>
              </a:rPr>
              <a:t> Teams before, during, and after meetings.​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Advanced features </a:t>
            </a:r>
            <a:r>
              <a:rPr lang="en-US" sz="1200" dirty="0">
                <a:latin typeface="+mj-lt"/>
              </a:rPr>
              <a:t>like facial recognition, voice activated </a:t>
            </a:r>
            <a:r>
              <a:rPr lang="en-US" sz="1200" dirty="0" err="1">
                <a:latin typeface="+mj-lt"/>
              </a:rPr>
              <a:t>Webex</a:t>
            </a:r>
            <a:r>
              <a:rPr lang="en-US" sz="1200" dirty="0">
                <a:latin typeface="+mj-lt"/>
              </a:rPr>
              <a:t> Assistant, and augmented reality.​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1205" y="2749507"/>
            <a:ext cx="502539" cy="494254"/>
            <a:chOff x="11254930" y="942474"/>
            <a:chExt cx="502539" cy="494254"/>
          </a:xfrm>
          <a:solidFill>
            <a:schemeClr val="accent1"/>
          </a:solidFill>
        </p:grpSpPr>
        <p:sp>
          <p:nvSpPr>
            <p:cNvPr id="33" name="Freeform 251"/>
            <p:cNvSpPr>
              <a:spLocks/>
            </p:cNvSpPr>
            <p:nvPr/>
          </p:nvSpPr>
          <p:spPr bwMode="auto">
            <a:xfrm>
              <a:off x="11455578" y="942474"/>
              <a:ext cx="301891" cy="485051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6"/>
            <p:cNvSpPr>
              <a:spLocks/>
            </p:cNvSpPr>
            <p:nvPr/>
          </p:nvSpPr>
          <p:spPr bwMode="auto">
            <a:xfrm>
              <a:off x="11254930" y="1097101"/>
              <a:ext cx="200647" cy="330423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0"/>
            <p:cNvSpPr>
              <a:spLocks/>
            </p:cNvSpPr>
            <p:nvPr/>
          </p:nvSpPr>
          <p:spPr bwMode="auto">
            <a:xfrm>
              <a:off x="11372741" y="1231479"/>
              <a:ext cx="162911" cy="205249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81205" y="3462563"/>
            <a:ext cx="502539" cy="494254"/>
            <a:chOff x="11254930" y="942474"/>
            <a:chExt cx="502539" cy="494254"/>
          </a:xfrm>
          <a:solidFill>
            <a:schemeClr val="accent1"/>
          </a:solidFill>
        </p:grpSpPr>
        <p:sp>
          <p:nvSpPr>
            <p:cNvPr id="55" name="Freeform 251"/>
            <p:cNvSpPr>
              <a:spLocks/>
            </p:cNvSpPr>
            <p:nvPr/>
          </p:nvSpPr>
          <p:spPr bwMode="auto">
            <a:xfrm>
              <a:off x="11455578" y="942474"/>
              <a:ext cx="301891" cy="485051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6"/>
            <p:cNvSpPr>
              <a:spLocks/>
            </p:cNvSpPr>
            <p:nvPr/>
          </p:nvSpPr>
          <p:spPr bwMode="auto">
            <a:xfrm>
              <a:off x="11254930" y="1097101"/>
              <a:ext cx="200647" cy="330423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/>
            <p:cNvSpPr>
              <a:spLocks/>
            </p:cNvSpPr>
            <p:nvPr/>
          </p:nvSpPr>
          <p:spPr bwMode="auto">
            <a:xfrm>
              <a:off x="11372741" y="1231479"/>
              <a:ext cx="162911" cy="205249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81205" y="4216488"/>
            <a:ext cx="502539" cy="494254"/>
            <a:chOff x="11254930" y="942474"/>
            <a:chExt cx="502539" cy="494254"/>
          </a:xfrm>
          <a:solidFill>
            <a:schemeClr val="accent1"/>
          </a:solidFill>
        </p:grpSpPr>
        <p:sp>
          <p:nvSpPr>
            <p:cNvPr id="59" name="Freeform 251"/>
            <p:cNvSpPr>
              <a:spLocks/>
            </p:cNvSpPr>
            <p:nvPr/>
          </p:nvSpPr>
          <p:spPr bwMode="auto">
            <a:xfrm>
              <a:off x="11455578" y="942474"/>
              <a:ext cx="301891" cy="485051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6"/>
            <p:cNvSpPr>
              <a:spLocks/>
            </p:cNvSpPr>
            <p:nvPr/>
          </p:nvSpPr>
          <p:spPr bwMode="auto">
            <a:xfrm>
              <a:off x="11254930" y="1097101"/>
              <a:ext cx="200647" cy="330423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11372741" y="1231479"/>
              <a:ext cx="162911" cy="205249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82658" y="4953954"/>
            <a:ext cx="502539" cy="494254"/>
            <a:chOff x="11254930" y="942474"/>
            <a:chExt cx="502539" cy="494254"/>
          </a:xfrm>
          <a:solidFill>
            <a:schemeClr val="accent1"/>
          </a:solidFill>
        </p:grpSpPr>
        <p:sp>
          <p:nvSpPr>
            <p:cNvPr id="63" name="Freeform 251"/>
            <p:cNvSpPr>
              <a:spLocks/>
            </p:cNvSpPr>
            <p:nvPr/>
          </p:nvSpPr>
          <p:spPr bwMode="auto">
            <a:xfrm>
              <a:off x="11455578" y="942474"/>
              <a:ext cx="301891" cy="485051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6"/>
            <p:cNvSpPr>
              <a:spLocks/>
            </p:cNvSpPr>
            <p:nvPr/>
          </p:nvSpPr>
          <p:spPr bwMode="auto">
            <a:xfrm>
              <a:off x="11254930" y="1097101"/>
              <a:ext cx="200647" cy="330423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0"/>
            <p:cNvSpPr>
              <a:spLocks/>
            </p:cNvSpPr>
            <p:nvPr/>
          </p:nvSpPr>
          <p:spPr bwMode="auto">
            <a:xfrm>
              <a:off x="11372741" y="1231479"/>
              <a:ext cx="162911" cy="205249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74308" y="4068774"/>
            <a:ext cx="1427773" cy="1427773"/>
            <a:chOff x="4146068" y="4370140"/>
            <a:chExt cx="1427773" cy="1427773"/>
          </a:xfrm>
        </p:grpSpPr>
        <p:sp>
          <p:nvSpPr>
            <p:cNvPr id="40" name="Oval 39"/>
            <p:cNvSpPr/>
            <p:nvPr/>
          </p:nvSpPr>
          <p:spPr>
            <a:xfrm>
              <a:off x="4146068" y="4370140"/>
              <a:ext cx="1427773" cy="142777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00149" y="4760861"/>
              <a:ext cx="131961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Webex</a:t>
              </a:r>
              <a:r>
                <a:rPr lang="en-US" dirty="0">
                  <a:solidFill>
                    <a:schemeClr val="accent2"/>
                  </a:solidFill>
                </a:rPr>
                <a:t> Training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2547" y="4068774"/>
            <a:ext cx="1427773" cy="1427773"/>
            <a:chOff x="4146068" y="4370140"/>
            <a:chExt cx="1427773" cy="1427773"/>
          </a:xfrm>
        </p:grpSpPr>
        <p:sp>
          <p:nvSpPr>
            <p:cNvPr id="43" name="Oval 42"/>
            <p:cNvSpPr/>
            <p:nvPr/>
          </p:nvSpPr>
          <p:spPr>
            <a:xfrm>
              <a:off x="4146068" y="4370140"/>
              <a:ext cx="1427773" cy="142777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0149" y="4760861"/>
              <a:ext cx="131961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Webex</a:t>
              </a:r>
              <a:r>
                <a:rPr lang="en-US" dirty="0">
                  <a:solidFill>
                    <a:schemeClr val="accent2"/>
                  </a:solidFill>
                </a:rPr>
                <a:t> Meetings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418980" y="3358852"/>
            <a:ext cx="3581283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8980" y="4068774"/>
            <a:ext cx="3581283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18980" y="4797246"/>
            <a:ext cx="3581283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88346" y="5578983"/>
            <a:ext cx="1838968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cs typeface="Calibri"/>
              </a:rPr>
              <a:t>Click here to learn more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1254" y="1683219"/>
            <a:ext cx="6098400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Advantages for high</a:t>
            </a:r>
            <a:br>
              <a:rPr lang="en-US" sz="2800" dirty="0">
                <a:solidFill>
                  <a:schemeClr val="accent1"/>
                </a:solidFill>
                <a:latin typeface="+mj-lt"/>
              </a:rPr>
            </a:br>
            <a:r>
              <a:rPr lang="en-US" sz="2800" dirty="0">
                <a:solidFill>
                  <a:schemeClr val="accent1"/>
                </a:solidFill>
                <a:latin typeface="+mj-lt"/>
              </a:rPr>
              <a:t>stakes meetings</a:t>
            </a:r>
          </a:p>
        </p:txBody>
      </p:sp>
    </p:spTree>
    <p:extLst>
      <p:ext uri="{BB962C8B-B14F-4D97-AF65-F5344CB8AC3E}">
        <p14:creationId xmlns:p14="http://schemas.microsoft.com/office/powerpoint/2010/main" val="845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CEB"/>
      </a:accent1>
      <a:accent2>
        <a:srgbClr val="005073"/>
      </a:accent2>
      <a:accent3>
        <a:srgbClr val="6DBD49"/>
      </a:accent3>
      <a:accent4>
        <a:srgbClr val="FBAB18"/>
      </a:accent4>
      <a:accent5>
        <a:srgbClr val="E2241A"/>
      </a:accent5>
      <a:accent6>
        <a:srgbClr val="FF7033"/>
      </a:accent6>
      <a:hlink>
        <a:srgbClr val="005073"/>
      </a:hlink>
      <a:folHlink>
        <a:srgbClr val="FFB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E608B48AC4B4B8ACBD60C95FA96E5" ma:contentTypeVersion="5" ma:contentTypeDescription="Create a new document." ma:contentTypeScope="" ma:versionID="90831441e65b98f2b5352a10ea9cbe9c">
  <xsd:schema xmlns:xsd="http://www.w3.org/2001/XMLSchema" xmlns:xs="http://www.w3.org/2001/XMLSchema" xmlns:p="http://schemas.microsoft.com/office/2006/metadata/properties" xmlns:ns2="e02cc501-4887-43c3-a92e-ef1a32851065" targetNamespace="http://schemas.microsoft.com/office/2006/metadata/properties" ma:root="true" ma:fieldsID="c346684dd4fd08fd52f0a5d2df855d5f" ns2:_="">
    <xsd:import namespace="e02cc501-4887-43c3-a92e-ef1a32851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cc501-4887-43c3-a92e-ef1a32851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AECD5-4E58-4A25-A273-BF063C614E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cc501-4887-43c3-a92e-ef1a32851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96D86-94DE-4727-A620-4C6E6EE6B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7F3EE-81A7-48C1-B960-8ABA84C291A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e02cc501-4887-43c3-a92e-ef1a32851065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119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Thinking of Zoom?  Great reasons to use Webex</vt:lpstr>
      <vt:lpstr>Thinking of Zoom? Great reasons to use Webex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Motion</dc:title>
  <dc:creator>Nicola Band</dc:creator>
  <cp:lastModifiedBy>tonylee@onofflink.co.kr</cp:lastModifiedBy>
  <cp:revision>298</cp:revision>
  <dcterms:created xsi:type="dcterms:W3CDTF">2019-01-14T15:21:04Z</dcterms:created>
  <dcterms:modified xsi:type="dcterms:W3CDTF">2019-07-09T04:24:29Z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0x010100C0CE608B48AC4B4B8ACBD60C95FA96E5</vt:lpwstr>
  </property>
</Properties>
</file>