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2ee40f5b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2ee40f5b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2ee40f5b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2ee40f5b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2ee40f5b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02ee40f5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02ee40f5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02ee40f5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02ee40f5b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02ee40f5b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02ee40f5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02ee40f5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2ee40f5b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02ee40f5b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02ee40f5b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02ee40f5b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2ee40f5b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02ee40f5b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02ee40f5b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02ee40f5b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2ee40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2ee40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2ee40f5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02ee40f5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02ee40f5b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02ee40f5b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02ee40f5b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02ee40f5b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2ee40f5b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2ee40f5b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02ee40f5b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02ee40f5b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02ee40f5b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02ee40f5b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02ee40f5b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02ee40f5b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02ee40f5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02ee40f5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02ee40f5b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02ee40f5b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02ee40f5b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02ee40f5b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2ee40f5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2ee40f5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02ee40f5b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02ee40f5b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02ee40f5b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02ee40f5b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02ee40f5b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02ee40f5b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2ee40f5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2ee40f5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2ee40f5b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2ee40f5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2ee40f5b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2ee40f5b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02ee40f5b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02ee40f5b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2ee40f5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2ee40f5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2ee40f5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2ee40f5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2ee40f5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2ee40f5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2ee40f5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2ee40f5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2ee40f5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2ee40f5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マイクロサービス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アーキテクチャ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の話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424750" y="4367350"/>
            <a:ext cx="21561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DDDの</a:t>
            </a:r>
            <a:r>
              <a:rPr lang="ja"/>
              <a:t>話はしません！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218" name="Google Shape;218;p22"/>
          <p:cNvCxnSpPr>
            <a:stCxn id="212" idx="2"/>
            <a:endCxn id="217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13" idx="2"/>
            <a:endCxn id="217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15" idx="2"/>
            <a:endCxn id="217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>
            <a:stCxn id="214" idx="2"/>
            <a:endCxn id="217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>
            <a:stCxn id="216" idx="2"/>
            <a:endCxn id="217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  <p:sp>
        <p:nvSpPr>
          <p:cNvPr id="224" name="Google Shape;224;p22"/>
          <p:cNvSpPr/>
          <p:nvPr/>
        </p:nvSpPr>
        <p:spPr>
          <a:xfrm>
            <a:off x="1935675" y="3172325"/>
            <a:ext cx="4893900" cy="32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API Gateway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235" name="Google Shape;235;p23"/>
          <p:cNvCxnSpPr>
            <a:stCxn id="229" idx="2"/>
            <a:endCxn id="234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>
            <a:stCxn id="230" idx="2"/>
            <a:endCxn id="234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>
            <a:stCxn id="232" idx="2"/>
            <a:endCxn id="234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>
            <a:stCxn id="231" idx="2"/>
            <a:endCxn id="234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>
            <a:stCxn id="233" idx="2"/>
            <a:endCxn id="234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3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&amp; token</a:t>
            </a:r>
            <a:endParaRPr sz="1100"/>
          </a:p>
        </p:txBody>
      </p:sp>
      <p:sp>
        <p:nvSpPr>
          <p:cNvPr id="241" name="Google Shape;241;p23"/>
          <p:cNvSpPr txBox="1"/>
          <p:nvPr/>
        </p:nvSpPr>
        <p:spPr>
          <a:xfrm>
            <a:off x="6350850" y="3233925"/>
            <a:ext cx="2174400" cy="2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Auth</a:t>
            </a:r>
            <a:endParaRPr/>
          </a:p>
        </p:txBody>
      </p:sp>
      <p:cxnSp>
        <p:nvCxnSpPr>
          <p:cNvPr id="242" name="Google Shape;242;p23"/>
          <p:cNvCxnSpPr>
            <a:stCxn id="241" idx="2"/>
            <a:endCxn id="234" idx="3"/>
          </p:cNvCxnSpPr>
          <p:nvPr/>
        </p:nvCxnSpPr>
        <p:spPr>
          <a:xfrm flipH="1">
            <a:off x="4996950" y="3529725"/>
            <a:ext cx="24411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</a:t>
            </a:r>
            <a:r>
              <a:rPr lang="ja"/>
              <a:t>スケールアウト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方法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 sz="1800"/>
              <a:t>勝手にスケールするDBを使う（DynamoDBなど）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 sz="1800"/>
              <a:t>普通にスケールする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 sz="1800"/>
              <a:t>CQRS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CQRS</a:t>
            </a:r>
            <a:r>
              <a:rPr lang="ja" sz="1400"/>
              <a:t>（コマンドクエリ責務分離）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読み書きするDB/モデル/ORMを別にする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3739075" y="17063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書き込みモデル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739075" y="21482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読み込み</a:t>
            </a:r>
            <a:r>
              <a:rPr lang="ja"/>
              <a:t>モデル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1384400" y="189405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5780950" y="189405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</a:t>
            </a:r>
            <a:endParaRPr/>
          </a:p>
        </p:txBody>
      </p:sp>
      <p:cxnSp>
        <p:nvCxnSpPr>
          <p:cNvPr id="266" name="Google Shape;266;p27"/>
          <p:cNvCxnSpPr>
            <a:stCxn id="264" idx="3"/>
            <a:endCxn id="262" idx="1"/>
          </p:cNvCxnSpPr>
          <p:nvPr/>
        </p:nvCxnSpPr>
        <p:spPr>
          <a:xfrm flipH="1" rot="10800000">
            <a:off x="2893400" y="1884900"/>
            <a:ext cx="8457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4" idx="3"/>
            <a:endCxn id="263" idx="1"/>
          </p:cNvCxnSpPr>
          <p:nvPr/>
        </p:nvCxnSpPr>
        <p:spPr>
          <a:xfrm>
            <a:off x="2893400" y="2072700"/>
            <a:ext cx="8457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2" idx="3"/>
            <a:endCxn id="265" idx="1"/>
          </p:cNvCxnSpPr>
          <p:nvPr/>
        </p:nvCxnSpPr>
        <p:spPr>
          <a:xfrm>
            <a:off x="5248075" y="1884950"/>
            <a:ext cx="532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7"/>
          <p:cNvCxnSpPr>
            <a:stCxn id="263" idx="3"/>
            <a:endCxn id="265" idx="1"/>
          </p:cNvCxnSpPr>
          <p:nvPr/>
        </p:nvCxnSpPr>
        <p:spPr>
          <a:xfrm flipH="1" rot="10800000">
            <a:off x="5248075" y="2072750"/>
            <a:ext cx="53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>
            <a:off x="3739075" y="17063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書き込みモデル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739075" y="21482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読み込みモデル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384400" y="189405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780950" y="17063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書き込み</a:t>
            </a:r>
            <a:r>
              <a:rPr lang="ja"/>
              <a:t>DB</a:t>
            </a:r>
            <a:endParaRPr/>
          </a:p>
        </p:txBody>
      </p:sp>
      <p:cxnSp>
        <p:nvCxnSpPr>
          <p:cNvPr id="278" name="Google Shape;278;p28"/>
          <p:cNvCxnSpPr>
            <a:stCxn id="276" idx="3"/>
            <a:endCxn id="274" idx="1"/>
          </p:cNvCxnSpPr>
          <p:nvPr/>
        </p:nvCxnSpPr>
        <p:spPr>
          <a:xfrm flipH="1" rot="10800000">
            <a:off x="2893400" y="1884900"/>
            <a:ext cx="8457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8"/>
          <p:cNvCxnSpPr>
            <a:stCxn id="276" idx="3"/>
            <a:endCxn id="275" idx="1"/>
          </p:cNvCxnSpPr>
          <p:nvPr/>
        </p:nvCxnSpPr>
        <p:spPr>
          <a:xfrm>
            <a:off x="2893400" y="2072700"/>
            <a:ext cx="8457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8"/>
          <p:cNvCxnSpPr>
            <a:stCxn id="274" idx="3"/>
            <a:endCxn id="277" idx="1"/>
          </p:cNvCxnSpPr>
          <p:nvPr/>
        </p:nvCxnSpPr>
        <p:spPr>
          <a:xfrm>
            <a:off x="5248075" y="18849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8"/>
          <p:cNvCxnSpPr>
            <a:stCxn id="275" idx="3"/>
            <a:endCxn id="282" idx="1"/>
          </p:cNvCxnSpPr>
          <p:nvPr/>
        </p:nvCxnSpPr>
        <p:spPr>
          <a:xfrm>
            <a:off x="5248075" y="23268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8"/>
          <p:cNvSpPr/>
          <p:nvPr/>
        </p:nvSpPr>
        <p:spPr>
          <a:xfrm>
            <a:off x="5780950" y="21482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読み込み</a:t>
            </a:r>
            <a:r>
              <a:rPr lang="ja"/>
              <a:t>DB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280975" y="1838643"/>
            <a:ext cx="422200" cy="502100"/>
          </a:xfrm>
          <a:custGeom>
            <a:rect b="b" l="l" r="r" t="t"/>
            <a:pathLst>
              <a:path extrusionOk="0" h="20084" w="16888">
                <a:moveTo>
                  <a:pt x="0" y="1358"/>
                </a:moveTo>
                <a:cubicBezTo>
                  <a:pt x="5511" y="133"/>
                  <a:pt x="15958" y="-1767"/>
                  <a:pt x="16755" y="3822"/>
                </a:cubicBezTo>
                <a:cubicBezTo>
                  <a:pt x="17821" y="11297"/>
                  <a:pt x="8537" y="20084"/>
                  <a:pt x="986" y="20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3739075" y="17063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書き込みモデル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3739075" y="21482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読み込みモデル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1384400" y="189405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5780950" y="17063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書き込みDB</a:t>
            </a:r>
            <a:endParaRPr/>
          </a:p>
        </p:txBody>
      </p:sp>
      <p:cxnSp>
        <p:nvCxnSpPr>
          <p:cNvPr id="292" name="Google Shape;292;p29"/>
          <p:cNvCxnSpPr>
            <a:stCxn id="290" idx="3"/>
            <a:endCxn id="288" idx="1"/>
          </p:cNvCxnSpPr>
          <p:nvPr/>
        </p:nvCxnSpPr>
        <p:spPr>
          <a:xfrm flipH="1" rot="10800000">
            <a:off x="2893400" y="1884900"/>
            <a:ext cx="8457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90" idx="3"/>
            <a:endCxn id="289" idx="1"/>
          </p:cNvCxnSpPr>
          <p:nvPr/>
        </p:nvCxnSpPr>
        <p:spPr>
          <a:xfrm>
            <a:off x="2893400" y="2072700"/>
            <a:ext cx="8457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88" idx="3"/>
            <a:endCxn id="291" idx="1"/>
          </p:cNvCxnSpPr>
          <p:nvPr/>
        </p:nvCxnSpPr>
        <p:spPr>
          <a:xfrm>
            <a:off x="5248075" y="18849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>
            <a:stCxn id="289" idx="3"/>
            <a:endCxn id="296" idx="1"/>
          </p:cNvCxnSpPr>
          <p:nvPr/>
        </p:nvCxnSpPr>
        <p:spPr>
          <a:xfrm>
            <a:off x="5248075" y="23268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/>
          <p:nvPr/>
        </p:nvSpPr>
        <p:spPr>
          <a:xfrm>
            <a:off x="5780950" y="2148200"/>
            <a:ext cx="15090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Elastic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Search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7280975" y="1838643"/>
            <a:ext cx="422200" cy="502100"/>
          </a:xfrm>
          <a:custGeom>
            <a:rect b="b" l="l" r="r" t="t"/>
            <a:pathLst>
              <a:path extrusionOk="0" h="20084" w="16888">
                <a:moveTo>
                  <a:pt x="0" y="1358"/>
                </a:moveTo>
                <a:cubicBezTo>
                  <a:pt x="5511" y="133"/>
                  <a:pt x="15958" y="-1767"/>
                  <a:pt x="16755" y="3822"/>
                </a:cubicBezTo>
                <a:cubicBezTo>
                  <a:pt x="17821" y="11297"/>
                  <a:pt x="8537" y="20084"/>
                  <a:pt x="986" y="20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プラットフォーム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Docker/k8s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ECS/Azure Container Service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ja" sz="1200"/>
              <a:t>AWS Lambda/サーバーレス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マイクロサービス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モノリシックサービス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スケール例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ELB - EKS - Fargate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k8s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Consul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粒度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ベストプラクティスはない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→モノリシックで作って分ける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Backend For Frontend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(BFF)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338" name="Google Shape;338;p36"/>
          <p:cNvCxnSpPr>
            <a:stCxn id="332" idx="2"/>
            <a:endCxn id="337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6"/>
          <p:cNvCxnSpPr>
            <a:stCxn id="333" idx="2"/>
            <a:endCxn id="337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6"/>
          <p:cNvCxnSpPr>
            <a:stCxn id="335" idx="2"/>
            <a:endCxn id="337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6"/>
          <p:cNvCxnSpPr>
            <a:stCxn id="334" idx="2"/>
            <a:endCxn id="337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>
            <a:stCxn id="336" idx="2"/>
            <a:endCxn id="337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6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354" name="Google Shape;354;p37"/>
          <p:cNvCxnSpPr>
            <a:stCxn id="348" idx="2"/>
            <a:endCxn id="353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>
            <a:stCxn id="349" idx="2"/>
            <a:endCxn id="353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>
            <a:stCxn id="351" idx="2"/>
            <a:endCxn id="353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7"/>
          <p:cNvCxnSpPr>
            <a:stCxn id="350" idx="2"/>
            <a:endCxn id="353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7"/>
          <p:cNvCxnSpPr>
            <a:stCxn id="352" idx="2"/>
            <a:endCxn id="353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7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  <p:sp>
        <p:nvSpPr>
          <p:cNvPr id="360" name="Google Shape;360;p37"/>
          <p:cNvSpPr/>
          <p:nvPr/>
        </p:nvSpPr>
        <p:spPr>
          <a:xfrm>
            <a:off x="5303425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スマホアプリ(Swift)</a:t>
            </a:r>
            <a:endParaRPr/>
          </a:p>
        </p:txBody>
      </p:sp>
      <p:cxnSp>
        <p:nvCxnSpPr>
          <p:cNvPr id="361" name="Google Shape;361;p37"/>
          <p:cNvCxnSpPr/>
          <p:nvPr/>
        </p:nvCxnSpPr>
        <p:spPr>
          <a:xfrm>
            <a:off x="325312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7"/>
          <p:cNvCxnSpPr/>
          <p:nvPr/>
        </p:nvCxnSpPr>
        <p:spPr>
          <a:xfrm>
            <a:off x="486540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7"/>
          <p:cNvCxnSpPr/>
          <p:nvPr/>
        </p:nvCxnSpPr>
        <p:spPr>
          <a:xfrm flipH="1">
            <a:off x="595237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7"/>
          <p:cNvCxnSpPr/>
          <p:nvPr/>
        </p:nvCxnSpPr>
        <p:spPr>
          <a:xfrm flipH="1">
            <a:off x="595245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7"/>
          <p:cNvCxnSpPr>
            <a:stCxn id="348" idx="2"/>
          </p:cNvCxnSpPr>
          <p:nvPr/>
        </p:nvCxnSpPr>
        <p:spPr>
          <a:xfrm>
            <a:off x="1558475" y="1977450"/>
            <a:ext cx="43941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嫌だ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そこでBFF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BFFが</a:t>
            </a:r>
            <a:r>
              <a:rPr lang="ja"/>
              <a:t>やること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サーバーサイドレンダリング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セッション管理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UIとAPIの分離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/>
          <p:nvPr/>
        </p:nvSpPr>
        <p:spPr>
          <a:xfrm>
            <a:off x="720725" y="3757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2333000" y="3757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5557550" y="3757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3945275" y="3757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7169825" y="3757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3420100" y="28812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BFF</a:t>
            </a:r>
            <a:endParaRPr/>
          </a:p>
        </p:txBody>
      </p:sp>
      <p:cxnSp>
        <p:nvCxnSpPr>
          <p:cNvPr id="391" name="Google Shape;391;p41"/>
          <p:cNvCxnSpPr>
            <a:stCxn id="385" idx="2"/>
            <a:endCxn id="390" idx="0"/>
          </p:cNvCxnSpPr>
          <p:nvPr/>
        </p:nvCxnSpPr>
        <p:spPr>
          <a:xfrm>
            <a:off x="1459925" y="7639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1"/>
          <p:cNvCxnSpPr>
            <a:stCxn id="386" idx="2"/>
            <a:endCxn id="390" idx="0"/>
          </p:cNvCxnSpPr>
          <p:nvPr/>
        </p:nvCxnSpPr>
        <p:spPr>
          <a:xfrm>
            <a:off x="3072200" y="7639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1"/>
          <p:cNvCxnSpPr>
            <a:stCxn id="388" idx="2"/>
            <a:endCxn id="390" idx="0"/>
          </p:cNvCxnSpPr>
          <p:nvPr/>
        </p:nvCxnSpPr>
        <p:spPr>
          <a:xfrm flipH="1">
            <a:off x="4159175" y="7639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1"/>
          <p:cNvCxnSpPr>
            <a:stCxn id="387" idx="2"/>
            <a:endCxn id="390" idx="0"/>
          </p:cNvCxnSpPr>
          <p:nvPr/>
        </p:nvCxnSpPr>
        <p:spPr>
          <a:xfrm flipH="1">
            <a:off x="4159250" y="7639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1"/>
          <p:cNvCxnSpPr>
            <a:stCxn id="389" idx="2"/>
            <a:endCxn id="390" idx="0"/>
          </p:cNvCxnSpPr>
          <p:nvPr/>
        </p:nvCxnSpPr>
        <p:spPr>
          <a:xfrm flipH="1">
            <a:off x="4159325" y="7639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1"/>
          <p:cNvSpPr/>
          <p:nvPr/>
        </p:nvSpPr>
        <p:spPr>
          <a:xfrm>
            <a:off x="5204875" y="28812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BFF</a:t>
            </a:r>
            <a:endParaRPr/>
          </a:p>
        </p:txBody>
      </p:sp>
      <p:cxnSp>
        <p:nvCxnSpPr>
          <p:cNvPr id="397" name="Google Shape;397;p41"/>
          <p:cNvCxnSpPr/>
          <p:nvPr/>
        </p:nvCxnSpPr>
        <p:spPr>
          <a:xfrm>
            <a:off x="3154575" y="7639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1"/>
          <p:cNvCxnSpPr/>
          <p:nvPr/>
        </p:nvCxnSpPr>
        <p:spPr>
          <a:xfrm>
            <a:off x="4766850" y="7639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1"/>
          <p:cNvCxnSpPr/>
          <p:nvPr/>
        </p:nvCxnSpPr>
        <p:spPr>
          <a:xfrm flipH="1">
            <a:off x="5853825" y="7639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1"/>
          <p:cNvCxnSpPr/>
          <p:nvPr/>
        </p:nvCxnSpPr>
        <p:spPr>
          <a:xfrm flipH="1">
            <a:off x="5853900" y="7639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>
            <a:stCxn id="385" idx="2"/>
          </p:cNvCxnSpPr>
          <p:nvPr/>
        </p:nvCxnSpPr>
        <p:spPr>
          <a:xfrm>
            <a:off x="1459925" y="763950"/>
            <a:ext cx="43941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1"/>
          <p:cNvSpPr/>
          <p:nvPr/>
        </p:nvSpPr>
        <p:spPr>
          <a:xfrm>
            <a:off x="3420100" y="38652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5204875" y="38652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</a:t>
            </a:r>
            <a:r>
              <a:rPr lang="ja"/>
              <a:t>アプリ</a:t>
            </a:r>
            <a:endParaRPr/>
          </a:p>
        </p:txBody>
      </p:sp>
      <p:cxnSp>
        <p:nvCxnSpPr>
          <p:cNvPr id="404" name="Google Shape;404;p41"/>
          <p:cNvCxnSpPr>
            <a:stCxn id="390" idx="2"/>
            <a:endCxn id="402" idx="0"/>
          </p:cNvCxnSpPr>
          <p:nvPr/>
        </p:nvCxnSpPr>
        <p:spPr>
          <a:xfrm>
            <a:off x="4159300" y="32694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>
            <a:stCxn id="396" idx="2"/>
            <a:endCxn id="403" idx="0"/>
          </p:cNvCxnSpPr>
          <p:nvPr/>
        </p:nvCxnSpPr>
        <p:spPr>
          <a:xfrm>
            <a:off x="5944075" y="32694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Rails</a:t>
            </a:r>
            <a:r>
              <a:rPr lang="ja"/>
              <a:t>アプリケーション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APIで動く小型のサービス群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カオスモンキー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Netflixお手製の、任意のサービスをいきなりシャットダウンするテスト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モックテスト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サービスのモックを作ってAPIテスト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問題点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サービス細分化しすぎてコミュニケーションが大変になる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APIの冪等性、リトライ、サーキットブレーカーなど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/>
              <a:t>開発を分割できるよ！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/>
              <a:t>スケールアウトが簡単だよ！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/>
              <a:t>人類には早そうだけどこれから流行るよ！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3518650" y="178020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バックエンド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147" name="Google Shape;147;p16"/>
          <p:cNvCxnSpPr>
            <a:stCxn id="145" idx="2"/>
            <a:endCxn id="146" idx="0"/>
          </p:cNvCxnSpPr>
          <p:nvPr/>
        </p:nvCxnSpPr>
        <p:spPr>
          <a:xfrm>
            <a:off x="4257850" y="2168400"/>
            <a:ext cx="0" cy="19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2890450" y="285205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159" name="Google Shape;159;p17"/>
          <p:cNvCxnSpPr>
            <a:stCxn id="153" idx="2"/>
            <a:endCxn id="158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54" idx="2"/>
            <a:endCxn id="158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56" idx="2"/>
            <a:endCxn id="158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55" idx="2"/>
            <a:endCxn id="158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57" idx="2"/>
            <a:endCxn id="158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何が嬉しいの？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/>
              <a:t>開発を分離できる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/>
              <a:t>どこか死んでも影響が少ない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/>
              <a:t>スケールアウトが簡単（※）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0"/>
          <p:cNvCxnSpPr>
            <a:stCxn id="180" idx="2"/>
            <a:endCxn id="181" idx="0"/>
          </p:cNvCxnSpPr>
          <p:nvPr/>
        </p:nvCxnSpPr>
        <p:spPr>
          <a:xfrm>
            <a:off x="1558475" y="1977450"/>
            <a:ext cx="26994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stCxn id="183" idx="2"/>
            <a:endCxn id="181" idx="0"/>
          </p:cNvCxnSpPr>
          <p:nvPr/>
        </p:nvCxnSpPr>
        <p:spPr>
          <a:xfrm flipH="1">
            <a:off x="4257875" y="1977450"/>
            <a:ext cx="37497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/>
          <p:nvPr/>
        </p:nvSpPr>
        <p:spPr>
          <a:xfrm>
            <a:off x="819275" y="15892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268375" y="1589250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518650" y="4094725"/>
            <a:ext cx="1478400" cy="3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ブラウザ</a:t>
            </a:r>
            <a:endParaRPr/>
          </a:p>
        </p:txBody>
      </p:sp>
      <p:cxnSp>
        <p:nvCxnSpPr>
          <p:cNvPr id="184" name="Google Shape;184;p20"/>
          <p:cNvCxnSpPr>
            <a:stCxn id="185" idx="2"/>
            <a:endCxn id="181" idx="0"/>
          </p:cNvCxnSpPr>
          <p:nvPr/>
        </p:nvCxnSpPr>
        <p:spPr>
          <a:xfrm flipH="1">
            <a:off x="4257725" y="1977450"/>
            <a:ext cx="5253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1182700" y="2673400"/>
            <a:ext cx="1367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 GET/POST</a:t>
            </a:r>
            <a:endParaRPr sz="1100"/>
          </a:p>
        </p:txBody>
      </p:sp>
      <p:sp>
        <p:nvSpPr>
          <p:cNvPr id="187" name="Google Shape;187;p20"/>
          <p:cNvSpPr/>
          <p:nvPr/>
        </p:nvSpPr>
        <p:spPr>
          <a:xfrm>
            <a:off x="971675" y="17416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124075" y="18940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276475" y="20464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アカウント管理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431550" y="15892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cxnSp>
        <p:nvCxnSpPr>
          <p:cNvPr id="191" name="Google Shape;191;p20"/>
          <p:cNvCxnSpPr>
            <a:stCxn id="190" idx="2"/>
            <a:endCxn id="181" idx="0"/>
          </p:cNvCxnSpPr>
          <p:nvPr/>
        </p:nvCxnSpPr>
        <p:spPr>
          <a:xfrm>
            <a:off x="3170750" y="1977450"/>
            <a:ext cx="10872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/>
          <p:nvPr/>
        </p:nvSpPr>
        <p:spPr>
          <a:xfrm>
            <a:off x="2583950" y="17416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736350" y="18940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888750" y="20464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購入履歴管理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043825" y="15892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cxnSp>
        <p:nvCxnSpPr>
          <p:cNvPr id="195" name="Google Shape;195;p20"/>
          <p:cNvCxnSpPr>
            <a:stCxn id="196" idx="2"/>
            <a:endCxn id="181" idx="0"/>
          </p:cNvCxnSpPr>
          <p:nvPr/>
        </p:nvCxnSpPr>
        <p:spPr>
          <a:xfrm flipH="1">
            <a:off x="4257800" y="1977450"/>
            <a:ext cx="2137500" cy="21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0"/>
          <p:cNvSpPr/>
          <p:nvPr/>
        </p:nvSpPr>
        <p:spPr>
          <a:xfrm>
            <a:off x="4196225" y="17416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348625" y="18940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501025" y="20464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ストリーミング管理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656100" y="15892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808500" y="17416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960900" y="18940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113300" y="2046450"/>
            <a:ext cx="1478400" cy="38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視聴履歴管理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認証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…ユーザーアカウント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