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y="5143500" cx="9144000"/>
  <p:notesSz cx="6858000" cy="9144000"/>
  <p:embeddedFontLst>
    <p:embeddedFont>
      <p:font typeface="Nunito"/>
      <p:regular r:id="rId53"/>
      <p:bold r:id="rId54"/>
      <p:italic r:id="rId55"/>
      <p:boldItalic r:id="rId56"/>
    </p:embeddedFont>
    <p:embeddedFont>
      <p:font typeface="Maven Pro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font" Target="fonts/Nunito-regular.fntdata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Nunito-italic.fntdata"/><Relationship Id="rId10" Type="http://schemas.openxmlformats.org/officeDocument/2006/relationships/slide" Target="slides/slide6.xml"/><Relationship Id="rId54" Type="http://schemas.openxmlformats.org/officeDocument/2006/relationships/font" Target="fonts/Nunito-bold.fntdata"/><Relationship Id="rId13" Type="http://schemas.openxmlformats.org/officeDocument/2006/relationships/slide" Target="slides/slide9.xml"/><Relationship Id="rId57" Type="http://schemas.openxmlformats.org/officeDocument/2006/relationships/font" Target="fonts/MavenPro-regular.fntdata"/><Relationship Id="rId12" Type="http://schemas.openxmlformats.org/officeDocument/2006/relationships/slide" Target="slides/slide8.xml"/><Relationship Id="rId56" Type="http://schemas.openxmlformats.org/officeDocument/2006/relationships/font" Target="fonts/Nuni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Maven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4214d1d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4214d1d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4214d1d3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4214d1d3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c4214d1d3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c4214d1d3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c4214d1d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c4214d1d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c4214d1d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c4214d1d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4214d1d3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c4214d1d3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420ab3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c420ab3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420ab3a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c420ab3a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420ab3a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c420ab3a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c420ab3a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c420ab3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0213569ec461ac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0213569ec461ac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4214d1d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c4214d1d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10213569ec461ac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10213569ec461a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0213569ec461ac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10213569ec461ac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10213569ec461ac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10213569ec461ac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10213569ec461ac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10213569ec461ac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10213569ec461ac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10213569ec461ac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1d5e63c33cac44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1d5e63c33cac44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0213569ec461ac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0213569ec461ac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c420ab3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c420ab3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0213569ec461ac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10213569ec461ac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420ab3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420ab3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0213569ec461ac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10213569ec461ac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10213569ec461ac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10213569ec461ac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0213569ec461ac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0213569ec461ac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10213569ec461ac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10213569ec461ac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0213569ec461ac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10213569ec461ac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10213569ec461ac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10213569ec461ac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0213569ec461ac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0213569ec461ac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10213569ec461ac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10213569ec461ac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10213569ec461ac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10213569ec461ac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0213569ec461ac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10213569ec461ac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420ab3a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420ab3a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10213569ec461ac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10213569ec461ac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0213569ec461ac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0213569ec461ac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0213569ec461ac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110213569ec461ac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0213569ec461ac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0213569ec461ac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0213569ec461ac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10213569ec461ac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0213569ec461ac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0213569ec461ac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10213569ec461ac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110213569ec461ac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10213569ec461ac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10213569ec461ac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a53d2de55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a53d2de55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420ab3a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420ab3a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c4214d1d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c4214d1d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0213569ec461ac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10213569ec461ac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c4214d1d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c4214d1d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c4214d1d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c4214d1d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すごいぞ！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おのかちお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900" y="691900"/>
            <a:ext cx="3759700" cy="37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1185863"/>
            <a:ext cx="4286250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そもそもビットコインと何が違うの?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ビットコイン...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ブロックチェーンを使った</a:t>
            </a:r>
            <a:r>
              <a:rPr b="1" lang="ja"/>
              <a:t>通貨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ブロックチェーン...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分散合意データベース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ブロックチェーンの動作原理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ブロックチェーンは、従来のRDBMSとは根本的な仕組みが違う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</a:t>
            </a:r>
            <a:r>
              <a:rPr lang="ja"/>
              <a:t>データの差分を重ねていく</a:t>
            </a:r>
            <a:r>
              <a:rPr lang="ja"/>
              <a:t>」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277250" y="429200"/>
            <a:ext cx="5857800" cy="13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こういうやつ</a:t>
            </a:r>
            <a:endParaRPr sz="1800"/>
          </a:p>
        </p:txBody>
      </p:sp>
      <p:pic>
        <p:nvPicPr>
          <p:cNvPr id="356" name="Google Shape;356;p28"/>
          <p:cNvPicPr preferRelativeResize="0"/>
          <p:nvPr/>
        </p:nvPicPr>
        <p:blipFill rotWithShape="1">
          <a:blip r:embed="rId3">
            <a:alphaModFix/>
          </a:blip>
          <a:srcRect b="13956" l="0" r="32014" t="0"/>
          <a:stretch/>
        </p:blipFill>
        <p:spPr>
          <a:xfrm>
            <a:off x="2561625" y="360063"/>
            <a:ext cx="6216751" cy="44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788" y="1490663"/>
            <a:ext cx="873442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89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5725"/>
            <a:ext cx="8839200" cy="217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ごめんなさい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忙しさMaxでスライドのクォリティが最低です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(30min</a:t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type="title"/>
          </p:nvPr>
        </p:nvSpPr>
        <p:spPr>
          <a:xfrm>
            <a:off x="267125" y="773450"/>
            <a:ext cx="7166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各key&amp;value</a:t>
            </a:r>
            <a:r>
              <a:rPr lang="ja"/>
              <a:t>ストアに対して、値の変化だけをブロックチェーンと呼ばれる台帳に書き込む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たとえば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「DNSを</a:t>
            </a:r>
            <a:r>
              <a:rPr lang="ja"/>
              <a:t>ブロックチェーンで実現する」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必要なデータ構造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文字列型のキーと文字列型のバリュー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をもつハッシュテーブル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DNS["a.com"] = 1.1.1.1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DNS["b.com"] = 2.2.2.2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ブロックチェーンでも同じように先程のデータを定義する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ブロックチェーンでは、データベースが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意思を持つ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⇢つまり、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データベースに書き込むには言語やクエリーを使うのではなく、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データベースにお願いをしなければいけない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不正ができない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ビットコインでコインの送金に開発された理由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ここで</a:t>
            </a:r>
            <a:r>
              <a:rPr lang="ja"/>
              <a:t>先程のDNSをブロックチェーンで実装してみる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40"/>
          <p:cNvPicPr preferRelativeResize="0"/>
          <p:nvPr/>
        </p:nvPicPr>
        <p:blipFill rotWithShape="1">
          <a:blip r:embed="rId3">
            <a:alphaModFix/>
          </a:blip>
          <a:srcRect b="18613" l="0" r="47301" t="0"/>
          <a:stretch/>
        </p:blipFill>
        <p:spPr>
          <a:xfrm>
            <a:off x="1757513" y="127963"/>
            <a:ext cx="5628975" cy="4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データ構造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配列（ハッシュテーブル）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コントラクト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データの挿入お願いが来ると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自分自身の差分を作り世界中に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ブロードキャスト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※</a:t>
            </a:r>
            <a:r>
              <a:rPr lang="ja"/>
              <a:t>競プロerじゃないです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ごめんなさい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この</a:t>
            </a:r>
            <a:r>
              <a:rPr lang="ja"/>
              <a:t>コントラクトというのが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意志の正体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ブロックチェーンは分散・非中央集権で作られたため、データが世界中で同期してないといけない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4"/>
          <p:cNvSpPr txBox="1"/>
          <p:nvPr>
            <p:ph type="title"/>
          </p:nvPr>
        </p:nvSpPr>
        <p:spPr>
          <a:xfrm>
            <a:off x="824000" y="1613825"/>
            <a:ext cx="6739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コントラクト⇢ブロックチェーンの状態変位関数。（オートマトン定義てきな）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5"/>
          <p:cNvSpPr txBox="1"/>
          <p:nvPr>
            <p:ph type="title"/>
          </p:nvPr>
        </p:nvSpPr>
        <p:spPr>
          <a:xfrm>
            <a:off x="824000" y="1613825"/>
            <a:ext cx="6982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コントラクトにはブロックチェーンのデータが変化する状態を定義しなければならない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たとえば、</a:t>
            </a:r>
            <a:r>
              <a:rPr lang="ja"/>
              <a:t>今回は「DNSの変更要求があれば自分のDNS配列に対して差分を作る」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コントラクトは、世界中のノードで一斉に実行される⇢結果をそれぞれのブロックチェーンにコミット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</a:t>
            </a:r>
            <a:r>
              <a:rPr lang="ja"/>
              <a:t>ブロックチェーンはデータを共有せずにコントラクトと差分を共有する」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それぞれの</a:t>
            </a:r>
            <a:r>
              <a:rPr lang="ja"/>
              <a:t>ノードがコントラクトの実行結果や差分を自身のデータに反映させるため、同期が保たれる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じゃあ</a:t>
            </a:r>
            <a:r>
              <a:rPr lang="ja"/>
              <a:t>ブロックチェーンでこれができると何がすごいか、何ができるようになるか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分散されたDNS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ICO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クラウドファンディング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高速なトランザクション処理</a:t>
            </a:r>
            <a:endParaRPr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ja"/>
              <a:t>Dapps（←！！）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かちおです</a:t>
            </a:r>
            <a:endParaRPr/>
          </a:p>
        </p:txBody>
      </p:sp>
      <p:pic>
        <p:nvPicPr>
          <p:cNvPr id="295" name="Google Shape;2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852" y="1210664"/>
            <a:ext cx="2679275" cy="267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Dapps（De</a:t>
            </a:r>
            <a:r>
              <a:rPr lang="ja"/>
              <a:t>central　Applications）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ブロックチェーンの発展でできた概念。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直訳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分散して動作するアプリケーション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4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フロントエンドやインターフェイスだけをソフトウェアで作成して、データの処理や保管をチューリング完全なブロックチェーンで行う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5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何が嬉しい？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「落ちない」「分散」「匿名」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アプリケーションを作れる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Ethereum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The world computerと</a:t>
            </a:r>
            <a:r>
              <a:rPr lang="ja"/>
              <a:t>呼ばれる、チューリング完全でコントラクトの実装もできるブロックチェーン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これを</a:t>
            </a:r>
            <a:r>
              <a:rPr lang="ja"/>
              <a:t>使うと、サーバーがいらないWebサービスから通貨、まで基本的なことをすべて世界中コンピューターの演算能力を使って動かせる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⇢21</a:t>
            </a:r>
            <a:r>
              <a:rPr lang="ja"/>
              <a:t>世紀最大の発明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しつもん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以上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ありがとうございました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824000" y="1613825"/>
            <a:ext cx="6840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※</a:t>
            </a:r>
            <a:r>
              <a:rPr lang="ja"/>
              <a:t>価格や投資の話はしません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Q.</a:t>
            </a:r>
            <a:r>
              <a:rPr lang="ja"/>
              <a:t>ブロックチェーンってなんだ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DNSに</a:t>
            </a:r>
            <a:r>
              <a:rPr lang="ja"/>
              <a:t>次ぐ世界で2番目に分散データベースを実現した技術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AutoNum type="alphaUcPeriod"/>
            </a:pPr>
            <a:r>
              <a:rPr lang="ja"/>
              <a:t>意思を持って自分で判断して動く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データベー</a:t>
            </a:r>
            <a:r>
              <a:rPr lang="ja"/>
              <a:t>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2400"/>
              <a:t>あとP2Pとか匿名とか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???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