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164f3f5f3196171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64f3f5f3196171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164f3f5f3196171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64f3f5f3196171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164f3f5f31961714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64f3f5f31961714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164f3f5f31961714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64f3f5f3196171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164f3f5f31961714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4f3f5f31961714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164f3f5f31961714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4f3f5f3196171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164f3f5f31961714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64f3f5f31961714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164f3f5f31961714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64f3f5f31961714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164f3f5f31961714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64f3f5f31961714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164f3f5f31961714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64f3f5f31961714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164f3f5f3196171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64f3f5f3196171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164f3f5f31961714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64f3f5f31961714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164f3f5f31961714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64f3f5f31961714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164f3f5f31961714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64f3f5f31961714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164f3f5f31961714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4f3f5f31961714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164f3f5f31961714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64f3f5f31961714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164f3f5f31961714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64f3f5f31961714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164f3f5f31961714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64f3f5f31961714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164f3f5f31961714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64f3f5f31961714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164f3f5f31961714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64f3f5f31961714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164f3f5f31961714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64f3f5f31961714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164f3f5f3196171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64f3f5f3196171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164f3f5f31961714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64f3f5f31961714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164f3f5f31961714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64f3f5f31961714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164f3f5f31961714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64f3f5f31961714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27becf93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7becf93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27becf937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becf937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164f3f5f3196171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64f3f5f3196171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164f3f5f3196171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64f3f5f3196171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164f3f5f31961714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64f3f5f3196171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164f3f5f31961714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64f3f5f31961714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164f3f5f31961714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64f3f5f31961714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164f3f5f3196171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64f3f5f3196171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821100" y="459236"/>
            <a:ext cx="7501800" cy="2154300"/>
          </a:xfrm>
          <a:prstGeom prst="rect">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4800"/>
              <a:t>目指せ変態エンジニア！</a:t>
            </a:r>
            <a:endParaRPr sz="4800"/>
          </a:p>
          <a:p>
            <a:pPr indent="0" lvl="0" marL="0" rtl="0" algn="ctr">
              <a:spcBef>
                <a:spcPts val="0"/>
              </a:spcBef>
              <a:spcAft>
                <a:spcPts val="0"/>
              </a:spcAft>
              <a:buNone/>
            </a:pPr>
            <a:r>
              <a:t/>
            </a:r>
            <a:endParaRPr sz="4800"/>
          </a:p>
          <a:p>
            <a:pPr indent="0" lvl="0" marL="0" rtl="0" algn="ctr">
              <a:spcBef>
                <a:spcPts val="0"/>
              </a:spcBef>
              <a:spcAft>
                <a:spcPts val="0"/>
              </a:spcAft>
              <a:buNone/>
            </a:pPr>
            <a:r>
              <a:rPr lang="ja" sz="3000"/>
              <a:t>~第二回　</a:t>
            </a:r>
            <a:r>
              <a:rPr lang="ja" sz="3000"/>
              <a:t>シェル芸</a:t>
            </a:r>
            <a:r>
              <a:rPr lang="ja" sz="3000"/>
              <a:t>のコツとワザ~</a:t>
            </a:r>
            <a:endParaRPr sz="3000"/>
          </a:p>
        </p:txBody>
      </p:sp>
      <p:pic>
        <p:nvPicPr>
          <p:cNvPr descr="k.jpg" id="55" name="Google Shape;55;p13"/>
          <p:cNvPicPr preferRelativeResize="0"/>
          <p:nvPr/>
        </p:nvPicPr>
        <p:blipFill>
          <a:blip r:embed="rId4">
            <a:alphaModFix/>
          </a:blip>
          <a:stretch>
            <a:fillRect/>
          </a:stretch>
        </p:blipFill>
        <p:spPr>
          <a:xfrm>
            <a:off x="3780530" y="3470500"/>
            <a:ext cx="1582925" cy="1582900"/>
          </a:xfrm>
          <a:prstGeom prst="rect">
            <a:avLst/>
          </a:prstGeom>
          <a:noFill/>
          <a:ln cap="flat" cmpd="sng" w="28575">
            <a:solidFill>
              <a:srgbClr val="FFFFFF"/>
            </a:solidFill>
            <a:prstDash val="solid"/>
            <a:round/>
            <a:headEnd len="sm" w="sm" type="none"/>
            <a:tailEnd len="sm" w="sm" type="none"/>
          </a:ln>
        </p:spPr>
      </p:pic>
      <p:sp>
        <p:nvSpPr>
          <p:cNvPr id="56" name="Google Shape;56;p13"/>
          <p:cNvSpPr txBox="1"/>
          <p:nvPr/>
        </p:nvSpPr>
        <p:spPr>
          <a:xfrm>
            <a:off x="6372950" y="4021350"/>
            <a:ext cx="1871100" cy="481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2000">
                <a:latin typeface="Comic Sans MS"/>
                <a:ea typeface="Comic Sans MS"/>
                <a:cs typeface="Comic Sans MS"/>
                <a:sym typeface="Comic Sans MS"/>
              </a:rPr>
              <a:t>@onokatio</a:t>
            </a:r>
            <a:endParaRPr b="1" sz="2000">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strike="sngStrike"/>
              <a:t>A. 　鯖管のたしなみ</a:t>
            </a:r>
            <a:endParaRPr strike="sngStrike"/>
          </a:p>
        </p:txBody>
      </p:sp>
      <p:sp>
        <p:nvSpPr>
          <p:cNvPr id="102" name="Google Shape;102;p22"/>
          <p:cNvSpPr txBox="1"/>
          <p:nvPr>
            <p:ph type="title"/>
          </p:nvPr>
        </p:nvSpPr>
        <p:spPr>
          <a:xfrm>
            <a:off x="311700" y="2992650"/>
            <a:ext cx="8520600" cy="841800"/>
          </a:xfrm>
          <a:prstGeom prst="rect">
            <a:avLst/>
          </a:prstGeom>
        </p:spPr>
        <p:txBody>
          <a:bodyPr anchorCtr="0" anchor="ctr" bIns="91425" lIns="91425" spcFirstLastPara="1" rIns="91425" wrap="square" tIns="91425">
            <a:noAutofit/>
          </a:bodyPr>
          <a:lstStyle/>
          <a:p>
            <a:pPr indent="-457200" lvl="0" marL="457200" rtl="0" algn="ctr">
              <a:spcBef>
                <a:spcPts val="0"/>
              </a:spcBef>
              <a:spcAft>
                <a:spcPts val="0"/>
              </a:spcAft>
              <a:buSzPts val="3600"/>
              <a:buAutoNum type="alphaUcPeriod"/>
            </a:pPr>
            <a:r>
              <a:rPr lang="ja"/>
              <a:t> </a:t>
            </a:r>
            <a:r>
              <a:rPr lang="ja"/>
              <a:t>作業効率化をする複合コマンド</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「Unix系</a:t>
            </a:r>
            <a:r>
              <a:rPr lang="ja"/>
              <a:t>シェルの機能を使い複数のコマンドを組み合わせて目的の作業をすること。つまり簡単なプログラムをシェルの中で書いて楽をしよう、ということ。」</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質問</a:t>
            </a:r>
            <a:endParaRPr/>
          </a:p>
          <a:p>
            <a:pPr indent="0" lvl="0" marL="0" rtl="0" algn="ctr">
              <a:spcBef>
                <a:spcPts val="0"/>
              </a:spcBef>
              <a:spcAft>
                <a:spcPts val="0"/>
              </a:spcAft>
              <a:buNone/>
            </a:pPr>
            <a:r>
              <a:rPr lang="ja"/>
              <a:t>この中でUnix系シェル触った人！</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なるほど、</a:t>
            </a:r>
            <a:r>
              <a:rPr lang="ja"/>
              <a:t>意外と多いですね</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それじゃあ</a:t>
            </a:r>
            <a:r>
              <a:rPr lang="ja"/>
              <a:t>早速始めましょ！</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7"/>
          <p:cNvSpPr txBox="1"/>
          <p:nvPr>
            <p:ph type="title"/>
          </p:nvPr>
        </p:nvSpPr>
        <p:spPr>
          <a:xfrm>
            <a:off x="0" y="2424075"/>
            <a:ext cx="9144000" cy="56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皆さん</a:t>
            </a:r>
            <a:r>
              <a:rPr lang="ja"/>
              <a:t>、お</a:t>
            </a:r>
            <a:r>
              <a:rPr lang="ja"/>
              <a:t>手元にシェルをご用意ください</a:t>
            </a:r>
            <a:endParaRPr/>
          </a:p>
        </p:txBody>
      </p:sp>
      <p:sp>
        <p:nvSpPr>
          <p:cNvPr id="128" name="Google Shape;128;p27"/>
          <p:cNvSpPr txBox="1"/>
          <p:nvPr/>
        </p:nvSpPr>
        <p:spPr>
          <a:xfrm>
            <a:off x="914399" y="3801551"/>
            <a:ext cx="7315200" cy="8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2000"/>
              <a:t>なければ聞くだけでももちろんOK</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まずは</a:t>
            </a:r>
            <a:r>
              <a:rPr lang="ja"/>
              <a:t>シェル芸の土台、</a:t>
            </a:r>
            <a:endParaRPr/>
          </a:p>
          <a:p>
            <a:pPr indent="0" lvl="0" marL="0" rtl="0" algn="ctr">
              <a:spcBef>
                <a:spcPts val="0"/>
              </a:spcBef>
              <a:spcAft>
                <a:spcPts val="0"/>
              </a:spcAft>
              <a:buNone/>
            </a:pPr>
            <a:r>
              <a:rPr lang="ja"/>
              <a:t>構文から</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パイプ これ →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セミコロン</a:t>
            </a:r>
            <a:r>
              <a:rPr lang="ja"/>
              <a:t> これ →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条件演算子</a:t>
            </a:r>
            <a:r>
              <a:rPr lang="ja"/>
              <a:t> これ → &amp;&amp;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こんにちは！！！</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2"/>
          <p:cNvSpPr txBox="1"/>
          <p:nvPr>
            <p:ph type="title"/>
          </p:nvPr>
        </p:nvSpPr>
        <p:spPr>
          <a:xfrm>
            <a:off x="311700" y="2150847"/>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条件演算子 これ →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内部シェル</a:t>
            </a:r>
            <a:r>
              <a:rPr lang="ja"/>
              <a:t> これ →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次はフィルター系コマンド</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検索 grep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部分表示 head tail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文字切り出し</a:t>
            </a:r>
            <a:r>
              <a:rPr lang="ja"/>
              <a:t> cut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置換 sed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次は情報元コマンド</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4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ファイル内容 cat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4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ファイル一覧 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おのです</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4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その他 どんな</a:t>
            </a:r>
            <a:r>
              <a:rPr lang="ja"/>
              <a:t>コマンドでも</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43"/>
          <p:cNvSpPr txBox="1"/>
          <p:nvPr>
            <p:ph type="title"/>
          </p:nvPr>
        </p:nvSpPr>
        <p:spPr>
          <a:xfrm>
            <a:off x="311700" y="2150844"/>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出力先 コマンド</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4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コマンド引数 xargs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じゃあ、ライブコーディングすっぞ!!</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4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ご清聴ありがとうございました!!</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今日はシェル芸の話をしに来ました</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Q. </a:t>
            </a:r>
            <a:r>
              <a:rPr lang="ja"/>
              <a:t>シェル芸って？</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質問</a:t>
            </a:r>
            <a:endParaRPr/>
          </a:p>
          <a:p>
            <a:pPr indent="0" lvl="0" marL="0" rtl="0" algn="ctr">
              <a:spcBef>
                <a:spcPts val="0"/>
              </a:spcBef>
              <a:spcAft>
                <a:spcPts val="0"/>
              </a:spcAft>
              <a:buNone/>
            </a:pPr>
            <a:r>
              <a:rPr lang="ja"/>
              <a:t>シェル芸を聞いたことがある人</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質問</a:t>
            </a:r>
            <a:endParaRPr/>
          </a:p>
          <a:p>
            <a:pPr indent="0" lvl="0" marL="0" rtl="0" algn="ctr">
              <a:spcBef>
                <a:spcPts val="0"/>
              </a:spcBef>
              <a:spcAft>
                <a:spcPts val="0"/>
              </a:spcAft>
              <a:buNone/>
            </a:pPr>
            <a:r>
              <a:rPr lang="ja"/>
              <a:t>シェル</a:t>
            </a:r>
            <a:r>
              <a:rPr lang="ja"/>
              <a:t>芸を説明できる人</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質問</a:t>
            </a:r>
            <a:endParaRPr/>
          </a:p>
          <a:p>
            <a:pPr indent="0" lvl="0" marL="0" rtl="0" algn="ctr">
              <a:spcBef>
                <a:spcPts val="0"/>
              </a:spcBef>
              <a:spcAft>
                <a:spcPts val="0"/>
              </a:spcAft>
              <a:buNone/>
            </a:pPr>
            <a:r>
              <a:rPr lang="ja"/>
              <a:t>シェル</a:t>
            </a:r>
            <a:r>
              <a:rPr lang="ja"/>
              <a:t>芸使ってる人</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A.　鯖管のたしなみ</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