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Nuni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EE2F40-1546-40D6-B06C-F85FDCF36F7D}">
  <a:tblStyle styleId="{2DEE2F40-1546-40D6-B06C-F85FDCF36F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Nuni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Nunito-italic.fntdata"/><Relationship Id="rId23" Type="http://schemas.openxmlformats.org/officeDocument/2006/relationships/slide" Target="slides/slide18.xml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Nuni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d2fbabc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d2fbab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d2fbab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d2fbab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d2fbab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d2fbab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d2fbabc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d2fbab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d2fbab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d2fbab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d2fbab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d2fbab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0f3988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0f3988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0f3988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0f3988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0f3988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0f3988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0f3988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70f3988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0f3989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0f3989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0f3989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70f3989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0f46d4a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70f46d4a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0f46d4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70f46d4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0f46d4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0f46d4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0f46d4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0f46d4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0f46ac0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70f46ac0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0f46d4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0f46d4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0f10bd4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70f10bd4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0f10bd4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0f10bd4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70f46d4a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70f46d4a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0f46d4a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0f46d4a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0f46d4a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70f46d4a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0f46d4a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70f46d4a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0f46d4a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0f46d4a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ba4ced3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ba4ced3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0f46d4a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70f46d4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0f46d4a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0f46d4a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0f46d4a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0f46d4a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0f46d4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0f46d4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cb45854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cb45854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d2fbab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d2fbab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d2fbab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d2fbab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アルゴリズム的な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ブロックチェーン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おのかちお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ブロックチェーンの考え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ja"/>
              <a:t>お金をデータだと表現する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2. 「</a:t>
            </a:r>
            <a:r>
              <a:rPr lang="ja"/>
              <a:t>コイン」を作って、コイン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の送金だけ確認する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3. 全</a:t>
            </a:r>
            <a:r>
              <a:rPr lang="ja"/>
              <a:t>データを一本の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リスト構造にする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送金単位、トランザクション</a:t>
            </a:r>
            <a:endParaRPr/>
          </a:p>
        </p:txBody>
      </p:sp>
      <p:graphicFrame>
        <p:nvGraphicFramePr>
          <p:cNvPr id="196" name="Google Shape;196;p26"/>
          <p:cNvGraphicFramePr/>
          <p:nvPr/>
        </p:nvGraphicFramePr>
        <p:xfrm>
          <a:off x="1633975" y="216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2938025"/>
                <a:gridCol w="2938025"/>
              </a:tblGrid>
              <a:tr h="69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送金するお金の量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宛先の人間のID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0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電子署名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マークル木</a:t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475" y="1017725"/>
            <a:ext cx="40005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351850" y="1906025"/>
            <a:ext cx="37530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トランザクションを一つのハッシュ値に。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</a:t>
            </a:r>
            <a:endParaRPr/>
          </a:p>
        </p:txBody>
      </p:sp>
      <p:graphicFrame>
        <p:nvGraphicFramePr>
          <p:cNvPr id="209" name="Google Shape;209;p28"/>
          <p:cNvGraphicFramePr/>
          <p:nvPr/>
        </p:nvGraphicFramePr>
        <p:xfrm>
          <a:off x="826075" y="19276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3084750"/>
                <a:gridCol w="4154250"/>
              </a:tblGrid>
              <a:tr h="82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前のブロックのハッシュ値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Unix時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2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マークル木のハッシュ値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</a:t>
            </a:r>
            <a:endParaRPr/>
          </a:p>
        </p:txBody>
      </p:sp>
      <p:graphicFrame>
        <p:nvGraphicFramePr>
          <p:cNvPr id="215" name="Google Shape;215;p29"/>
          <p:cNvGraphicFramePr/>
          <p:nvPr/>
        </p:nvGraphicFramePr>
        <p:xfrm>
          <a:off x="311700" y="1563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2552325"/>
                <a:gridCol w="3437250"/>
              </a:tblGrid>
              <a:tr h="7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前のブロックのハッシュ値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他のデータ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16" name="Google Shape;216;p29"/>
          <p:cNvGraphicFramePr/>
          <p:nvPr/>
        </p:nvGraphicFramePr>
        <p:xfrm>
          <a:off x="1387800" y="27071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2552325"/>
                <a:gridCol w="3437250"/>
              </a:tblGrid>
              <a:tr h="7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前のブロックのハッシュ値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他のデータ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17" name="Google Shape;217;p29"/>
          <p:cNvGraphicFramePr/>
          <p:nvPr/>
        </p:nvGraphicFramePr>
        <p:xfrm>
          <a:off x="2415275" y="38513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2552325"/>
                <a:gridCol w="3437250"/>
              </a:tblGrid>
              <a:tr h="7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前のブロックのハッシュ値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他のデータ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218" name="Google Shape;218;p29"/>
          <p:cNvCxnSpPr/>
          <p:nvPr/>
        </p:nvCxnSpPr>
        <p:spPr>
          <a:xfrm>
            <a:off x="8410450" y="933425"/>
            <a:ext cx="9600" cy="2586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9"/>
          <p:cNvSpPr txBox="1"/>
          <p:nvPr/>
        </p:nvSpPr>
        <p:spPr>
          <a:xfrm>
            <a:off x="8672975" y="2707150"/>
            <a:ext cx="3402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最新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1857505" y="3850325"/>
            <a:ext cx="388525" cy="414475"/>
          </a:xfrm>
          <a:custGeom>
            <a:rect b="b" l="l" r="r" t="t"/>
            <a:pathLst>
              <a:path extrusionOk="0" h="16579" w="15541">
                <a:moveTo>
                  <a:pt x="15541" y="15557"/>
                </a:moveTo>
                <a:cubicBezTo>
                  <a:pt x="10729" y="15557"/>
                  <a:pt x="3821" y="18394"/>
                  <a:pt x="1151" y="14390"/>
                </a:cubicBezTo>
                <a:cubicBezTo>
                  <a:pt x="-1511" y="10398"/>
                  <a:pt x="1540" y="4798"/>
                  <a:pt x="1540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1" name="Google Shape;221;p29"/>
          <p:cNvSpPr/>
          <p:nvPr/>
        </p:nvSpPr>
        <p:spPr>
          <a:xfrm>
            <a:off x="794530" y="2707150"/>
            <a:ext cx="388525" cy="414475"/>
          </a:xfrm>
          <a:custGeom>
            <a:rect b="b" l="l" r="r" t="t"/>
            <a:pathLst>
              <a:path extrusionOk="0" h="16579" w="15541">
                <a:moveTo>
                  <a:pt x="15541" y="15557"/>
                </a:moveTo>
                <a:cubicBezTo>
                  <a:pt x="10729" y="15557"/>
                  <a:pt x="3821" y="18394"/>
                  <a:pt x="1151" y="14390"/>
                </a:cubicBezTo>
                <a:cubicBezTo>
                  <a:pt x="-1511" y="10398"/>
                  <a:pt x="1540" y="4798"/>
                  <a:pt x="1540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819150" y="845600"/>
            <a:ext cx="75057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</a:t>
            </a:r>
            <a:endParaRPr/>
          </a:p>
        </p:txBody>
      </p:sp>
      <p:graphicFrame>
        <p:nvGraphicFramePr>
          <p:cNvPr id="227" name="Google Shape;227;p30"/>
          <p:cNvGraphicFramePr/>
          <p:nvPr/>
        </p:nvGraphicFramePr>
        <p:xfrm>
          <a:off x="619000" y="19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28" name="Google Shape;228;p30"/>
          <p:cNvGraphicFramePr/>
          <p:nvPr/>
        </p:nvGraphicFramePr>
        <p:xfrm>
          <a:off x="2103450" y="19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29" name="Google Shape;229;p30"/>
          <p:cNvGraphicFramePr/>
          <p:nvPr/>
        </p:nvGraphicFramePr>
        <p:xfrm>
          <a:off x="3587900" y="19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30" name="Google Shape;230;p30"/>
          <p:cNvGraphicFramePr/>
          <p:nvPr/>
        </p:nvGraphicFramePr>
        <p:xfrm>
          <a:off x="5072350" y="19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31" name="Google Shape;231;p30"/>
          <p:cNvGraphicFramePr/>
          <p:nvPr/>
        </p:nvGraphicFramePr>
        <p:xfrm>
          <a:off x="6556800" y="19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2" name="Google Shape;232;p30"/>
          <p:cNvSpPr/>
          <p:nvPr/>
        </p:nvSpPr>
        <p:spPr>
          <a:xfrm>
            <a:off x="6067200" y="1464808"/>
            <a:ext cx="729225" cy="314525"/>
          </a:xfrm>
          <a:custGeom>
            <a:rect b="b" l="l" r="r" t="t"/>
            <a:pathLst>
              <a:path extrusionOk="0" h="12581" w="29169">
                <a:moveTo>
                  <a:pt x="29169" y="12581"/>
                </a:moveTo>
                <a:cubicBezTo>
                  <a:pt x="26580" y="4816"/>
                  <a:pt x="15601" y="-1884"/>
                  <a:pt x="7778" y="524"/>
                </a:cubicBezTo>
                <a:cubicBezTo>
                  <a:pt x="3413" y="1867"/>
                  <a:pt x="0" y="7236"/>
                  <a:pt x="0" y="11803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3" name="Google Shape;233;p30"/>
          <p:cNvSpPr/>
          <p:nvPr/>
        </p:nvSpPr>
        <p:spPr>
          <a:xfrm>
            <a:off x="4774325" y="1464808"/>
            <a:ext cx="729225" cy="314525"/>
          </a:xfrm>
          <a:custGeom>
            <a:rect b="b" l="l" r="r" t="t"/>
            <a:pathLst>
              <a:path extrusionOk="0" h="12581" w="29169">
                <a:moveTo>
                  <a:pt x="29169" y="12581"/>
                </a:moveTo>
                <a:cubicBezTo>
                  <a:pt x="26580" y="4816"/>
                  <a:pt x="15601" y="-1884"/>
                  <a:pt x="7778" y="524"/>
                </a:cubicBezTo>
                <a:cubicBezTo>
                  <a:pt x="3413" y="1867"/>
                  <a:pt x="0" y="7236"/>
                  <a:pt x="0" y="11803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4" name="Google Shape;234;p30"/>
          <p:cNvSpPr/>
          <p:nvPr/>
        </p:nvSpPr>
        <p:spPr>
          <a:xfrm>
            <a:off x="3289875" y="1464808"/>
            <a:ext cx="729225" cy="314525"/>
          </a:xfrm>
          <a:custGeom>
            <a:rect b="b" l="l" r="r" t="t"/>
            <a:pathLst>
              <a:path extrusionOk="0" h="12581" w="29169">
                <a:moveTo>
                  <a:pt x="29169" y="12581"/>
                </a:moveTo>
                <a:cubicBezTo>
                  <a:pt x="26580" y="4816"/>
                  <a:pt x="15601" y="-1884"/>
                  <a:pt x="7778" y="524"/>
                </a:cubicBezTo>
                <a:cubicBezTo>
                  <a:pt x="3413" y="1867"/>
                  <a:pt x="0" y="7236"/>
                  <a:pt x="0" y="11803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5" name="Google Shape;235;p30"/>
          <p:cNvSpPr/>
          <p:nvPr/>
        </p:nvSpPr>
        <p:spPr>
          <a:xfrm>
            <a:off x="1805425" y="1464808"/>
            <a:ext cx="729225" cy="314525"/>
          </a:xfrm>
          <a:custGeom>
            <a:rect b="b" l="l" r="r" t="t"/>
            <a:pathLst>
              <a:path extrusionOk="0" h="12581" w="29169">
                <a:moveTo>
                  <a:pt x="29169" y="12581"/>
                </a:moveTo>
                <a:cubicBezTo>
                  <a:pt x="26580" y="4816"/>
                  <a:pt x="15601" y="-1884"/>
                  <a:pt x="7778" y="524"/>
                </a:cubicBezTo>
                <a:cubicBezTo>
                  <a:pt x="3413" y="1867"/>
                  <a:pt x="0" y="7236"/>
                  <a:pt x="0" y="11803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619000" y="19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2103450" y="19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43" name="Google Shape;243;p31"/>
          <p:cNvGraphicFramePr/>
          <p:nvPr/>
        </p:nvGraphicFramePr>
        <p:xfrm>
          <a:off x="3587900" y="19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44" name="Google Shape;244;p31"/>
          <p:cNvGraphicFramePr/>
          <p:nvPr/>
        </p:nvGraphicFramePr>
        <p:xfrm>
          <a:off x="5072350" y="19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45" name="Google Shape;245;p31"/>
          <p:cNvGraphicFramePr/>
          <p:nvPr/>
        </p:nvGraphicFramePr>
        <p:xfrm>
          <a:off x="6556800" y="19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6" name="Google Shape;246;p31"/>
          <p:cNvSpPr/>
          <p:nvPr/>
        </p:nvSpPr>
        <p:spPr>
          <a:xfrm flipH="1" rot="10800000">
            <a:off x="7328550" y="3827508"/>
            <a:ext cx="729225" cy="314525"/>
          </a:xfrm>
          <a:custGeom>
            <a:rect b="b" l="l" r="r" t="t"/>
            <a:pathLst>
              <a:path extrusionOk="0" h="12581" w="29169">
                <a:moveTo>
                  <a:pt x="29169" y="12581"/>
                </a:moveTo>
                <a:cubicBezTo>
                  <a:pt x="26580" y="4816"/>
                  <a:pt x="15601" y="-1884"/>
                  <a:pt x="7778" y="524"/>
                </a:cubicBezTo>
                <a:cubicBezTo>
                  <a:pt x="3413" y="1867"/>
                  <a:pt x="0" y="7236"/>
                  <a:pt x="0" y="11803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7" name="Google Shape;247;p31"/>
          <p:cNvSpPr/>
          <p:nvPr/>
        </p:nvSpPr>
        <p:spPr>
          <a:xfrm>
            <a:off x="4774325" y="1464808"/>
            <a:ext cx="729225" cy="314525"/>
          </a:xfrm>
          <a:custGeom>
            <a:rect b="b" l="l" r="r" t="t"/>
            <a:pathLst>
              <a:path extrusionOk="0" h="12581" w="29169">
                <a:moveTo>
                  <a:pt x="29169" y="12581"/>
                </a:moveTo>
                <a:cubicBezTo>
                  <a:pt x="26580" y="4816"/>
                  <a:pt x="15601" y="-1884"/>
                  <a:pt x="7778" y="524"/>
                </a:cubicBezTo>
                <a:cubicBezTo>
                  <a:pt x="3413" y="1867"/>
                  <a:pt x="0" y="7236"/>
                  <a:pt x="0" y="11803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8" name="Google Shape;248;p31"/>
          <p:cNvSpPr/>
          <p:nvPr/>
        </p:nvSpPr>
        <p:spPr>
          <a:xfrm>
            <a:off x="3289875" y="1464808"/>
            <a:ext cx="729225" cy="314525"/>
          </a:xfrm>
          <a:custGeom>
            <a:rect b="b" l="l" r="r" t="t"/>
            <a:pathLst>
              <a:path extrusionOk="0" h="12581" w="29169">
                <a:moveTo>
                  <a:pt x="29169" y="12581"/>
                </a:moveTo>
                <a:cubicBezTo>
                  <a:pt x="26580" y="4816"/>
                  <a:pt x="15601" y="-1884"/>
                  <a:pt x="7778" y="524"/>
                </a:cubicBezTo>
                <a:cubicBezTo>
                  <a:pt x="3413" y="1867"/>
                  <a:pt x="0" y="7236"/>
                  <a:pt x="0" y="11803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9" name="Google Shape;249;p31"/>
          <p:cNvSpPr/>
          <p:nvPr/>
        </p:nvSpPr>
        <p:spPr>
          <a:xfrm>
            <a:off x="1805425" y="1464808"/>
            <a:ext cx="729225" cy="314525"/>
          </a:xfrm>
          <a:custGeom>
            <a:rect b="b" l="l" r="r" t="t"/>
            <a:pathLst>
              <a:path extrusionOk="0" h="12581" w="29169">
                <a:moveTo>
                  <a:pt x="29169" y="12581"/>
                </a:moveTo>
                <a:cubicBezTo>
                  <a:pt x="26580" y="4816"/>
                  <a:pt x="15601" y="-1884"/>
                  <a:pt x="7778" y="524"/>
                </a:cubicBezTo>
                <a:cubicBezTo>
                  <a:pt x="3413" y="1867"/>
                  <a:pt x="0" y="7236"/>
                  <a:pt x="0" y="11803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250" name="Google Shape;250;p31"/>
          <p:cNvGraphicFramePr/>
          <p:nvPr/>
        </p:nvGraphicFramePr>
        <p:xfrm>
          <a:off x="6258775" y="29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1" name="Google Shape;251;p31"/>
          <p:cNvSpPr/>
          <p:nvPr/>
        </p:nvSpPr>
        <p:spPr>
          <a:xfrm flipH="1" rot="-8878658">
            <a:off x="5131196" y="3047458"/>
            <a:ext cx="938881" cy="258512"/>
          </a:xfrm>
          <a:custGeom>
            <a:rect b="b" l="l" r="r" t="t"/>
            <a:pathLst>
              <a:path extrusionOk="0" h="12581" w="29169">
                <a:moveTo>
                  <a:pt x="29169" y="12581"/>
                </a:moveTo>
                <a:cubicBezTo>
                  <a:pt x="26580" y="4816"/>
                  <a:pt x="15601" y="-1884"/>
                  <a:pt x="7778" y="524"/>
                </a:cubicBezTo>
                <a:cubicBezTo>
                  <a:pt x="3413" y="1867"/>
                  <a:pt x="0" y="7236"/>
                  <a:pt x="0" y="11803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2" name="Google Shape;252;p31"/>
          <p:cNvSpPr txBox="1"/>
          <p:nvPr/>
        </p:nvSpPr>
        <p:spPr>
          <a:xfrm>
            <a:off x="2586250" y="4438375"/>
            <a:ext cx="4638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一番長いものが採用される</a:t>
            </a:r>
            <a:endParaRPr/>
          </a:p>
        </p:txBody>
      </p:sp>
      <p:graphicFrame>
        <p:nvGraphicFramePr>
          <p:cNvPr id="253" name="Google Shape;253;p31"/>
          <p:cNvGraphicFramePr/>
          <p:nvPr/>
        </p:nvGraphicFramePr>
        <p:xfrm>
          <a:off x="7863350" y="29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186425"/>
              </a:tblGrid>
              <a:tr h="6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ブロック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4" name="Google Shape;254;p31"/>
          <p:cNvSpPr/>
          <p:nvPr/>
        </p:nvSpPr>
        <p:spPr>
          <a:xfrm>
            <a:off x="6213150" y="1464808"/>
            <a:ext cx="729225" cy="314525"/>
          </a:xfrm>
          <a:custGeom>
            <a:rect b="b" l="l" r="r" t="t"/>
            <a:pathLst>
              <a:path extrusionOk="0" h="12581" w="29169">
                <a:moveTo>
                  <a:pt x="29169" y="12581"/>
                </a:moveTo>
                <a:cubicBezTo>
                  <a:pt x="26580" y="4816"/>
                  <a:pt x="15601" y="-1884"/>
                  <a:pt x="7778" y="524"/>
                </a:cubicBezTo>
                <a:cubicBezTo>
                  <a:pt x="3413" y="1867"/>
                  <a:pt x="0" y="7236"/>
                  <a:pt x="0" y="11803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62882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/>
        </p:nvSpPr>
        <p:spPr>
          <a:xfrm>
            <a:off x="2394000" y="3296125"/>
            <a:ext cx="43560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34343"/>
                </a:solidFill>
              </a:rPr>
              <a:t>おのかちお（猫）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819150" y="845600"/>
            <a:ext cx="1560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全体図</a:t>
            </a:r>
            <a:endParaRPr/>
          </a:p>
        </p:txBody>
      </p:sp>
      <p:graphicFrame>
        <p:nvGraphicFramePr>
          <p:cNvPr id="260" name="Google Shape;260;p32"/>
          <p:cNvGraphicFramePr/>
          <p:nvPr/>
        </p:nvGraphicFramePr>
        <p:xfrm>
          <a:off x="418600" y="3737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674025"/>
                <a:gridCol w="1674025"/>
              </a:tblGrid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送金するお金の量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宛先の人間のID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電子署名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61" name="Google Shape;261;p32"/>
          <p:cNvGraphicFramePr/>
          <p:nvPr/>
        </p:nvGraphicFramePr>
        <p:xfrm>
          <a:off x="3935175" y="3737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674025"/>
                <a:gridCol w="1674025"/>
              </a:tblGrid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送金するお金の量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宛先の人間のID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電子署名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262" name="Google Shape;262;p32"/>
          <p:cNvCxnSpPr/>
          <p:nvPr/>
        </p:nvCxnSpPr>
        <p:spPr>
          <a:xfrm flipH="1" rot="10800000">
            <a:off x="3556025" y="2839025"/>
            <a:ext cx="311100" cy="79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2"/>
          <p:cNvCxnSpPr/>
          <p:nvPr/>
        </p:nvCxnSpPr>
        <p:spPr>
          <a:xfrm rot="10800000">
            <a:off x="3867125" y="2839025"/>
            <a:ext cx="311100" cy="79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64" name="Google Shape;264;p32"/>
          <p:cNvGraphicFramePr/>
          <p:nvPr/>
        </p:nvGraphicFramePr>
        <p:xfrm>
          <a:off x="2469275" y="2177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2502625"/>
                <a:gridCol w="3370325"/>
              </a:tblGrid>
              <a:tr h="3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前のブロックのハッシュ値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Unix時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マークル木のハッシュ値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65" name="Google Shape;265;p32"/>
          <p:cNvGraphicFramePr/>
          <p:nvPr/>
        </p:nvGraphicFramePr>
        <p:xfrm>
          <a:off x="2092625" y="978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2502625"/>
                <a:gridCol w="3370325"/>
              </a:tblGrid>
              <a:tr h="3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前のブロックのハッシュ値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Unix時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マークル木のハッシュ値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266" name="Google Shape;266;p32"/>
          <p:cNvCxnSpPr/>
          <p:nvPr/>
        </p:nvCxnSpPr>
        <p:spPr>
          <a:xfrm flipH="1" rot="10800000">
            <a:off x="3587800" y="1954300"/>
            <a:ext cx="894600" cy="28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highlight>
                  <a:srgbClr val="FF0000"/>
                </a:highlight>
              </a:rPr>
              <a:t>State型</a:t>
            </a:r>
            <a:r>
              <a:rPr lang="ja"/>
              <a:t>の</a:t>
            </a:r>
            <a:r>
              <a:rPr lang="ja" u="sng">
                <a:highlight>
                  <a:srgbClr val="4A86E8"/>
                </a:highlight>
              </a:rPr>
              <a:t>パブリック</a:t>
            </a:r>
            <a:r>
              <a:rPr lang="ja">
                <a:solidFill>
                  <a:srgbClr val="FFFFFF"/>
                </a:solidFill>
              </a:rPr>
              <a:t>で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rgbClr val="FFFFFF"/>
                </a:solidFill>
                <a:highlight>
                  <a:srgbClr val="FFFF00"/>
                </a:highlight>
              </a:rPr>
              <a:t>PoW</a:t>
            </a:r>
            <a:r>
              <a:rPr lang="ja">
                <a:solidFill>
                  <a:srgbClr val="FFFFFF"/>
                </a:solidFill>
              </a:rPr>
              <a:t>な</a:t>
            </a:r>
            <a:r>
              <a:rPr lang="ja"/>
              <a:t>ブロックチェーン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34"/>
          <p:cNvGraphicFramePr/>
          <p:nvPr/>
        </p:nvGraphicFramePr>
        <p:xfrm>
          <a:off x="952500" y="11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State型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お金の残高を保管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UTXO型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通貨の所有者を保管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34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パブリック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公開型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プライベート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非公開型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34"/>
          <p:cNvGraphicFramePr/>
          <p:nvPr/>
        </p:nvGraphicFramePr>
        <p:xfrm>
          <a:off x="952500" y="324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PoW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SHA256の値の大きさ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PoS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保持残高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validator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特定のユーザー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スマートコントラクト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送金単位、トランザクション</a:t>
            </a:r>
            <a:endParaRPr/>
          </a:p>
        </p:txBody>
      </p:sp>
      <p:graphicFrame>
        <p:nvGraphicFramePr>
          <p:cNvPr id="289" name="Google Shape;289;p36"/>
          <p:cNvGraphicFramePr/>
          <p:nvPr/>
        </p:nvGraphicFramePr>
        <p:xfrm>
          <a:off x="1633975" y="216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2938025"/>
                <a:gridCol w="2938025"/>
              </a:tblGrid>
              <a:tr h="69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送金するお金の量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宛先の人間のID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0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電子署名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30550"/>
            <a:ext cx="571500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1915975" y="1243100"/>
            <a:ext cx="1642200" cy="50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天才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送金単位、トランザクション</a:t>
            </a:r>
            <a:endParaRPr/>
          </a:p>
        </p:txBody>
      </p:sp>
      <p:graphicFrame>
        <p:nvGraphicFramePr>
          <p:cNvPr id="301" name="Google Shape;301;p38"/>
          <p:cNvGraphicFramePr/>
          <p:nvPr/>
        </p:nvGraphicFramePr>
        <p:xfrm>
          <a:off x="1633975" y="216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2938025"/>
                <a:gridCol w="2938025"/>
              </a:tblGrid>
              <a:tr h="69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送金するお金の量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宛先の人間のID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0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電子署名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ぷろぐらむ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</a:t>
            </a:r>
            <a:endParaRPr/>
          </a:p>
        </p:txBody>
      </p:sp>
      <p:graphicFrame>
        <p:nvGraphicFramePr>
          <p:cNvPr id="307" name="Google Shape;307;p39"/>
          <p:cNvGraphicFramePr/>
          <p:nvPr/>
        </p:nvGraphicFramePr>
        <p:xfrm>
          <a:off x="826075" y="19276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3084750"/>
                <a:gridCol w="4154250"/>
              </a:tblGrid>
              <a:tr h="82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前のブロックのハッシュ値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Unix時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2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マークル木のハッシュ値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</a:t>
            </a:r>
            <a:endParaRPr/>
          </a:p>
        </p:txBody>
      </p:sp>
      <p:graphicFrame>
        <p:nvGraphicFramePr>
          <p:cNvPr id="313" name="Google Shape;313;p40"/>
          <p:cNvGraphicFramePr/>
          <p:nvPr/>
        </p:nvGraphicFramePr>
        <p:xfrm>
          <a:off x="826075" y="19276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3084750"/>
                <a:gridCol w="4154250"/>
              </a:tblGrid>
              <a:tr h="82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前のブロックのハッシュ値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Unix時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2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マークル木のハッシュ値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コントラクトの状態のパトリシア木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コントラクト</a:t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スタック型言語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関数を複数持つ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変数を複数もつ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チューリング完全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関数は、現在のチェーンの状態を元に変更できる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689149" y="1748700"/>
            <a:ext cx="57657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みんなブロックチェーン好き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たとえば・・・DNSコントラクト	</a:t>
            </a:r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連想配列（map） DNS[]を持つ。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関数 add(string domain,string ip)を持ち、その中でDNS[domain] = ip する。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関数 get(string domain)を持ち、その中で return DNS[domain] する。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変数は最新の状態がチェーンに保管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クラウドファンディングコントラクト</a:t>
            </a:r>
            <a:endParaRPr/>
          </a:p>
        </p:txBody>
      </p:sp>
      <p:sp>
        <p:nvSpPr>
          <p:cNvPr id="331" name="Google Shape;331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ja">
                <a:solidFill>
                  <a:srgbClr val="000000"/>
                </a:solidFill>
              </a:rPr>
              <a:t>コントラクトにお金を送金できる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ja">
                <a:solidFill>
                  <a:srgbClr val="000000"/>
                </a:solidFill>
              </a:rPr>
              <a:t>お金が送金される→送金された量と人を保存しておく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ja">
                <a:solidFill>
                  <a:srgbClr val="000000"/>
                </a:solidFill>
              </a:rPr>
              <a:t>一定期間すぎたら、100万円に達しているかどうか確認する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ja">
                <a:solidFill>
                  <a:srgbClr val="000000"/>
                </a:solidFill>
              </a:rPr>
              <a:t>100万円に達していたら、クラファンを始めた人に送金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ja">
                <a:solidFill>
                  <a:srgbClr val="000000"/>
                </a:solidFill>
              </a:rPr>
              <a:t>達していなかったら、全額返す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ブロックチェーンっていうデータ構造があるよ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お金をうまく送金できる仕組みだよ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マイニングにも種類があるよ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スマートコントラクトを使えばコードが動くよ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ja">
                <a:solidFill>
                  <a:srgbClr val="000000"/>
                </a:solidFill>
              </a:rPr>
              <a:t>並列ブロックチェーンとか、ブロックチェーン over ブロックチェーン（多階層）とかもあるよ！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819150" y="845600"/>
            <a:ext cx="1560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全体図</a:t>
            </a:r>
            <a:endParaRPr/>
          </a:p>
        </p:txBody>
      </p:sp>
      <p:graphicFrame>
        <p:nvGraphicFramePr>
          <p:cNvPr id="343" name="Google Shape;343;p45"/>
          <p:cNvGraphicFramePr/>
          <p:nvPr/>
        </p:nvGraphicFramePr>
        <p:xfrm>
          <a:off x="418600" y="3737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674025"/>
                <a:gridCol w="1674025"/>
              </a:tblGrid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送金するお金の量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宛先の人間のID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電子署名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ぷろぐらむ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4" name="Google Shape;344;p45"/>
          <p:cNvGraphicFramePr/>
          <p:nvPr/>
        </p:nvGraphicFramePr>
        <p:xfrm>
          <a:off x="3935175" y="3737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1674025"/>
                <a:gridCol w="1674025"/>
              </a:tblGrid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送金するお金の量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宛先の人間のID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電子署名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ぷろぐらむ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345" name="Google Shape;345;p45"/>
          <p:cNvCxnSpPr/>
          <p:nvPr/>
        </p:nvCxnSpPr>
        <p:spPr>
          <a:xfrm flipH="1" rot="10800000">
            <a:off x="3556025" y="2839025"/>
            <a:ext cx="311100" cy="79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5"/>
          <p:cNvCxnSpPr/>
          <p:nvPr/>
        </p:nvCxnSpPr>
        <p:spPr>
          <a:xfrm rot="10800000">
            <a:off x="3867125" y="2839025"/>
            <a:ext cx="311100" cy="79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7" name="Google Shape;347;p45"/>
          <p:cNvGraphicFramePr/>
          <p:nvPr/>
        </p:nvGraphicFramePr>
        <p:xfrm>
          <a:off x="2469275" y="2177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2502625"/>
                <a:gridCol w="3370325"/>
              </a:tblGrid>
              <a:tr h="3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前のブロックのハッシュ値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Unix時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マークル木のハッシュ値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8" name="Google Shape;348;p45"/>
          <p:cNvGraphicFramePr/>
          <p:nvPr/>
        </p:nvGraphicFramePr>
        <p:xfrm>
          <a:off x="2092625" y="978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{2DEE2F40-1546-40D6-B06C-F85FDCF36F7D}</a:tableStyleId>
              </a:tblPr>
              <a:tblGrid>
                <a:gridCol w="2502625"/>
                <a:gridCol w="3370325"/>
              </a:tblGrid>
              <a:tr h="3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前のブロックのハッシュ値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Unix時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マークル木のハッシュ値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349" name="Google Shape;349;p45"/>
          <p:cNvCxnSpPr/>
          <p:nvPr/>
        </p:nvCxnSpPr>
        <p:spPr>
          <a:xfrm flipH="1" rot="10800000">
            <a:off x="3587800" y="1954300"/>
            <a:ext cx="894600" cy="28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/>
        </p:nvSpPr>
        <p:spPr>
          <a:xfrm>
            <a:off x="5171575" y="4075175"/>
            <a:ext cx="34923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ja">
                <a:latin typeface="Raleway"/>
                <a:ea typeface="Raleway"/>
                <a:cs typeface="Raleway"/>
                <a:sym typeface="Raleway"/>
              </a:rPr>
              <a:t>Twitter: @onokatio_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ja">
                <a:latin typeface="Raleway"/>
                <a:ea typeface="Raleway"/>
                <a:cs typeface="Raleway"/>
                <a:sym typeface="Raleway"/>
              </a:rPr>
              <a:t>Facebook: おのかちお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" name="Google Shape;355;p46"/>
          <p:cNvSpPr txBox="1"/>
          <p:nvPr/>
        </p:nvSpPr>
        <p:spPr>
          <a:xfrm>
            <a:off x="1724175" y="1714500"/>
            <a:ext cx="5627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ありがとうございました！！！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IoTとの</a:t>
            </a:r>
            <a:r>
              <a:rPr lang="ja"/>
              <a:t>ビックデータを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ブロックチェーンの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ディープラーニングで優勝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「</a:t>
            </a:r>
            <a:r>
              <a:rPr lang="ja" sz="1800"/>
              <a:t>雇用時間をブロックチェーンで管理します</a:t>
            </a:r>
            <a:r>
              <a:rPr lang="ja" sz="1800"/>
              <a:t>」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「商品の流通経路をブロックチェーンで管理します」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「国会の文書をブロックチェーンで管理します」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ブロックチェーン警察「それRDBとRest APIと電子署名で良くない？」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いい感じに理解しよう。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仮想通貨を作ってみよう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案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電子署名でお金の送金を署名した、P2P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問題点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同時に送金したらどっち使うべきかわからん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