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1bd5607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bd5607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1bd5607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bd5607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1bd5607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bd5607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c8cc90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c8cc90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1c8cc90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c8cc90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1c8cc903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c8cc90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1c8cc90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c8cc90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sz="9600">
                <a:latin typeface="Impact"/>
                <a:ea typeface="Impact"/>
                <a:cs typeface="Impact"/>
                <a:sym typeface="Impact"/>
              </a:rPr>
              <a:t>Mining</a:t>
            </a:r>
            <a:endParaRPr sz="9600">
              <a:latin typeface="Impact"/>
              <a:ea typeface="Impact"/>
              <a:cs typeface="Impact"/>
              <a:sym typeface="Impac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 </a:t>
            </a:r>
            <a:r>
              <a:rPr lang="ja"/>
              <a:t>最強のブロックチェーン維持システム ~</a:t>
            </a:r>
            <a:endParaRPr/>
          </a:p>
        </p:txBody>
      </p:sp>
      <p:pic>
        <p:nvPicPr>
          <p:cNvPr descr="bitcoinLogo.png" id="56" name="Google Shape;56;p13"/>
          <p:cNvPicPr preferRelativeResize="0"/>
          <p:nvPr/>
        </p:nvPicPr>
        <p:blipFill>
          <a:blip r:embed="rId3">
            <a:alphaModFix/>
          </a:blip>
          <a:stretch>
            <a:fillRect/>
          </a:stretch>
        </p:blipFill>
        <p:spPr>
          <a:xfrm>
            <a:off x="6868450" y="1019900"/>
            <a:ext cx="2052598" cy="2052598"/>
          </a:xfrm>
          <a:prstGeom prst="rect">
            <a:avLst/>
          </a:prstGeom>
          <a:noFill/>
          <a:ln>
            <a:noFill/>
          </a:ln>
        </p:spPr>
      </p:pic>
      <p:pic>
        <p:nvPicPr>
          <p:cNvPr descr="1807226i.png" id="57" name="Google Shape;57;p13"/>
          <p:cNvPicPr preferRelativeResize="0"/>
          <p:nvPr/>
        </p:nvPicPr>
        <p:blipFill>
          <a:blip r:embed="rId4">
            <a:alphaModFix/>
          </a:blip>
          <a:stretch>
            <a:fillRect/>
          </a:stretch>
        </p:blipFill>
        <p:spPr>
          <a:xfrm>
            <a:off x="311700" y="1019900"/>
            <a:ext cx="2052600" cy="20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ブロックチェーン概要</a:t>
            </a:r>
            <a:endParaRPr/>
          </a:p>
        </p:txBody>
      </p:sp>
      <p:sp>
        <p:nvSpPr>
          <p:cNvPr id="63" name="Google Shape;63;p14"/>
          <p:cNvSpPr txBox="1"/>
          <p:nvPr>
            <p:ph idx="1" type="body"/>
          </p:nvPr>
        </p:nvSpPr>
        <p:spPr>
          <a:xfrm>
            <a:off x="311700" y="281500"/>
            <a:ext cx="8520600" cy="25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ブロックチェーン1.0はトランザクションと呼ばれる電子署名の連鎖でお金やモノの所有権（パケットみたいな）を渡すことができる仕組みなのです。</a:t>
            </a:r>
            <a:endParaRPr/>
          </a:p>
          <a:p>
            <a:pPr indent="0" lvl="0" marL="0" rtl="0" algn="l">
              <a:spcBef>
                <a:spcPts val="1600"/>
              </a:spcBef>
              <a:spcAft>
                <a:spcPts val="0"/>
              </a:spcAft>
              <a:buNone/>
            </a:pPr>
            <a:r>
              <a:rPr lang="ja"/>
              <a:t>そのため信用できないP2Pネットワーク内で完全に動作することができるのです。</a:t>
            </a:r>
            <a:endParaRPr/>
          </a:p>
          <a:p>
            <a:pPr indent="0" lvl="0" marL="0" rtl="0" algn="l">
              <a:spcBef>
                <a:spcPts val="1600"/>
              </a:spcBef>
              <a:spcAft>
                <a:spcPts val="0"/>
              </a:spcAft>
              <a:buNone/>
            </a:pPr>
            <a:r>
              <a:rPr lang="ja"/>
              <a:t>しかし、同時にネットワークの別の場所から同じタイミングで電子署名をブロードキャストした場合、パケットが同時に送金できてしまいます…</a:t>
            </a:r>
            <a:endParaRPr/>
          </a:p>
          <a:p>
            <a:pPr indent="0" lvl="0" marL="0" rtl="0" algn="l">
              <a:spcBef>
                <a:spcPts val="1600"/>
              </a:spcBef>
              <a:spcAft>
                <a:spcPts val="1600"/>
              </a:spcAft>
              <a:buNone/>
            </a:pPr>
            <a:r>
              <a:rPr lang="ja"/>
              <a:t>今回のお話はその解決策であるMining(以下マイニング)についてのことです！</a:t>
            </a:r>
            <a:endParaRPr/>
          </a:p>
        </p:txBody>
      </p:sp>
      <p:sp>
        <p:nvSpPr>
          <p:cNvPr id="64" name="Google Shape;64;p14"/>
          <p:cNvSpPr/>
          <p:nvPr/>
        </p:nvSpPr>
        <p:spPr>
          <a:xfrm>
            <a:off x="6265300" y="3876625"/>
            <a:ext cx="849600" cy="8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マイニング</a:t>
            </a:r>
            <a:endParaRPr/>
          </a:p>
        </p:txBody>
      </p:sp>
      <p:sp>
        <p:nvSpPr>
          <p:cNvPr id="70" name="Google Shape;70;p15"/>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ブロックチェーンの中で一番うさんくさいと言われてしまうマイニングは、実はブロックチェーンの中心を担う大事な存在なのです。</a:t>
            </a:r>
            <a:endParaRPr/>
          </a:p>
          <a:p>
            <a:pPr indent="0" lvl="0" marL="0" rtl="0" algn="l">
              <a:spcBef>
                <a:spcPts val="1600"/>
              </a:spcBef>
              <a:spcAft>
                <a:spcPts val="0"/>
              </a:spcAft>
              <a:buNone/>
            </a:pPr>
            <a:r>
              <a:rPr lang="ja"/>
              <a:t>たとえばビットコインを例に取ると、ビットコインはブロックチェーンのマイニングの仕組みを「システムの維持」と「お金の発行」の2つの意味で利用しています。</a:t>
            </a:r>
            <a:endParaRPr/>
          </a:p>
          <a:p>
            <a:pPr indent="0" lvl="0" marL="0" rtl="0" algn="l">
              <a:spcBef>
                <a:spcPts val="1600"/>
              </a:spcBef>
              <a:spcAft>
                <a:spcPts val="1600"/>
              </a:spcAft>
              <a:buNone/>
            </a:pPr>
            <a:r>
              <a:rPr lang="ja"/>
              <a:t>じゃあビットコインを例に詳しく説明していきます。</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二重送金を防ぐにはどうすりゃいいか考えてみる。</a:t>
            </a:r>
            <a:endParaRPr/>
          </a:p>
        </p:txBody>
      </p:sp>
      <p:sp>
        <p:nvSpPr>
          <p:cNvPr id="76" name="Google Shape;76;p16"/>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同時に署名をしたものをネットワークにブロードキャストできないようにする。</a:t>
            </a:r>
            <a:endParaRPr/>
          </a:p>
          <a:p>
            <a:pPr indent="0" lvl="0" marL="0" rtl="0" algn="l">
              <a:spcBef>
                <a:spcPts val="1600"/>
              </a:spcBef>
              <a:spcAft>
                <a:spcPts val="0"/>
              </a:spcAft>
              <a:buNone/>
            </a:pPr>
            <a:r>
              <a:rPr lang="ja"/>
              <a:t>→地球の裏側とかでやられると物理的に判定できない</a:t>
            </a:r>
            <a:endParaRPr/>
          </a:p>
          <a:p>
            <a:pPr indent="-342900" lvl="0" marL="457200" rtl="0" algn="l">
              <a:spcBef>
                <a:spcPts val="1600"/>
              </a:spcBef>
              <a:spcAft>
                <a:spcPts val="0"/>
              </a:spcAft>
              <a:buSzPts val="1800"/>
              <a:buChar char="●"/>
            </a:pPr>
            <a:r>
              <a:rPr lang="ja"/>
              <a:t>二重送金を発見したらブロードキャストしない</a:t>
            </a:r>
            <a:endParaRPr/>
          </a:p>
          <a:p>
            <a:pPr indent="0" lvl="0" marL="0" rtl="0" algn="l">
              <a:spcBef>
                <a:spcPts val="1600"/>
              </a:spcBef>
              <a:spcAft>
                <a:spcPts val="0"/>
              </a:spcAft>
              <a:buNone/>
            </a:pPr>
            <a:r>
              <a:rPr lang="ja"/>
              <a:t>→やっぱり判定までに時間がかかる</a:t>
            </a:r>
            <a:endParaRPr/>
          </a:p>
          <a:p>
            <a:pPr indent="-342900" lvl="0" marL="457200" rtl="0" algn="l">
              <a:spcBef>
                <a:spcPts val="1600"/>
              </a:spcBef>
              <a:spcAft>
                <a:spcPts val="0"/>
              </a:spcAft>
              <a:buSzPts val="1800"/>
              <a:buChar char="●"/>
            </a:pPr>
            <a:r>
              <a:rPr lang="ja"/>
              <a:t>すべての送金をネットワーク全体で順番をつける</a:t>
            </a:r>
            <a:endParaRPr/>
          </a:p>
          <a:p>
            <a:pPr indent="0" lvl="0" marL="0" rtl="0" algn="l">
              <a:spcBef>
                <a:spcPts val="1600"/>
              </a:spcBef>
              <a:spcAft>
                <a:spcPts val="1600"/>
              </a:spcAft>
              <a:buNone/>
            </a:pPr>
            <a:r>
              <a:rPr lang="ja"/>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ネットワークにブロードキャストされてくるパケット（ビットコインの場合はトランザクション）に順番をつける役割の人（ノード）が居るます。いわゆるマイナー（採掘者）です。</a:t>
            </a:r>
            <a:endParaRPr/>
          </a:p>
          <a:p>
            <a:pPr indent="0" lvl="0" marL="0" rtl="0" algn="l">
              <a:spcBef>
                <a:spcPts val="1600"/>
              </a:spcBef>
              <a:spcAft>
                <a:spcPts val="1600"/>
              </a:spcAft>
              <a:buNone/>
            </a:pPr>
            <a:r>
              <a:rPr lang="ja"/>
              <a:t>マイナーがパケットを1MBくらいひとまとめにして、番号をつけるます。このひとまとめをブロックと呼びます。ちなみにマイナーはブロックチェーンにブロードキャストされるブロックで最新のブロック番号を知ります。それによってそれに一を足した数を自分でまとめたブロックに番号付けできるのです。そして最後にマイナーがそのブロックをネットワークにブロードキャストします。でも、これだと誰でも新しくブロックを作れる（マイニングできる）から意味がないのですね。だから誰でもブロックを作れない仕組みがあります。</a:t>
            </a:r>
            <a:endParaRPr/>
          </a:p>
        </p:txBody>
      </p:sp>
      <p:sp>
        <p:nvSpPr>
          <p:cNvPr id="82" name="Google Shape;82;p17"/>
          <p:cNvSpPr txBox="1"/>
          <p:nvPr>
            <p:ph type="title"/>
          </p:nvPr>
        </p:nvSpPr>
        <p:spPr>
          <a:xfrm>
            <a:off x="478500" y="388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順番の付け方</a:t>
            </a:r>
            <a:endParaRPr/>
          </a:p>
        </p:txBody>
      </p:sp>
      <p:grpSp>
        <p:nvGrpSpPr>
          <p:cNvPr id="83" name="Google Shape;83;p17"/>
          <p:cNvGrpSpPr/>
          <p:nvPr/>
        </p:nvGrpSpPr>
        <p:grpSpPr>
          <a:xfrm>
            <a:off x="4455050" y="3681900"/>
            <a:ext cx="4634400" cy="1461600"/>
            <a:chOff x="4197875" y="3107175"/>
            <a:chExt cx="4634400" cy="1461600"/>
          </a:xfrm>
        </p:grpSpPr>
        <p:sp>
          <p:nvSpPr>
            <p:cNvPr id="84" name="Google Shape;84;p17"/>
            <p:cNvSpPr/>
            <p:nvPr/>
          </p:nvSpPr>
          <p:spPr>
            <a:xfrm>
              <a:off x="4197875" y="3107175"/>
              <a:ext cx="4634400" cy="146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5783175" y="3107175"/>
              <a:ext cx="16488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ブロック(1MB)</a:t>
              </a:r>
              <a:endParaRPr/>
            </a:p>
          </p:txBody>
        </p:sp>
        <p:sp>
          <p:nvSpPr>
            <p:cNvPr id="86" name="Google Shape;86;p17"/>
            <p:cNvSpPr txBox="1"/>
            <p:nvPr/>
          </p:nvSpPr>
          <p:spPr>
            <a:xfrm>
              <a:off x="4337375" y="3513025"/>
              <a:ext cx="1204800" cy="976500"/>
            </a:xfrm>
            <a:prstGeom prst="rect">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パケット</a:t>
              </a:r>
              <a:endParaRPr/>
            </a:p>
          </p:txBody>
        </p:sp>
        <p:sp>
          <p:nvSpPr>
            <p:cNvPr id="87" name="Google Shape;87;p17"/>
            <p:cNvSpPr txBox="1"/>
            <p:nvPr/>
          </p:nvSpPr>
          <p:spPr>
            <a:xfrm>
              <a:off x="5944388" y="3513025"/>
              <a:ext cx="1204800" cy="976500"/>
            </a:xfrm>
            <a:prstGeom prst="rect">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パケット</a:t>
              </a:r>
              <a:endParaRPr/>
            </a:p>
          </p:txBody>
        </p:sp>
        <p:sp>
          <p:nvSpPr>
            <p:cNvPr id="88" name="Google Shape;88;p17"/>
            <p:cNvSpPr txBox="1"/>
            <p:nvPr/>
          </p:nvSpPr>
          <p:spPr>
            <a:xfrm>
              <a:off x="7551400" y="3513025"/>
              <a:ext cx="1204800" cy="976500"/>
            </a:xfrm>
            <a:prstGeom prst="rect">
              <a:avLst/>
            </a:prstGeom>
            <a:solidFill>
              <a:srgbClr val="E6B8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a:t>パケット</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誰でもブロックを作れない方法</a:t>
            </a:r>
            <a:endParaRPr/>
          </a:p>
        </p:txBody>
      </p:sp>
      <p:pic>
        <p:nvPicPr>
          <p:cNvPr descr="Hash_tree.png" id="94" name="Google Shape;94;p18"/>
          <p:cNvPicPr preferRelativeResize="0"/>
          <p:nvPr/>
        </p:nvPicPr>
        <p:blipFill>
          <a:blip r:embed="rId3">
            <a:alphaModFix/>
          </a:blip>
          <a:stretch>
            <a:fillRect/>
          </a:stretch>
        </p:blipFill>
        <p:spPr>
          <a:xfrm>
            <a:off x="5082325" y="1661400"/>
            <a:ext cx="3749975" cy="3482100"/>
          </a:xfrm>
          <a:prstGeom prst="rect">
            <a:avLst/>
          </a:prstGeom>
          <a:noFill/>
          <a:ln>
            <a:noFill/>
          </a:ln>
        </p:spPr>
      </p:pic>
      <p:sp>
        <p:nvSpPr>
          <p:cNvPr id="95" name="Google Shape;95;p18"/>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マイナーは1MBにまとめたパケットを2つ選んで文字列連結してそれをハッシュするのです。さらに同じように別の2つまとめたハッシュ値とさらに文字列連結してハッシュするのです。こうやって木の枝みたいに2つずつどんどんペアにしてハッシュを作っていきます。これを繰り返すと最後には1つのハッシュ値が出てくる。これをルートハッシュといいます。</a:t>
            </a:r>
            <a:endParaRPr/>
          </a:p>
          <a:p>
            <a:pPr indent="0" lvl="0" marL="0" rtl="0" algn="l">
              <a:spcBef>
                <a:spcPts val="1600"/>
              </a:spcBef>
              <a:spcAft>
                <a:spcPts val="1600"/>
              </a:spcAft>
              <a:buNone/>
            </a:pPr>
            <a:r>
              <a:rPr lang="ja"/>
              <a:t>これでパケットのデータをまとめることができたのです。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誰でもブロックを作れない方法その2</a:t>
            </a:r>
            <a:endParaRPr/>
          </a:p>
        </p:txBody>
      </p:sp>
      <p:sp>
        <p:nvSpPr>
          <p:cNvPr id="101" name="Google Shape;101;p19"/>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そしてそのルートハッシュにブロックに必要なデータを文字列連結するのにゃ。それはタイムスタンプ(Unix time)と、総パケット数と、NONCE（ランダムな文字列）とかなのです。</a:t>
            </a:r>
            <a:endParaRPr/>
          </a:p>
          <a:p>
            <a:pPr indent="0" lvl="0" marL="0" rtl="0" algn="l">
              <a:spcBef>
                <a:spcPts val="1600"/>
              </a:spcBef>
              <a:spcAft>
                <a:spcPts val="1600"/>
              </a:spcAft>
              <a:buNone/>
            </a:pPr>
            <a:r>
              <a:rPr lang="ja"/>
              <a:t>そして最後にこのおっきな文字列をハッシュするのです。そしてそのハッシュ値の先頭10桁が0ならブロックとして認められるのです！NONCEを自由に設定して総当りでハッシュ計算をすることで、「誰でもブロック生成はできないが、ハッシュ計算の運によってブロックを作れる」という数学的に面白いことができるのです！！</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以上</a:t>
            </a:r>
            <a:endParaRPr/>
          </a:p>
        </p:txBody>
      </p:sp>
      <p:sp>
        <p:nvSpPr>
          <p:cNvPr id="107" name="Google Shape;107;p20"/>
          <p:cNvSpPr txBox="1"/>
          <p:nvPr>
            <p:ph idx="1" type="body"/>
          </p:nvPr>
        </p:nvSpPr>
        <p:spPr>
          <a:xfrm>
            <a:off x="311700" y="2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これがマイニングのすべてなのです。ブロックチェーンによってハッシュ関数が違ったりそもそもこの方式（Proof of work）を使ってなかったりするけど、だいたいマイニングってこんな感じなのです。</a:t>
            </a:r>
            <a:endParaRPr/>
          </a:p>
          <a:p>
            <a:pPr indent="0" lvl="0" marL="0" rtl="0" algn="l">
              <a:spcBef>
                <a:spcPts val="1600"/>
              </a:spcBef>
              <a:spcAft>
                <a:spcPts val="0"/>
              </a:spcAft>
              <a:buNone/>
            </a:pPr>
            <a:r>
              <a:rPr lang="ja"/>
              <a:t>興味を持ったら自分でどんどん調べてみてほしいのです！</a:t>
            </a:r>
            <a:endParaRPr/>
          </a:p>
          <a:p>
            <a:pPr indent="0" lvl="0" marL="0" rtl="0" algn="l">
              <a:spcBef>
                <a:spcPts val="1600"/>
              </a:spcBef>
              <a:spcAft>
                <a:spcPts val="1600"/>
              </a:spcAft>
              <a:buNone/>
            </a:pPr>
            <a:r>
              <a:rPr lang="ja"/>
              <a:t>それじゃあご清聴ありがとうございました♪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