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Lst>
  <p:sldSz cy="6858000" cx="9144000"/>
  <p:notesSz cx="6858000" cy="9144000"/>
  <p:embeddedFontLst>
    <p:embeddedFont>
      <p:font typeface="Raleway"/>
      <p:regular r:id="rId57"/>
      <p:bold r:id="rId58"/>
      <p:italic r:id="rId59"/>
      <p:boldItalic r:id="rId60"/>
    </p:embeddedFont>
    <p:embeddedFont>
      <p:font typeface="Roboto"/>
      <p:regular r:id="rId61"/>
      <p:bold r:id="rId62"/>
      <p:italic r:id="rId63"/>
      <p:boldItalic r:id="rId64"/>
    </p:embeddedFont>
    <p:embeddedFont>
      <p:font typeface="Nixie One"/>
      <p:regular r:id="rId65"/>
    </p:embeddedFont>
    <p:embeddedFont>
      <p:font typeface="Roboto Mono"/>
      <p:regular r:id="rId66"/>
      <p:bold r:id="rId67"/>
      <p:italic r:id="rId68"/>
      <p:boldItalic r:id="rId69"/>
    </p:embeddedFont>
    <p:embeddedFont>
      <p:font typeface="Bree Serif"/>
      <p:regular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0" Type="http://schemas.openxmlformats.org/officeDocument/2006/relationships/font" Target="fonts/BreeSerif-regular.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Roboto-bold.fntdata"/><Relationship Id="rId61" Type="http://schemas.openxmlformats.org/officeDocument/2006/relationships/font" Target="fonts/Roboto-regular.fntdata"/><Relationship Id="rId20" Type="http://schemas.openxmlformats.org/officeDocument/2006/relationships/slide" Target="slides/slide16.xml"/><Relationship Id="rId64" Type="http://schemas.openxmlformats.org/officeDocument/2006/relationships/font" Target="fonts/Roboto-boldItalic.fntdata"/><Relationship Id="rId63" Type="http://schemas.openxmlformats.org/officeDocument/2006/relationships/font" Target="fonts/Roboto-italic.fntdata"/><Relationship Id="rId22" Type="http://schemas.openxmlformats.org/officeDocument/2006/relationships/slide" Target="slides/slide18.xml"/><Relationship Id="rId66" Type="http://schemas.openxmlformats.org/officeDocument/2006/relationships/font" Target="fonts/RobotoMono-regular.fntdata"/><Relationship Id="rId21" Type="http://schemas.openxmlformats.org/officeDocument/2006/relationships/slide" Target="slides/slide17.xml"/><Relationship Id="rId65" Type="http://schemas.openxmlformats.org/officeDocument/2006/relationships/font" Target="fonts/NixieOne-regular.fntdata"/><Relationship Id="rId24" Type="http://schemas.openxmlformats.org/officeDocument/2006/relationships/slide" Target="slides/slide20.xml"/><Relationship Id="rId68" Type="http://schemas.openxmlformats.org/officeDocument/2006/relationships/font" Target="fonts/RobotoMono-italic.fntdata"/><Relationship Id="rId23" Type="http://schemas.openxmlformats.org/officeDocument/2006/relationships/slide" Target="slides/slide19.xml"/><Relationship Id="rId67" Type="http://schemas.openxmlformats.org/officeDocument/2006/relationships/font" Target="fonts/RobotoMono-bold.fntdata"/><Relationship Id="rId60" Type="http://schemas.openxmlformats.org/officeDocument/2006/relationships/font" Target="fonts/Raleway-boldItalic.fntdata"/><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RobotoMono-boldItalic.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font" Target="fonts/Raleway-regular.fntdata"/><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font" Target="fonts/Raleway-italic.fntdata"/><Relationship Id="rId14" Type="http://schemas.openxmlformats.org/officeDocument/2006/relationships/slide" Target="slides/slide10.xml"/><Relationship Id="rId58" Type="http://schemas.openxmlformats.org/officeDocument/2006/relationships/font" Target="fonts/Raleway-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Google Shape;35;g35f391192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 name="Google Shape;3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322f85d24d_1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22f85d24d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322f85d24d_1_1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22f85d24d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322f85d24d_1_1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22f85d24d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22f85d24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22f85d2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322f85d24d_1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22f85d24d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call, callcode, delegatecall, sendは</a:t>
            </a:r>
            <a:r>
              <a:rPr lang="en"/>
              <a:t>例外を投げない。かわりに返り値がfalseになる。</a:t>
            </a:r>
            <a:endParaRPr/>
          </a:p>
          <a:p>
            <a:pPr indent="0" lvl="0" marL="0" rtl="0" algn="l">
              <a:spcBef>
                <a:spcPts val="0"/>
              </a:spcBef>
              <a:spcAft>
                <a:spcPts val="0"/>
              </a:spcAft>
              <a:buNone/>
            </a:pPr>
            <a:r>
              <a:rPr lang="en"/>
              <a:t>Contract.func() などは例外を投げる（throw）。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正常に送金できたかチェックして、その結果によってその後の処理を変更すべき。</a:t>
            </a:r>
            <a:endParaRPr/>
          </a:p>
          <a:p>
            <a:pPr indent="0" lvl="0" marL="0" rtl="0" algn="l">
              <a:spcBef>
                <a:spcPts val="0"/>
              </a:spcBef>
              <a:spcAft>
                <a:spcPts val="0"/>
              </a:spcAft>
              <a:buNone/>
            </a:pPr>
            <a:r>
              <a:rPr lang="en"/>
              <a:t>さらに、callを例のように使うと無制限にgasを消費されるため、ちゃんと処理が失敗したかどうかで判断し、失敗していたら呼び出し元側でrevert()なりthrowなりするべき。</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322f85d24d_1_1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22f85d24d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外部呼び出しは失敗することがあるため、呼び出しをユーザーが実行できるようにする手がある。</a:t>
            </a:r>
            <a:endParaRPr/>
          </a:p>
          <a:p>
            <a:pPr indent="0" lvl="0" marL="0" rtl="0" algn="l">
              <a:spcBef>
                <a:spcPts val="0"/>
              </a:spcBef>
              <a:spcAft>
                <a:spcPts val="0"/>
              </a:spcAft>
              <a:buNone/>
            </a:pPr>
            <a:r>
              <a:rPr lang="en"/>
              <a:t>特に、ユーザーに資金を送る場合は、ユーザーに資金を送る処理を書くのではなく、ユーザーが資金をいつでも取り出せるようにする、という処理に変えたほうが良い。</a:t>
            </a:r>
            <a:endParaRPr/>
          </a:p>
          <a:p>
            <a:pPr indent="0" lvl="0" marL="0" rtl="0" algn="l">
              <a:spcBef>
                <a:spcPts val="0"/>
              </a:spcBef>
              <a:spcAft>
                <a:spcPts val="0"/>
              </a:spcAft>
              <a:buNone/>
            </a:pPr>
            <a:r>
              <a:rPr lang="en"/>
              <a:t>ガス制限についても対処できる。</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322f85d24d_1_1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22f85d24d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322f85d24d_1_1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22f85d24d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322f85d24d_1_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22f85d24d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22f85d24d_1_1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22f85d24d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 name="Shape 41"/>
        <p:cNvGrpSpPr/>
        <p:nvPr/>
      </p:nvGrpSpPr>
      <p:grpSpPr>
        <a:xfrm>
          <a:off x="0" y="0"/>
          <a:ext cx="0" cy="0"/>
          <a:chOff x="0" y="0"/>
          <a:chExt cx="0" cy="0"/>
        </a:xfrm>
      </p:grpSpPr>
      <p:sp>
        <p:nvSpPr>
          <p:cNvPr id="42" name="Google Shape;42;g3606f1c2d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 name="Google Shape;43;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322f85d24d_1_1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22f85d24d_1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322f85d24d_1_2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22f85d24d_1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22f85d24d_1_2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22f85d24d_1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322f85d24d_1_1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22f85d24d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322f85d24d_1_1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22f85d24d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322f85d24d_1_1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22f85d24d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322f85d24d_1_1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22f85d24d_1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322f85d24d_1_2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22f85d24d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322f85d24d_1_2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22f85d24d_1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322f85d24d_1_2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22f85d24d_1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 name="Shape 47"/>
        <p:cNvGrpSpPr/>
        <p:nvPr/>
      </p:nvGrpSpPr>
      <p:grpSpPr>
        <a:xfrm>
          <a:off x="0" y="0"/>
          <a:ext cx="0" cy="0"/>
          <a:chOff x="0" y="0"/>
          <a:chExt cx="0" cy="0"/>
        </a:xfrm>
      </p:grpSpPr>
      <p:sp>
        <p:nvSpPr>
          <p:cNvPr id="48" name="Google Shape;48;g32346929a5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32346929a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322f85d24d_1_2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22f85d24d_1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上記の理由で、ソースコードは公開すべき。</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322f85d24d_1_2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22f85d24d_1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322f85d24d_1_2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22f85d24d_1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コントラクトがコントラクトをcallしたとき、msg.senderはコントラクトではなく最初のコントラクトを呼び出したユーザーになる。</a:t>
            </a:r>
            <a:endParaRPr/>
          </a:p>
          <a:p>
            <a:pPr indent="0" lvl="0" marL="0" rtl="0" algn="l">
              <a:spcBef>
                <a:spcPts val="0"/>
              </a:spcBef>
              <a:spcAft>
                <a:spcPts val="0"/>
              </a:spcAft>
              <a:buNone/>
            </a:pPr>
            <a:r>
              <a:rPr lang="en"/>
              <a:t>廃止する可能性もあるため使わないように。</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322f85d24d_1_2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22f85d24d_1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322f85d24d_1_2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22f85d24d_1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322f85d24d_1_2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22f85d24d_1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322f85d24d_1_2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22f85d24d_1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322f85d24d_1_2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22f85d24d_1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322f85d24d_1_2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22f85d24d_1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322f85d24d_1_3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22f85d24d_1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g32346929a5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32346929a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322f85d24d_1_3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22f85d24d_1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322f85d24d_1_3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22f85d24d_1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322f85d24d_1_3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22f85d24d_1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322f85d24d_1_3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22f85d24d_1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322f85d24d_1_3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22f85d24d_1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コントラクトが作られる前からEtherが送金されているかもしれない。</a:t>
            </a:r>
            <a:endParaRPr/>
          </a:p>
          <a:p>
            <a:pPr indent="0" lvl="0" marL="0" rtl="0" algn="l">
              <a:spcBef>
                <a:spcPts val="0"/>
              </a:spcBef>
              <a:spcAft>
                <a:spcPts val="0"/>
              </a:spcAft>
              <a:buNone/>
            </a:pPr>
            <a:r>
              <a:rPr lang="en"/>
              <a:t>また、selfdestructの対象にされるかもしれない。</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322f85d24d_1_3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22f85d24d_1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322f85d24d_1_3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22f85d24d_1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322f85d24d_1_3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22f85d24d_1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322f85d24d_1_3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22f85d24d_1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322f85d24d_1_3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322f85d24d_1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32346929a5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2346929a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322f85d24d_1_3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322f85d24d_1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322f85d24d_1_3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322f85d24d_1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Ethereumの</a:t>
            </a:r>
            <a:r>
              <a:rPr lang="en"/>
              <a:t>場合は、0.05BTCから始まり、次は5BTC、そして最大値が25BTC。</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32365afa81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2365afa8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322f85d24d_1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22f85d24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322f85d24d_1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22f85d24d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22f85d24d_1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22f85d24d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22f85d24d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22f85d24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819900" y="3867025"/>
            <a:ext cx="7047000" cy="15465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rgbClr val="222222"/>
              </a:buClr>
              <a:buSzPts val="6000"/>
              <a:buNone/>
              <a:defRPr sz="6000">
                <a:solidFill>
                  <a:srgbClr val="222222"/>
                </a:solidFill>
                <a:highlight>
                  <a:srgbClr val="B0E0E6"/>
                </a:highlight>
              </a:defRPr>
            </a:lvl1pPr>
            <a:lvl2pPr lvl="1">
              <a:lnSpc>
                <a:spcPct val="115000"/>
              </a:lnSpc>
              <a:spcBef>
                <a:spcPts val="0"/>
              </a:spcBef>
              <a:spcAft>
                <a:spcPts val="0"/>
              </a:spcAft>
              <a:buClr>
                <a:srgbClr val="222222"/>
              </a:buClr>
              <a:buSzPts val="6000"/>
              <a:buNone/>
              <a:defRPr sz="6000">
                <a:solidFill>
                  <a:srgbClr val="222222"/>
                </a:solidFill>
                <a:highlight>
                  <a:srgbClr val="B0E0E6"/>
                </a:highlight>
              </a:defRPr>
            </a:lvl2pPr>
            <a:lvl3pPr lvl="2">
              <a:lnSpc>
                <a:spcPct val="115000"/>
              </a:lnSpc>
              <a:spcBef>
                <a:spcPts val="0"/>
              </a:spcBef>
              <a:spcAft>
                <a:spcPts val="0"/>
              </a:spcAft>
              <a:buClr>
                <a:srgbClr val="222222"/>
              </a:buClr>
              <a:buSzPts val="6000"/>
              <a:buNone/>
              <a:defRPr sz="6000">
                <a:solidFill>
                  <a:srgbClr val="222222"/>
                </a:solidFill>
                <a:highlight>
                  <a:srgbClr val="B0E0E6"/>
                </a:highlight>
              </a:defRPr>
            </a:lvl3pPr>
            <a:lvl4pPr lvl="3">
              <a:lnSpc>
                <a:spcPct val="115000"/>
              </a:lnSpc>
              <a:spcBef>
                <a:spcPts val="0"/>
              </a:spcBef>
              <a:spcAft>
                <a:spcPts val="0"/>
              </a:spcAft>
              <a:buClr>
                <a:srgbClr val="222222"/>
              </a:buClr>
              <a:buSzPts val="6000"/>
              <a:buNone/>
              <a:defRPr sz="6000">
                <a:solidFill>
                  <a:srgbClr val="222222"/>
                </a:solidFill>
                <a:highlight>
                  <a:srgbClr val="B0E0E6"/>
                </a:highlight>
              </a:defRPr>
            </a:lvl4pPr>
            <a:lvl5pPr lvl="4">
              <a:lnSpc>
                <a:spcPct val="115000"/>
              </a:lnSpc>
              <a:spcBef>
                <a:spcPts val="0"/>
              </a:spcBef>
              <a:spcAft>
                <a:spcPts val="0"/>
              </a:spcAft>
              <a:buClr>
                <a:srgbClr val="222222"/>
              </a:buClr>
              <a:buSzPts val="6000"/>
              <a:buNone/>
              <a:defRPr sz="6000">
                <a:solidFill>
                  <a:srgbClr val="222222"/>
                </a:solidFill>
                <a:highlight>
                  <a:srgbClr val="B0E0E6"/>
                </a:highlight>
              </a:defRPr>
            </a:lvl5pPr>
            <a:lvl6pPr lvl="5">
              <a:lnSpc>
                <a:spcPct val="115000"/>
              </a:lnSpc>
              <a:spcBef>
                <a:spcPts val="0"/>
              </a:spcBef>
              <a:spcAft>
                <a:spcPts val="0"/>
              </a:spcAft>
              <a:buClr>
                <a:srgbClr val="222222"/>
              </a:buClr>
              <a:buSzPts val="6000"/>
              <a:buNone/>
              <a:defRPr sz="6000">
                <a:solidFill>
                  <a:srgbClr val="222222"/>
                </a:solidFill>
                <a:highlight>
                  <a:srgbClr val="B0E0E6"/>
                </a:highlight>
              </a:defRPr>
            </a:lvl6pPr>
            <a:lvl7pPr lvl="6">
              <a:lnSpc>
                <a:spcPct val="115000"/>
              </a:lnSpc>
              <a:spcBef>
                <a:spcPts val="0"/>
              </a:spcBef>
              <a:spcAft>
                <a:spcPts val="0"/>
              </a:spcAft>
              <a:buClr>
                <a:srgbClr val="222222"/>
              </a:buClr>
              <a:buSzPts val="6000"/>
              <a:buNone/>
              <a:defRPr sz="6000">
                <a:solidFill>
                  <a:srgbClr val="222222"/>
                </a:solidFill>
                <a:highlight>
                  <a:srgbClr val="B0E0E6"/>
                </a:highlight>
              </a:defRPr>
            </a:lvl7pPr>
            <a:lvl8pPr lvl="7">
              <a:lnSpc>
                <a:spcPct val="115000"/>
              </a:lnSpc>
              <a:spcBef>
                <a:spcPts val="0"/>
              </a:spcBef>
              <a:spcAft>
                <a:spcPts val="0"/>
              </a:spcAft>
              <a:buClr>
                <a:srgbClr val="222222"/>
              </a:buClr>
              <a:buSzPts val="6000"/>
              <a:buNone/>
              <a:defRPr sz="6000">
                <a:solidFill>
                  <a:srgbClr val="222222"/>
                </a:solidFill>
                <a:highlight>
                  <a:srgbClr val="B0E0E6"/>
                </a:highlight>
              </a:defRPr>
            </a:lvl8pPr>
            <a:lvl9pPr lvl="8">
              <a:lnSpc>
                <a:spcPct val="115000"/>
              </a:lnSpc>
              <a:spcBef>
                <a:spcPts val="0"/>
              </a:spcBef>
              <a:spcAft>
                <a:spcPts val="0"/>
              </a:spcAft>
              <a:buClr>
                <a:srgbClr val="222222"/>
              </a:buClr>
              <a:buSzPts val="6000"/>
              <a:buNone/>
              <a:defRPr sz="6000">
                <a:solidFill>
                  <a:srgbClr val="222222"/>
                </a:solidFill>
                <a:highlight>
                  <a:srgbClr val="B0E0E6"/>
                </a:highligh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0" name="Shape 10"/>
        <p:cNvGrpSpPr/>
        <p:nvPr/>
      </p:nvGrpSpPr>
      <p:grpSpPr>
        <a:xfrm>
          <a:off x="0" y="0"/>
          <a:ext cx="0" cy="0"/>
          <a:chOff x="0" y="0"/>
          <a:chExt cx="0" cy="0"/>
        </a:xfrm>
      </p:grpSpPr>
      <p:sp>
        <p:nvSpPr>
          <p:cNvPr id="11" name="Google Shape;11;p3"/>
          <p:cNvSpPr txBox="1"/>
          <p:nvPr>
            <p:ph type="ctrTitle"/>
          </p:nvPr>
        </p:nvSpPr>
        <p:spPr>
          <a:xfrm>
            <a:off x="685800" y="3482725"/>
            <a:ext cx="5625000" cy="1546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Clr>
                <a:srgbClr val="222222"/>
              </a:buClr>
              <a:buSzPts val="4800"/>
              <a:buNone/>
              <a:defRPr sz="4800">
                <a:solidFill>
                  <a:srgbClr val="222222"/>
                </a:solidFill>
                <a:highlight>
                  <a:srgbClr val="B0E0E6"/>
                </a:highlight>
              </a:defRPr>
            </a:lvl1pPr>
            <a:lvl2pPr lvl="1" rtl="0">
              <a:lnSpc>
                <a:spcPct val="115000"/>
              </a:lnSpc>
              <a:spcBef>
                <a:spcPts val="0"/>
              </a:spcBef>
              <a:spcAft>
                <a:spcPts val="0"/>
              </a:spcAft>
              <a:buClr>
                <a:srgbClr val="222222"/>
              </a:buClr>
              <a:buSzPts val="4800"/>
              <a:buNone/>
              <a:defRPr sz="4800">
                <a:solidFill>
                  <a:srgbClr val="222222"/>
                </a:solidFill>
                <a:highlight>
                  <a:srgbClr val="B0E0E6"/>
                </a:highlight>
              </a:defRPr>
            </a:lvl2pPr>
            <a:lvl3pPr lvl="2" rtl="0">
              <a:lnSpc>
                <a:spcPct val="115000"/>
              </a:lnSpc>
              <a:spcBef>
                <a:spcPts val="0"/>
              </a:spcBef>
              <a:spcAft>
                <a:spcPts val="0"/>
              </a:spcAft>
              <a:buClr>
                <a:srgbClr val="222222"/>
              </a:buClr>
              <a:buSzPts val="4800"/>
              <a:buNone/>
              <a:defRPr sz="4800">
                <a:solidFill>
                  <a:srgbClr val="222222"/>
                </a:solidFill>
                <a:highlight>
                  <a:srgbClr val="B0E0E6"/>
                </a:highlight>
              </a:defRPr>
            </a:lvl3pPr>
            <a:lvl4pPr lvl="3" rtl="0">
              <a:lnSpc>
                <a:spcPct val="115000"/>
              </a:lnSpc>
              <a:spcBef>
                <a:spcPts val="0"/>
              </a:spcBef>
              <a:spcAft>
                <a:spcPts val="0"/>
              </a:spcAft>
              <a:buClr>
                <a:srgbClr val="222222"/>
              </a:buClr>
              <a:buSzPts val="4800"/>
              <a:buNone/>
              <a:defRPr sz="4800">
                <a:solidFill>
                  <a:srgbClr val="222222"/>
                </a:solidFill>
                <a:highlight>
                  <a:srgbClr val="B0E0E6"/>
                </a:highlight>
              </a:defRPr>
            </a:lvl4pPr>
            <a:lvl5pPr lvl="4" rtl="0">
              <a:lnSpc>
                <a:spcPct val="115000"/>
              </a:lnSpc>
              <a:spcBef>
                <a:spcPts val="0"/>
              </a:spcBef>
              <a:spcAft>
                <a:spcPts val="0"/>
              </a:spcAft>
              <a:buClr>
                <a:srgbClr val="222222"/>
              </a:buClr>
              <a:buSzPts val="4800"/>
              <a:buNone/>
              <a:defRPr sz="4800">
                <a:solidFill>
                  <a:srgbClr val="222222"/>
                </a:solidFill>
                <a:highlight>
                  <a:srgbClr val="B0E0E6"/>
                </a:highlight>
              </a:defRPr>
            </a:lvl5pPr>
            <a:lvl6pPr lvl="5" rtl="0">
              <a:lnSpc>
                <a:spcPct val="115000"/>
              </a:lnSpc>
              <a:spcBef>
                <a:spcPts val="0"/>
              </a:spcBef>
              <a:spcAft>
                <a:spcPts val="0"/>
              </a:spcAft>
              <a:buClr>
                <a:srgbClr val="222222"/>
              </a:buClr>
              <a:buSzPts val="4800"/>
              <a:buNone/>
              <a:defRPr sz="4800">
                <a:solidFill>
                  <a:srgbClr val="222222"/>
                </a:solidFill>
                <a:highlight>
                  <a:srgbClr val="B0E0E6"/>
                </a:highlight>
              </a:defRPr>
            </a:lvl6pPr>
            <a:lvl7pPr lvl="6" rtl="0">
              <a:lnSpc>
                <a:spcPct val="115000"/>
              </a:lnSpc>
              <a:spcBef>
                <a:spcPts val="0"/>
              </a:spcBef>
              <a:spcAft>
                <a:spcPts val="0"/>
              </a:spcAft>
              <a:buClr>
                <a:srgbClr val="222222"/>
              </a:buClr>
              <a:buSzPts val="4800"/>
              <a:buNone/>
              <a:defRPr sz="4800">
                <a:solidFill>
                  <a:srgbClr val="222222"/>
                </a:solidFill>
                <a:highlight>
                  <a:srgbClr val="B0E0E6"/>
                </a:highlight>
              </a:defRPr>
            </a:lvl7pPr>
            <a:lvl8pPr lvl="7" rtl="0">
              <a:lnSpc>
                <a:spcPct val="115000"/>
              </a:lnSpc>
              <a:spcBef>
                <a:spcPts val="0"/>
              </a:spcBef>
              <a:spcAft>
                <a:spcPts val="0"/>
              </a:spcAft>
              <a:buClr>
                <a:srgbClr val="222222"/>
              </a:buClr>
              <a:buSzPts val="4800"/>
              <a:buNone/>
              <a:defRPr sz="4800">
                <a:solidFill>
                  <a:srgbClr val="222222"/>
                </a:solidFill>
                <a:highlight>
                  <a:srgbClr val="B0E0E6"/>
                </a:highlight>
              </a:defRPr>
            </a:lvl8pPr>
            <a:lvl9pPr lvl="8" rtl="0">
              <a:lnSpc>
                <a:spcPct val="115000"/>
              </a:lnSpc>
              <a:spcBef>
                <a:spcPts val="0"/>
              </a:spcBef>
              <a:spcAft>
                <a:spcPts val="0"/>
              </a:spcAft>
              <a:buClr>
                <a:srgbClr val="222222"/>
              </a:buClr>
              <a:buSzPts val="4800"/>
              <a:buNone/>
              <a:defRPr sz="4800">
                <a:solidFill>
                  <a:srgbClr val="222222"/>
                </a:solidFill>
                <a:highlight>
                  <a:srgbClr val="B0E0E6"/>
                </a:highlight>
              </a:defRPr>
            </a:lvl9pPr>
          </a:lstStyle>
          <a:p/>
        </p:txBody>
      </p:sp>
      <p:sp>
        <p:nvSpPr>
          <p:cNvPr id="12" name="Google Shape;12;p3"/>
          <p:cNvSpPr txBox="1"/>
          <p:nvPr>
            <p:ph idx="1" type="subTitle"/>
          </p:nvPr>
        </p:nvSpPr>
        <p:spPr>
          <a:xfrm>
            <a:off x="685800" y="5158346"/>
            <a:ext cx="5625000" cy="1046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Nixie One"/>
              <a:buNone/>
              <a:defRPr b="1">
                <a:latin typeface="Nixie One"/>
                <a:ea typeface="Nixie One"/>
                <a:cs typeface="Nixie One"/>
                <a:sym typeface="Nixie One"/>
              </a:defRPr>
            </a:lvl1pPr>
            <a:lvl2pPr lvl="1" rtl="0">
              <a:spcBef>
                <a:spcPts val="0"/>
              </a:spcBef>
              <a:spcAft>
                <a:spcPts val="0"/>
              </a:spcAft>
              <a:buSzPts val="3000"/>
              <a:buFont typeface="Nixie One"/>
              <a:buNone/>
              <a:defRPr b="1" sz="3000">
                <a:latin typeface="Nixie One"/>
                <a:ea typeface="Nixie One"/>
                <a:cs typeface="Nixie One"/>
                <a:sym typeface="Nixie One"/>
              </a:defRPr>
            </a:lvl2pPr>
            <a:lvl3pPr lvl="2" rtl="0">
              <a:spcBef>
                <a:spcPts val="0"/>
              </a:spcBef>
              <a:spcAft>
                <a:spcPts val="0"/>
              </a:spcAft>
              <a:buSzPts val="3000"/>
              <a:buFont typeface="Nixie One"/>
              <a:buNone/>
              <a:defRPr b="1" sz="3000">
                <a:latin typeface="Nixie One"/>
                <a:ea typeface="Nixie One"/>
                <a:cs typeface="Nixie One"/>
                <a:sym typeface="Nixie One"/>
              </a:defRPr>
            </a:lvl3pPr>
            <a:lvl4pPr lvl="3" rtl="0">
              <a:spcBef>
                <a:spcPts val="0"/>
              </a:spcBef>
              <a:spcAft>
                <a:spcPts val="0"/>
              </a:spcAft>
              <a:buSzPts val="3000"/>
              <a:buFont typeface="Nixie One"/>
              <a:buNone/>
              <a:defRPr b="1" sz="3000">
                <a:latin typeface="Nixie One"/>
                <a:ea typeface="Nixie One"/>
                <a:cs typeface="Nixie One"/>
                <a:sym typeface="Nixie One"/>
              </a:defRPr>
            </a:lvl4pPr>
            <a:lvl5pPr lvl="4" rtl="0">
              <a:spcBef>
                <a:spcPts val="0"/>
              </a:spcBef>
              <a:spcAft>
                <a:spcPts val="0"/>
              </a:spcAft>
              <a:buSzPts val="3000"/>
              <a:buFont typeface="Nixie One"/>
              <a:buNone/>
              <a:defRPr b="1" sz="3000">
                <a:latin typeface="Nixie One"/>
                <a:ea typeface="Nixie One"/>
                <a:cs typeface="Nixie One"/>
                <a:sym typeface="Nixie One"/>
              </a:defRPr>
            </a:lvl5pPr>
            <a:lvl6pPr lvl="5" rtl="0">
              <a:spcBef>
                <a:spcPts val="0"/>
              </a:spcBef>
              <a:spcAft>
                <a:spcPts val="0"/>
              </a:spcAft>
              <a:buSzPts val="3000"/>
              <a:buFont typeface="Nixie One"/>
              <a:buNone/>
              <a:defRPr b="1" sz="3000">
                <a:latin typeface="Nixie One"/>
                <a:ea typeface="Nixie One"/>
                <a:cs typeface="Nixie One"/>
                <a:sym typeface="Nixie One"/>
              </a:defRPr>
            </a:lvl6pPr>
            <a:lvl7pPr lvl="6" rtl="0">
              <a:spcBef>
                <a:spcPts val="0"/>
              </a:spcBef>
              <a:spcAft>
                <a:spcPts val="0"/>
              </a:spcAft>
              <a:buSzPts val="3000"/>
              <a:buFont typeface="Nixie One"/>
              <a:buNone/>
              <a:defRPr b="1" sz="3000">
                <a:latin typeface="Nixie One"/>
                <a:ea typeface="Nixie One"/>
                <a:cs typeface="Nixie One"/>
                <a:sym typeface="Nixie One"/>
              </a:defRPr>
            </a:lvl7pPr>
            <a:lvl8pPr lvl="7" rtl="0">
              <a:spcBef>
                <a:spcPts val="0"/>
              </a:spcBef>
              <a:spcAft>
                <a:spcPts val="0"/>
              </a:spcAft>
              <a:buSzPts val="3000"/>
              <a:buFont typeface="Nixie One"/>
              <a:buNone/>
              <a:defRPr b="1" sz="3000">
                <a:latin typeface="Nixie One"/>
                <a:ea typeface="Nixie One"/>
                <a:cs typeface="Nixie One"/>
                <a:sym typeface="Nixie One"/>
              </a:defRPr>
            </a:lvl8pPr>
            <a:lvl9pPr lvl="8" rtl="0">
              <a:spcBef>
                <a:spcPts val="0"/>
              </a:spcBef>
              <a:spcAft>
                <a:spcPts val="0"/>
              </a:spcAft>
              <a:buSzPts val="3000"/>
              <a:buFont typeface="Nixie One"/>
              <a:buNone/>
              <a:defRPr b="1" sz="3000">
                <a:latin typeface="Nixie One"/>
                <a:ea typeface="Nixie One"/>
                <a:cs typeface="Nixie One"/>
                <a:sym typeface="Nixie 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3" name="Shape 13"/>
        <p:cNvGrpSpPr/>
        <p:nvPr/>
      </p:nvGrpSpPr>
      <p:grpSpPr>
        <a:xfrm>
          <a:off x="0" y="0"/>
          <a:ext cx="0" cy="0"/>
          <a:chOff x="0" y="0"/>
          <a:chExt cx="0" cy="0"/>
        </a:xfrm>
      </p:grpSpPr>
      <p:sp>
        <p:nvSpPr>
          <p:cNvPr id="14" name="Google Shape;14;p4"/>
          <p:cNvSpPr/>
          <p:nvPr/>
        </p:nvSpPr>
        <p:spPr>
          <a:xfrm>
            <a:off x="4218300" y="0"/>
            <a:ext cx="707400" cy="2523000"/>
          </a:xfrm>
          <a:prstGeom prst="rect">
            <a:avLst/>
          </a:prstGeom>
          <a:solidFill>
            <a:srgbClr val="B0E0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4"/>
          <p:cNvSpPr txBox="1"/>
          <p:nvPr>
            <p:ph idx="1" type="body"/>
          </p:nvPr>
        </p:nvSpPr>
        <p:spPr>
          <a:xfrm>
            <a:off x="1317000" y="2882400"/>
            <a:ext cx="6510000" cy="1093200"/>
          </a:xfrm>
          <a:prstGeom prst="rect">
            <a:avLst/>
          </a:prstGeom>
        </p:spPr>
        <p:txBody>
          <a:bodyPr anchorCtr="0" anchor="t" bIns="91425" lIns="91425" spcFirstLastPara="1" rIns="91425" wrap="square" tIns="91425">
            <a:noAutofit/>
          </a:bodyPr>
          <a:lstStyle>
            <a:lvl1pPr indent="-406400" lvl="0" marL="457200" rtl="0" algn="ctr">
              <a:spcBef>
                <a:spcPts val="600"/>
              </a:spcBef>
              <a:spcAft>
                <a:spcPts val="0"/>
              </a:spcAft>
              <a:buSzPts val="2800"/>
              <a:buChar char="◎"/>
              <a:defRPr/>
            </a:lvl1pPr>
            <a:lvl2pPr indent="-381000" lvl="1" marL="914400" rtl="0" algn="ctr">
              <a:spcBef>
                <a:spcPts val="0"/>
              </a:spcBef>
              <a:spcAft>
                <a:spcPts val="0"/>
              </a:spcAft>
              <a:buSzPts val="2400"/>
              <a:buChar char="○"/>
              <a:defRPr/>
            </a:lvl2pPr>
            <a:lvl3pPr indent="-381000" lvl="2" marL="1371600" rtl="0" algn="ctr">
              <a:spcBef>
                <a:spcPts val="0"/>
              </a:spcBef>
              <a:spcAft>
                <a:spcPts val="0"/>
              </a:spcAft>
              <a:buSzPts val="2400"/>
              <a:buChar char="■"/>
              <a:defRPr/>
            </a:lvl3pPr>
            <a:lvl4pPr indent="-342900" lvl="3" marL="1828800" rtl="0" algn="ctr">
              <a:spcBef>
                <a:spcPts val="0"/>
              </a:spcBef>
              <a:spcAft>
                <a:spcPts val="0"/>
              </a:spcAft>
              <a:buSzPts val="1800"/>
              <a:buChar char="●"/>
              <a:defRPr/>
            </a:lvl4pPr>
            <a:lvl5pPr indent="-342900" lvl="4" marL="2286000" rtl="0" algn="ctr">
              <a:spcBef>
                <a:spcPts val="0"/>
              </a:spcBef>
              <a:spcAft>
                <a:spcPts val="0"/>
              </a:spcAft>
              <a:buSzPts val="1800"/>
              <a:buChar char="○"/>
              <a:defRPr/>
            </a:lvl5pPr>
            <a:lvl6pPr indent="-342900" lvl="5" marL="2743200" rtl="0" algn="ctr">
              <a:spcBef>
                <a:spcPts val="0"/>
              </a:spcBef>
              <a:spcAft>
                <a:spcPts val="0"/>
              </a:spcAft>
              <a:buSzPts val="1800"/>
              <a:buChar char="■"/>
              <a:defRPr/>
            </a:lvl6pPr>
            <a:lvl7pPr indent="-342900" lvl="6" marL="3200400" rtl="0" algn="ctr">
              <a:spcBef>
                <a:spcPts val="0"/>
              </a:spcBef>
              <a:spcAft>
                <a:spcPts val="0"/>
              </a:spcAft>
              <a:buSzPts val="1800"/>
              <a:buChar char="●"/>
              <a:defRPr/>
            </a:lvl7pPr>
            <a:lvl8pPr indent="-342900" lvl="7" marL="3657600" rtl="0" algn="ctr">
              <a:spcBef>
                <a:spcPts val="0"/>
              </a:spcBef>
              <a:spcAft>
                <a:spcPts val="0"/>
              </a:spcAft>
              <a:buSzPts val="1800"/>
              <a:buChar char="○"/>
              <a:defRPr/>
            </a:lvl8pPr>
            <a:lvl9pPr indent="-342900" lvl="8" marL="4114800" algn="ctr">
              <a:spcBef>
                <a:spcPts val="0"/>
              </a:spcBef>
              <a:spcAft>
                <a:spcPts val="0"/>
              </a:spcAft>
              <a:buSzPts val="1800"/>
              <a:buChar char="■"/>
              <a:defRPr/>
            </a:lvl9pPr>
          </a:lstStyle>
          <a:p/>
        </p:txBody>
      </p:sp>
      <p:sp>
        <p:nvSpPr>
          <p:cNvPr id="16" name="Google Shape;16;p4"/>
          <p:cNvSpPr txBox="1"/>
          <p:nvPr/>
        </p:nvSpPr>
        <p:spPr>
          <a:xfrm>
            <a:off x="3593400" y="1651425"/>
            <a:ext cx="1957200" cy="8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rgbClr val="DC143C"/>
                </a:solidFill>
                <a:latin typeface="Nixie One"/>
                <a:ea typeface="Nixie One"/>
                <a:cs typeface="Nixie One"/>
                <a:sym typeface="Nixie One"/>
              </a:rPr>
              <a:t>“</a:t>
            </a:r>
            <a:endParaRPr sz="9600">
              <a:solidFill>
                <a:srgbClr val="DC143C"/>
              </a:solidFill>
              <a:latin typeface="Nixie One"/>
              <a:ea typeface="Nixie One"/>
              <a:cs typeface="Nixie One"/>
              <a:sym typeface="Nixie On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7" name="Shape 17"/>
        <p:cNvGrpSpPr/>
        <p:nvPr/>
      </p:nvGrpSpPr>
      <p:grpSpPr>
        <a:xfrm>
          <a:off x="0" y="0"/>
          <a:ext cx="0" cy="0"/>
          <a:chOff x="0" y="0"/>
          <a:chExt cx="0" cy="0"/>
        </a:xfrm>
      </p:grpSpPr>
      <p:sp>
        <p:nvSpPr>
          <p:cNvPr id="18" name="Google Shape;18;p5"/>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rgbClr val="222222"/>
              </a:buClr>
              <a:buSzPts val="3600"/>
              <a:buNone/>
              <a:defRPr>
                <a:solidFill>
                  <a:srgbClr val="222222"/>
                </a:solidFill>
                <a:highlight>
                  <a:srgbClr val="B0E0E6"/>
                </a:highlight>
              </a:defRPr>
            </a:lvl1pPr>
            <a:lvl2pPr lvl="1">
              <a:lnSpc>
                <a:spcPct val="115000"/>
              </a:lnSpc>
              <a:spcBef>
                <a:spcPts val="0"/>
              </a:spcBef>
              <a:spcAft>
                <a:spcPts val="0"/>
              </a:spcAft>
              <a:buClr>
                <a:srgbClr val="222222"/>
              </a:buClr>
              <a:buSzPts val="3600"/>
              <a:buNone/>
              <a:defRPr>
                <a:solidFill>
                  <a:srgbClr val="222222"/>
                </a:solidFill>
                <a:highlight>
                  <a:srgbClr val="B0E0E6"/>
                </a:highlight>
              </a:defRPr>
            </a:lvl2pPr>
            <a:lvl3pPr lvl="2">
              <a:lnSpc>
                <a:spcPct val="115000"/>
              </a:lnSpc>
              <a:spcBef>
                <a:spcPts val="0"/>
              </a:spcBef>
              <a:spcAft>
                <a:spcPts val="0"/>
              </a:spcAft>
              <a:buClr>
                <a:srgbClr val="222222"/>
              </a:buClr>
              <a:buSzPts val="3600"/>
              <a:buNone/>
              <a:defRPr>
                <a:solidFill>
                  <a:srgbClr val="222222"/>
                </a:solidFill>
                <a:highlight>
                  <a:srgbClr val="B0E0E6"/>
                </a:highlight>
              </a:defRPr>
            </a:lvl3pPr>
            <a:lvl4pPr lvl="3">
              <a:lnSpc>
                <a:spcPct val="115000"/>
              </a:lnSpc>
              <a:spcBef>
                <a:spcPts val="0"/>
              </a:spcBef>
              <a:spcAft>
                <a:spcPts val="0"/>
              </a:spcAft>
              <a:buClr>
                <a:srgbClr val="222222"/>
              </a:buClr>
              <a:buSzPts val="3600"/>
              <a:buNone/>
              <a:defRPr>
                <a:solidFill>
                  <a:srgbClr val="222222"/>
                </a:solidFill>
                <a:highlight>
                  <a:srgbClr val="B0E0E6"/>
                </a:highlight>
              </a:defRPr>
            </a:lvl4pPr>
            <a:lvl5pPr lvl="4">
              <a:lnSpc>
                <a:spcPct val="115000"/>
              </a:lnSpc>
              <a:spcBef>
                <a:spcPts val="0"/>
              </a:spcBef>
              <a:spcAft>
                <a:spcPts val="0"/>
              </a:spcAft>
              <a:buClr>
                <a:srgbClr val="222222"/>
              </a:buClr>
              <a:buSzPts val="3600"/>
              <a:buNone/>
              <a:defRPr>
                <a:solidFill>
                  <a:srgbClr val="222222"/>
                </a:solidFill>
                <a:highlight>
                  <a:srgbClr val="B0E0E6"/>
                </a:highlight>
              </a:defRPr>
            </a:lvl5pPr>
            <a:lvl6pPr lvl="5">
              <a:lnSpc>
                <a:spcPct val="115000"/>
              </a:lnSpc>
              <a:spcBef>
                <a:spcPts val="0"/>
              </a:spcBef>
              <a:spcAft>
                <a:spcPts val="0"/>
              </a:spcAft>
              <a:buClr>
                <a:srgbClr val="222222"/>
              </a:buClr>
              <a:buSzPts val="3600"/>
              <a:buNone/>
              <a:defRPr>
                <a:solidFill>
                  <a:srgbClr val="222222"/>
                </a:solidFill>
                <a:highlight>
                  <a:srgbClr val="B0E0E6"/>
                </a:highlight>
              </a:defRPr>
            </a:lvl6pPr>
            <a:lvl7pPr lvl="6">
              <a:lnSpc>
                <a:spcPct val="115000"/>
              </a:lnSpc>
              <a:spcBef>
                <a:spcPts val="0"/>
              </a:spcBef>
              <a:spcAft>
                <a:spcPts val="0"/>
              </a:spcAft>
              <a:buClr>
                <a:srgbClr val="222222"/>
              </a:buClr>
              <a:buSzPts val="3600"/>
              <a:buNone/>
              <a:defRPr>
                <a:solidFill>
                  <a:srgbClr val="222222"/>
                </a:solidFill>
                <a:highlight>
                  <a:srgbClr val="B0E0E6"/>
                </a:highlight>
              </a:defRPr>
            </a:lvl7pPr>
            <a:lvl8pPr lvl="7">
              <a:lnSpc>
                <a:spcPct val="115000"/>
              </a:lnSpc>
              <a:spcBef>
                <a:spcPts val="0"/>
              </a:spcBef>
              <a:spcAft>
                <a:spcPts val="0"/>
              </a:spcAft>
              <a:buClr>
                <a:srgbClr val="222222"/>
              </a:buClr>
              <a:buSzPts val="3600"/>
              <a:buNone/>
              <a:defRPr>
                <a:solidFill>
                  <a:srgbClr val="222222"/>
                </a:solidFill>
                <a:highlight>
                  <a:srgbClr val="B0E0E6"/>
                </a:highlight>
              </a:defRPr>
            </a:lvl8pPr>
            <a:lvl9pPr lvl="8">
              <a:lnSpc>
                <a:spcPct val="115000"/>
              </a:lnSpc>
              <a:spcBef>
                <a:spcPts val="0"/>
              </a:spcBef>
              <a:spcAft>
                <a:spcPts val="0"/>
              </a:spcAft>
              <a:buClr>
                <a:srgbClr val="222222"/>
              </a:buClr>
              <a:buSzPts val="3600"/>
              <a:buNone/>
              <a:defRPr>
                <a:solidFill>
                  <a:srgbClr val="222222"/>
                </a:solidFill>
                <a:highlight>
                  <a:srgbClr val="B0E0E6"/>
                </a:highlight>
              </a:defRPr>
            </a:lvl9pPr>
          </a:lstStyle>
          <a:p/>
        </p:txBody>
      </p:sp>
      <p:sp>
        <p:nvSpPr>
          <p:cNvPr id="19" name="Google Shape;19;p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lvl1pPr indent="-406400" lvl="0" marL="457200">
              <a:spcBef>
                <a:spcPts val="600"/>
              </a:spcBef>
              <a:spcAft>
                <a:spcPts val="0"/>
              </a:spcAft>
              <a:buSzPts val="28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0" name="Shape 20"/>
        <p:cNvGrpSpPr/>
        <p:nvPr/>
      </p:nvGrpSpPr>
      <p:grpSpPr>
        <a:xfrm>
          <a:off x="0" y="0"/>
          <a:ext cx="0" cy="0"/>
          <a:chOff x="0" y="0"/>
          <a:chExt cx="0" cy="0"/>
        </a:xfrm>
      </p:grpSpPr>
      <p:sp>
        <p:nvSpPr>
          <p:cNvPr id="21" name="Google Shape;21;p6"/>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lvl1pPr indent="-406400" lvl="0" marL="457200">
              <a:spcBef>
                <a:spcPts val="600"/>
              </a:spcBef>
              <a:spcAft>
                <a:spcPts val="0"/>
              </a:spcAft>
              <a:buSzPts val="28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2" name="Google Shape;22;p6"/>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lvl1pPr indent="-406400" lvl="0" marL="457200">
              <a:spcBef>
                <a:spcPts val="600"/>
              </a:spcBef>
              <a:spcAft>
                <a:spcPts val="0"/>
              </a:spcAft>
              <a:buSzPts val="28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3" name="Google Shape;23;p6"/>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rgbClr val="222222"/>
              </a:buClr>
              <a:buSzPts val="3600"/>
              <a:buNone/>
              <a:defRPr>
                <a:solidFill>
                  <a:srgbClr val="222222"/>
                </a:solidFill>
                <a:highlight>
                  <a:srgbClr val="B0E0E6"/>
                </a:highlight>
              </a:defRPr>
            </a:lvl1pPr>
            <a:lvl2pPr lvl="1" rtl="0">
              <a:lnSpc>
                <a:spcPct val="115000"/>
              </a:lnSpc>
              <a:spcBef>
                <a:spcPts val="0"/>
              </a:spcBef>
              <a:spcAft>
                <a:spcPts val="0"/>
              </a:spcAft>
              <a:buClr>
                <a:srgbClr val="222222"/>
              </a:buClr>
              <a:buSzPts val="3600"/>
              <a:buNone/>
              <a:defRPr>
                <a:solidFill>
                  <a:srgbClr val="222222"/>
                </a:solidFill>
                <a:highlight>
                  <a:srgbClr val="B0E0E6"/>
                </a:highlight>
              </a:defRPr>
            </a:lvl2pPr>
            <a:lvl3pPr lvl="2" rtl="0">
              <a:lnSpc>
                <a:spcPct val="115000"/>
              </a:lnSpc>
              <a:spcBef>
                <a:spcPts val="0"/>
              </a:spcBef>
              <a:spcAft>
                <a:spcPts val="0"/>
              </a:spcAft>
              <a:buClr>
                <a:srgbClr val="222222"/>
              </a:buClr>
              <a:buSzPts val="3600"/>
              <a:buNone/>
              <a:defRPr>
                <a:solidFill>
                  <a:srgbClr val="222222"/>
                </a:solidFill>
                <a:highlight>
                  <a:srgbClr val="B0E0E6"/>
                </a:highlight>
              </a:defRPr>
            </a:lvl3pPr>
            <a:lvl4pPr lvl="3" rtl="0">
              <a:lnSpc>
                <a:spcPct val="115000"/>
              </a:lnSpc>
              <a:spcBef>
                <a:spcPts val="0"/>
              </a:spcBef>
              <a:spcAft>
                <a:spcPts val="0"/>
              </a:spcAft>
              <a:buClr>
                <a:srgbClr val="222222"/>
              </a:buClr>
              <a:buSzPts val="3600"/>
              <a:buNone/>
              <a:defRPr>
                <a:solidFill>
                  <a:srgbClr val="222222"/>
                </a:solidFill>
                <a:highlight>
                  <a:srgbClr val="B0E0E6"/>
                </a:highlight>
              </a:defRPr>
            </a:lvl4pPr>
            <a:lvl5pPr lvl="4" rtl="0">
              <a:lnSpc>
                <a:spcPct val="115000"/>
              </a:lnSpc>
              <a:spcBef>
                <a:spcPts val="0"/>
              </a:spcBef>
              <a:spcAft>
                <a:spcPts val="0"/>
              </a:spcAft>
              <a:buClr>
                <a:srgbClr val="222222"/>
              </a:buClr>
              <a:buSzPts val="3600"/>
              <a:buNone/>
              <a:defRPr>
                <a:solidFill>
                  <a:srgbClr val="222222"/>
                </a:solidFill>
                <a:highlight>
                  <a:srgbClr val="B0E0E6"/>
                </a:highlight>
              </a:defRPr>
            </a:lvl5pPr>
            <a:lvl6pPr lvl="5" rtl="0">
              <a:lnSpc>
                <a:spcPct val="115000"/>
              </a:lnSpc>
              <a:spcBef>
                <a:spcPts val="0"/>
              </a:spcBef>
              <a:spcAft>
                <a:spcPts val="0"/>
              </a:spcAft>
              <a:buClr>
                <a:srgbClr val="222222"/>
              </a:buClr>
              <a:buSzPts val="3600"/>
              <a:buNone/>
              <a:defRPr>
                <a:solidFill>
                  <a:srgbClr val="222222"/>
                </a:solidFill>
                <a:highlight>
                  <a:srgbClr val="B0E0E6"/>
                </a:highlight>
              </a:defRPr>
            </a:lvl6pPr>
            <a:lvl7pPr lvl="6" rtl="0">
              <a:lnSpc>
                <a:spcPct val="115000"/>
              </a:lnSpc>
              <a:spcBef>
                <a:spcPts val="0"/>
              </a:spcBef>
              <a:spcAft>
                <a:spcPts val="0"/>
              </a:spcAft>
              <a:buClr>
                <a:srgbClr val="222222"/>
              </a:buClr>
              <a:buSzPts val="3600"/>
              <a:buNone/>
              <a:defRPr>
                <a:solidFill>
                  <a:srgbClr val="222222"/>
                </a:solidFill>
                <a:highlight>
                  <a:srgbClr val="B0E0E6"/>
                </a:highlight>
              </a:defRPr>
            </a:lvl7pPr>
            <a:lvl8pPr lvl="7" rtl="0">
              <a:lnSpc>
                <a:spcPct val="115000"/>
              </a:lnSpc>
              <a:spcBef>
                <a:spcPts val="0"/>
              </a:spcBef>
              <a:spcAft>
                <a:spcPts val="0"/>
              </a:spcAft>
              <a:buClr>
                <a:srgbClr val="222222"/>
              </a:buClr>
              <a:buSzPts val="3600"/>
              <a:buNone/>
              <a:defRPr>
                <a:solidFill>
                  <a:srgbClr val="222222"/>
                </a:solidFill>
                <a:highlight>
                  <a:srgbClr val="B0E0E6"/>
                </a:highlight>
              </a:defRPr>
            </a:lvl8pPr>
            <a:lvl9pPr lvl="8" rtl="0">
              <a:lnSpc>
                <a:spcPct val="115000"/>
              </a:lnSpc>
              <a:spcBef>
                <a:spcPts val="0"/>
              </a:spcBef>
              <a:spcAft>
                <a:spcPts val="0"/>
              </a:spcAft>
              <a:buClr>
                <a:srgbClr val="222222"/>
              </a:buClr>
              <a:buSzPts val="3600"/>
              <a:buNone/>
              <a:defRPr>
                <a:solidFill>
                  <a:srgbClr val="222222"/>
                </a:solidFill>
                <a:highlight>
                  <a:srgbClr val="B0E0E6"/>
                </a:highligh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24" name="Shape 24"/>
        <p:cNvGrpSpPr/>
        <p:nvPr/>
      </p:nvGrpSpPr>
      <p:grpSpPr>
        <a:xfrm>
          <a:off x="0" y="0"/>
          <a:ext cx="0" cy="0"/>
          <a:chOff x="0" y="0"/>
          <a:chExt cx="0" cy="0"/>
        </a:xfrm>
      </p:grpSpPr>
      <p:sp>
        <p:nvSpPr>
          <p:cNvPr id="25" name="Google Shape;25;p7"/>
          <p:cNvSpPr txBox="1"/>
          <p:nvPr>
            <p:ph idx="1" type="body"/>
          </p:nvPr>
        </p:nvSpPr>
        <p:spPr>
          <a:xfrm>
            <a:off x="457200" y="1600200"/>
            <a:ext cx="26319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26" name="Google Shape;26;p7"/>
          <p:cNvSpPr txBox="1"/>
          <p:nvPr>
            <p:ph idx="2" type="body"/>
          </p:nvPr>
        </p:nvSpPr>
        <p:spPr>
          <a:xfrm>
            <a:off x="3223966" y="1600200"/>
            <a:ext cx="26319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27" name="Google Shape;27;p7"/>
          <p:cNvSpPr txBox="1"/>
          <p:nvPr>
            <p:ph idx="3" type="body"/>
          </p:nvPr>
        </p:nvSpPr>
        <p:spPr>
          <a:xfrm>
            <a:off x="5990732" y="1600200"/>
            <a:ext cx="2631900" cy="4967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28" name="Google Shape;28;p7"/>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rgbClr val="222222"/>
              </a:buClr>
              <a:buSzPts val="3600"/>
              <a:buNone/>
              <a:defRPr>
                <a:solidFill>
                  <a:srgbClr val="222222"/>
                </a:solidFill>
                <a:highlight>
                  <a:srgbClr val="B0E0E6"/>
                </a:highlight>
              </a:defRPr>
            </a:lvl1pPr>
            <a:lvl2pPr lvl="1" rtl="0">
              <a:lnSpc>
                <a:spcPct val="115000"/>
              </a:lnSpc>
              <a:spcBef>
                <a:spcPts val="0"/>
              </a:spcBef>
              <a:spcAft>
                <a:spcPts val="0"/>
              </a:spcAft>
              <a:buClr>
                <a:srgbClr val="222222"/>
              </a:buClr>
              <a:buSzPts val="3600"/>
              <a:buNone/>
              <a:defRPr>
                <a:solidFill>
                  <a:srgbClr val="222222"/>
                </a:solidFill>
                <a:highlight>
                  <a:srgbClr val="B0E0E6"/>
                </a:highlight>
              </a:defRPr>
            </a:lvl2pPr>
            <a:lvl3pPr lvl="2" rtl="0">
              <a:lnSpc>
                <a:spcPct val="115000"/>
              </a:lnSpc>
              <a:spcBef>
                <a:spcPts val="0"/>
              </a:spcBef>
              <a:spcAft>
                <a:spcPts val="0"/>
              </a:spcAft>
              <a:buClr>
                <a:srgbClr val="222222"/>
              </a:buClr>
              <a:buSzPts val="3600"/>
              <a:buNone/>
              <a:defRPr>
                <a:solidFill>
                  <a:srgbClr val="222222"/>
                </a:solidFill>
                <a:highlight>
                  <a:srgbClr val="B0E0E6"/>
                </a:highlight>
              </a:defRPr>
            </a:lvl3pPr>
            <a:lvl4pPr lvl="3" rtl="0">
              <a:lnSpc>
                <a:spcPct val="115000"/>
              </a:lnSpc>
              <a:spcBef>
                <a:spcPts val="0"/>
              </a:spcBef>
              <a:spcAft>
                <a:spcPts val="0"/>
              </a:spcAft>
              <a:buClr>
                <a:srgbClr val="222222"/>
              </a:buClr>
              <a:buSzPts val="3600"/>
              <a:buNone/>
              <a:defRPr>
                <a:solidFill>
                  <a:srgbClr val="222222"/>
                </a:solidFill>
                <a:highlight>
                  <a:srgbClr val="B0E0E6"/>
                </a:highlight>
              </a:defRPr>
            </a:lvl4pPr>
            <a:lvl5pPr lvl="4" rtl="0">
              <a:lnSpc>
                <a:spcPct val="115000"/>
              </a:lnSpc>
              <a:spcBef>
                <a:spcPts val="0"/>
              </a:spcBef>
              <a:spcAft>
                <a:spcPts val="0"/>
              </a:spcAft>
              <a:buClr>
                <a:srgbClr val="222222"/>
              </a:buClr>
              <a:buSzPts val="3600"/>
              <a:buNone/>
              <a:defRPr>
                <a:solidFill>
                  <a:srgbClr val="222222"/>
                </a:solidFill>
                <a:highlight>
                  <a:srgbClr val="B0E0E6"/>
                </a:highlight>
              </a:defRPr>
            </a:lvl5pPr>
            <a:lvl6pPr lvl="5" rtl="0">
              <a:lnSpc>
                <a:spcPct val="115000"/>
              </a:lnSpc>
              <a:spcBef>
                <a:spcPts val="0"/>
              </a:spcBef>
              <a:spcAft>
                <a:spcPts val="0"/>
              </a:spcAft>
              <a:buClr>
                <a:srgbClr val="222222"/>
              </a:buClr>
              <a:buSzPts val="3600"/>
              <a:buNone/>
              <a:defRPr>
                <a:solidFill>
                  <a:srgbClr val="222222"/>
                </a:solidFill>
                <a:highlight>
                  <a:srgbClr val="B0E0E6"/>
                </a:highlight>
              </a:defRPr>
            </a:lvl6pPr>
            <a:lvl7pPr lvl="6" rtl="0">
              <a:lnSpc>
                <a:spcPct val="115000"/>
              </a:lnSpc>
              <a:spcBef>
                <a:spcPts val="0"/>
              </a:spcBef>
              <a:spcAft>
                <a:spcPts val="0"/>
              </a:spcAft>
              <a:buClr>
                <a:srgbClr val="222222"/>
              </a:buClr>
              <a:buSzPts val="3600"/>
              <a:buNone/>
              <a:defRPr>
                <a:solidFill>
                  <a:srgbClr val="222222"/>
                </a:solidFill>
                <a:highlight>
                  <a:srgbClr val="B0E0E6"/>
                </a:highlight>
              </a:defRPr>
            </a:lvl7pPr>
            <a:lvl8pPr lvl="7" rtl="0">
              <a:lnSpc>
                <a:spcPct val="115000"/>
              </a:lnSpc>
              <a:spcBef>
                <a:spcPts val="0"/>
              </a:spcBef>
              <a:spcAft>
                <a:spcPts val="0"/>
              </a:spcAft>
              <a:buClr>
                <a:srgbClr val="222222"/>
              </a:buClr>
              <a:buSzPts val="3600"/>
              <a:buNone/>
              <a:defRPr>
                <a:solidFill>
                  <a:srgbClr val="222222"/>
                </a:solidFill>
                <a:highlight>
                  <a:srgbClr val="B0E0E6"/>
                </a:highlight>
              </a:defRPr>
            </a:lvl8pPr>
            <a:lvl9pPr lvl="8" rtl="0">
              <a:lnSpc>
                <a:spcPct val="115000"/>
              </a:lnSpc>
              <a:spcBef>
                <a:spcPts val="0"/>
              </a:spcBef>
              <a:spcAft>
                <a:spcPts val="0"/>
              </a:spcAft>
              <a:buClr>
                <a:srgbClr val="222222"/>
              </a:buClr>
              <a:buSzPts val="3600"/>
              <a:buNone/>
              <a:defRPr>
                <a:solidFill>
                  <a:srgbClr val="222222"/>
                </a:solidFill>
                <a:highlight>
                  <a:srgbClr val="B0E0E6"/>
                </a:highligh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8"/>
          <p:cNvSpPr txBox="1"/>
          <p:nvPr>
            <p:ph type="title"/>
          </p:nvPr>
        </p:nvSpPr>
        <p:spPr>
          <a:xfrm>
            <a:off x="457200" y="458074"/>
            <a:ext cx="8229600" cy="6186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222222"/>
              </a:buClr>
              <a:buSzPts val="3000"/>
              <a:buNone/>
              <a:defRPr sz="3000">
                <a:solidFill>
                  <a:srgbClr val="222222"/>
                </a:solidFill>
                <a:highlight>
                  <a:srgbClr val="B0E0E6"/>
                </a:highlight>
              </a:defRPr>
            </a:lvl1pPr>
            <a:lvl2pPr lvl="1" algn="ctr">
              <a:spcBef>
                <a:spcPts val="0"/>
              </a:spcBef>
              <a:spcAft>
                <a:spcPts val="0"/>
              </a:spcAft>
              <a:buClr>
                <a:srgbClr val="222222"/>
              </a:buClr>
              <a:buSzPts val="3000"/>
              <a:buNone/>
              <a:defRPr sz="3000">
                <a:solidFill>
                  <a:srgbClr val="222222"/>
                </a:solidFill>
                <a:highlight>
                  <a:srgbClr val="B0E0E6"/>
                </a:highlight>
              </a:defRPr>
            </a:lvl2pPr>
            <a:lvl3pPr lvl="2" algn="ctr">
              <a:spcBef>
                <a:spcPts val="0"/>
              </a:spcBef>
              <a:spcAft>
                <a:spcPts val="0"/>
              </a:spcAft>
              <a:buClr>
                <a:srgbClr val="222222"/>
              </a:buClr>
              <a:buSzPts val="3000"/>
              <a:buNone/>
              <a:defRPr sz="3000">
                <a:solidFill>
                  <a:srgbClr val="222222"/>
                </a:solidFill>
                <a:highlight>
                  <a:srgbClr val="B0E0E6"/>
                </a:highlight>
              </a:defRPr>
            </a:lvl3pPr>
            <a:lvl4pPr lvl="3" algn="ctr">
              <a:spcBef>
                <a:spcPts val="0"/>
              </a:spcBef>
              <a:spcAft>
                <a:spcPts val="0"/>
              </a:spcAft>
              <a:buClr>
                <a:srgbClr val="222222"/>
              </a:buClr>
              <a:buSzPts val="3000"/>
              <a:buNone/>
              <a:defRPr sz="3000">
                <a:solidFill>
                  <a:srgbClr val="222222"/>
                </a:solidFill>
                <a:highlight>
                  <a:srgbClr val="B0E0E6"/>
                </a:highlight>
              </a:defRPr>
            </a:lvl4pPr>
            <a:lvl5pPr lvl="4" algn="ctr">
              <a:spcBef>
                <a:spcPts val="0"/>
              </a:spcBef>
              <a:spcAft>
                <a:spcPts val="0"/>
              </a:spcAft>
              <a:buClr>
                <a:srgbClr val="222222"/>
              </a:buClr>
              <a:buSzPts val="3000"/>
              <a:buNone/>
              <a:defRPr sz="3000">
                <a:solidFill>
                  <a:srgbClr val="222222"/>
                </a:solidFill>
                <a:highlight>
                  <a:srgbClr val="B0E0E6"/>
                </a:highlight>
              </a:defRPr>
            </a:lvl5pPr>
            <a:lvl6pPr lvl="5" algn="ctr">
              <a:spcBef>
                <a:spcPts val="0"/>
              </a:spcBef>
              <a:spcAft>
                <a:spcPts val="0"/>
              </a:spcAft>
              <a:buClr>
                <a:srgbClr val="222222"/>
              </a:buClr>
              <a:buSzPts val="3000"/>
              <a:buNone/>
              <a:defRPr sz="3000">
                <a:solidFill>
                  <a:srgbClr val="222222"/>
                </a:solidFill>
                <a:highlight>
                  <a:srgbClr val="B0E0E6"/>
                </a:highlight>
              </a:defRPr>
            </a:lvl6pPr>
            <a:lvl7pPr lvl="6" algn="ctr">
              <a:spcBef>
                <a:spcPts val="0"/>
              </a:spcBef>
              <a:spcAft>
                <a:spcPts val="0"/>
              </a:spcAft>
              <a:buClr>
                <a:srgbClr val="222222"/>
              </a:buClr>
              <a:buSzPts val="3000"/>
              <a:buNone/>
              <a:defRPr sz="3000">
                <a:solidFill>
                  <a:srgbClr val="222222"/>
                </a:solidFill>
                <a:highlight>
                  <a:srgbClr val="B0E0E6"/>
                </a:highlight>
              </a:defRPr>
            </a:lvl7pPr>
            <a:lvl8pPr lvl="7" algn="ctr">
              <a:spcBef>
                <a:spcPts val="0"/>
              </a:spcBef>
              <a:spcAft>
                <a:spcPts val="0"/>
              </a:spcAft>
              <a:buClr>
                <a:srgbClr val="222222"/>
              </a:buClr>
              <a:buSzPts val="3000"/>
              <a:buNone/>
              <a:defRPr sz="3000">
                <a:solidFill>
                  <a:srgbClr val="222222"/>
                </a:solidFill>
                <a:highlight>
                  <a:srgbClr val="B0E0E6"/>
                </a:highlight>
              </a:defRPr>
            </a:lvl8pPr>
            <a:lvl9pPr lvl="8" algn="ctr">
              <a:spcBef>
                <a:spcPts val="0"/>
              </a:spcBef>
              <a:spcAft>
                <a:spcPts val="0"/>
              </a:spcAft>
              <a:buClr>
                <a:srgbClr val="222222"/>
              </a:buClr>
              <a:buSzPts val="3000"/>
              <a:buNone/>
              <a:defRPr sz="3000">
                <a:solidFill>
                  <a:srgbClr val="222222"/>
                </a:solidFill>
                <a:highlight>
                  <a:srgbClr val="B0E0E6"/>
                </a:highligh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1" name="Shape 31"/>
        <p:cNvGrpSpPr/>
        <p:nvPr/>
      </p:nvGrpSpPr>
      <p:grpSpPr>
        <a:xfrm>
          <a:off x="0" y="0"/>
          <a:ext cx="0" cy="0"/>
          <a:chOff x="0" y="0"/>
          <a:chExt cx="0" cy="0"/>
        </a:xfrm>
      </p:grpSpPr>
      <p:sp>
        <p:nvSpPr>
          <p:cNvPr id="32" name="Google Shape;32;p9"/>
          <p:cNvSpPr txBox="1"/>
          <p:nvPr>
            <p:ph idx="1" type="body"/>
          </p:nvPr>
        </p:nvSpPr>
        <p:spPr>
          <a:xfrm>
            <a:off x="457200" y="5875079"/>
            <a:ext cx="8229600" cy="692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3" name="Shape 3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FFFFFF"/>
              </a:buClr>
              <a:buSzPts val="3600"/>
              <a:buFont typeface="Nixie One"/>
              <a:buNone/>
              <a:defRPr sz="3600">
                <a:solidFill>
                  <a:srgbClr val="FFFFFF"/>
                </a:solidFill>
                <a:latin typeface="Nixie One"/>
                <a:ea typeface="Nixie One"/>
                <a:cs typeface="Nixie One"/>
                <a:sym typeface="Nixie One"/>
              </a:defRPr>
            </a:lvl1pPr>
            <a:lvl2pPr lvl="1">
              <a:spcBef>
                <a:spcPts val="0"/>
              </a:spcBef>
              <a:spcAft>
                <a:spcPts val="0"/>
              </a:spcAft>
              <a:buClr>
                <a:srgbClr val="FFFFFF"/>
              </a:buClr>
              <a:buSzPts val="3600"/>
              <a:buFont typeface="Nixie One"/>
              <a:buNone/>
              <a:defRPr sz="3600">
                <a:solidFill>
                  <a:srgbClr val="FFFFFF"/>
                </a:solidFill>
                <a:latin typeface="Nixie One"/>
                <a:ea typeface="Nixie One"/>
                <a:cs typeface="Nixie One"/>
                <a:sym typeface="Nixie One"/>
              </a:defRPr>
            </a:lvl2pPr>
            <a:lvl3pPr lvl="2">
              <a:spcBef>
                <a:spcPts val="0"/>
              </a:spcBef>
              <a:spcAft>
                <a:spcPts val="0"/>
              </a:spcAft>
              <a:buClr>
                <a:srgbClr val="FFFFFF"/>
              </a:buClr>
              <a:buSzPts val="3600"/>
              <a:buFont typeface="Nixie One"/>
              <a:buNone/>
              <a:defRPr sz="3600">
                <a:solidFill>
                  <a:srgbClr val="FFFFFF"/>
                </a:solidFill>
                <a:latin typeface="Nixie One"/>
                <a:ea typeface="Nixie One"/>
                <a:cs typeface="Nixie One"/>
                <a:sym typeface="Nixie One"/>
              </a:defRPr>
            </a:lvl3pPr>
            <a:lvl4pPr lvl="3">
              <a:spcBef>
                <a:spcPts val="0"/>
              </a:spcBef>
              <a:spcAft>
                <a:spcPts val="0"/>
              </a:spcAft>
              <a:buClr>
                <a:srgbClr val="FFFFFF"/>
              </a:buClr>
              <a:buSzPts val="3600"/>
              <a:buFont typeface="Nixie One"/>
              <a:buNone/>
              <a:defRPr sz="3600">
                <a:solidFill>
                  <a:srgbClr val="FFFFFF"/>
                </a:solidFill>
                <a:latin typeface="Nixie One"/>
                <a:ea typeface="Nixie One"/>
                <a:cs typeface="Nixie One"/>
                <a:sym typeface="Nixie One"/>
              </a:defRPr>
            </a:lvl4pPr>
            <a:lvl5pPr lvl="4">
              <a:spcBef>
                <a:spcPts val="0"/>
              </a:spcBef>
              <a:spcAft>
                <a:spcPts val="0"/>
              </a:spcAft>
              <a:buClr>
                <a:srgbClr val="FFFFFF"/>
              </a:buClr>
              <a:buSzPts val="3600"/>
              <a:buFont typeface="Nixie One"/>
              <a:buNone/>
              <a:defRPr sz="3600">
                <a:solidFill>
                  <a:srgbClr val="FFFFFF"/>
                </a:solidFill>
                <a:latin typeface="Nixie One"/>
                <a:ea typeface="Nixie One"/>
                <a:cs typeface="Nixie One"/>
                <a:sym typeface="Nixie One"/>
              </a:defRPr>
            </a:lvl5pPr>
            <a:lvl6pPr lvl="5">
              <a:spcBef>
                <a:spcPts val="0"/>
              </a:spcBef>
              <a:spcAft>
                <a:spcPts val="0"/>
              </a:spcAft>
              <a:buClr>
                <a:srgbClr val="FFFFFF"/>
              </a:buClr>
              <a:buSzPts val="3600"/>
              <a:buFont typeface="Nixie One"/>
              <a:buNone/>
              <a:defRPr sz="3600">
                <a:solidFill>
                  <a:srgbClr val="FFFFFF"/>
                </a:solidFill>
                <a:latin typeface="Nixie One"/>
                <a:ea typeface="Nixie One"/>
                <a:cs typeface="Nixie One"/>
                <a:sym typeface="Nixie One"/>
              </a:defRPr>
            </a:lvl6pPr>
            <a:lvl7pPr lvl="6">
              <a:spcBef>
                <a:spcPts val="0"/>
              </a:spcBef>
              <a:spcAft>
                <a:spcPts val="0"/>
              </a:spcAft>
              <a:buClr>
                <a:srgbClr val="FFFFFF"/>
              </a:buClr>
              <a:buSzPts val="3600"/>
              <a:buFont typeface="Nixie One"/>
              <a:buNone/>
              <a:defRPr sz="3600">
                <a:solidFill>
                  <a:srgbClr val="FFFFFF"/>
                </a:solidFill>
                <a:latin typeface="Nixie One"/>
                <a:ea typeface="Nixie One"/>
                <a:cs typeface="Nixie One"/>
                <a:sym typeface="Nixie One"/>
              </a:defRPr>
            </a:lvl7pPr>
            <a:lvl8pPr lvl="7">
              <a:spcBef>
                <a:spcPts val="0"/>
              </a:spcBef>
              <a:spcAft>
                <a:spcPts val="0"/>
              </a:spcAft>
              <a:buClr>
                <a:srgbClr val="FFFFFF"/>
              </a:buClr>
              <a:buSzPts val="3600"/>
              <a:buFont typeface="Nixie One"/>
              <a:buNone/>
              <a:defRPr sz="3600">
                <a:solidFill>
                  <a:srgbClr val="FFFFFF"/>
                </a:solidFill>
                <a:latin typeface="Nixie One"/>
                <a:ea typeface="Nixie One"/>
                <a:cs typeface="Nixie One"/>
                <a:sym typeface="Nixie One"/>
              </a:defRPr>
            </a:lvl8pPr>
            <a:lvl9pPr lvl="8">
              <a:spcBef>
                <a:spcPts val="0"/>
              </a:spcBef>
              <a:spcAft>
                <a:spcPts val="0"/>
              </a:spcAft>
              <a:buClr>
                <a:srgbClr val="FFFFFF"/>
              </a:buClr>
              <a:buSzPts val="3600"/>
              <a:buFont typeface="Nixie One"/>
              <a:buNone/>
              <a:defRPr sz="3600">
                <a:solidFill>
                  <a:srgbClr val="FFFFFF"/>
                </a:solidFill>
                <a:latin typeface="Nixie One"/>
                <a:ea typeface="Nixie One"/>
                <a:cs typeface="Nixie One"/>
                <a:sym typeface="Nixie One"/>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06400" lvl="0" marL="457200">
              <a:spcBef>
                <a:spcPts val="600"/>
              </a:spcBef>
              <a:spcAft>
                <a:spcPts val="0"/>
              </a:spcAft>
              <a:buClr>
                <a:srgbClr val="FFFFFF"/>
              </a:buClr>
              <a:buSzPts val="2800"/>
              <a:buFont typeface="Raleway"/>
              <a:buChar char="◎"/>
              <a:defRPr sz="2800">
                <a:solidFill>
                  <a:srgbClr val="FFFFFF"/>
                </a:solidFill>
                <a:latin typeface="Raleway"/>
                <a:ea typeface="Raleway"/>
                <a:cs typeface="Raleway"/>
                <a:sym typeface="Raleway"/>
              </a:defRPr>
            </a:lvl1pPr>
            <a:lvl2pPr indent="-381000" lvl="1" marL="914400">
              <a:spcBef>
                <a:spcPts val="0"/>
              </a:spcBef>
              <a:spcAft>
                <a:spcPts val="0"/>
              </a:spcAft>
              <a:buClr>
                <a:srgbClr val="FFFFFF"/>
              </a:buClr>
              <a:buSzPts val="2400"/>
              <a:buFont typeface="Raleway"/>
              <a:buChar char="○"/>
              <a:defRPr sz="2400">
                <a:solidFill>
                  <a:srgbClr val="FFFFFF"/>
                </a:solidFill>
                <a:latin typeface="Raleway"/>
                <a:ea typeface="Raleway"/>
                <a:cs typeface="Raleway"/>
                <a:sym typeface="Raleway"/>
              </a:defRPr>
            </a:lvl2pPr>
            <a:lvl3pPr indent="-381000" lvl="2" marL="1371600">
              <a:spcBef>
                <a:spcPts val="0"/>
              </a:spcBef>
              <a:spcAft>
                <a:spcPts val="0"/>
              </a:spcAft>
              <a:buClr>
                <a:srgbClr val="FFFFFF"/>
              </a:buClr>
              <a:buSzPts val="2400"/>
              <a:buFont typeface="Raleway"/>
              <a:buChar char="■"/>
              <a:defRPr sz="2400">
                <a:solidFill>
                  <a:srgbClr val="FFFFFF"/>
                </a:solidFill>
                <a:latin typeface="Raleway"/>
                <a:ea typeface="Raleway"/>
                <a:cs typeface="Raleway"/>
                <a:sym typeface="Raleway"/>
              </a:defRPr>
            </a:lvl3pPr>
            <a:lvl4pPr indent="-342900" lvl="3" marL="1828800">
              <a:spcBef>
                <a:spcPts val="0"/>
              </a:spcBef>
              <a:spcAft>
                <a:spcPts val="0"/>
              </a:spcAft>
              <a:buClr>
                <a:srgbClr val="FFFFFF"/>
              </a:buClr>
              <a:buSzPts val="1800"/>
              <a:buFont typeface="Raleway"/>
              <a:buChar char="●"/>
              <a:defRPr sz="1800">
                <a:solidFill>
                  <a:srgbClr val="FFFFFF"/>
                </a:solidFill>
                <a:latin typeface="Raleway"/>
                <a:ea typeface="Raleway"/>
                <a:cs typeface="Raleway"/>
                <a:sym typeface="Raleway"/>
              </a:defRPr>
            </a:lvl4pPr>
            <a:lvl5pPr indent="-342900" lvl="4" marL="2286000">
              <a:spcBef>
                <a:spcPts val="0"/>
              </a:spcBef>
              <a:spcAft>
                <a:spcPts val="0"/>
              </a:spcAft>
              <a:buClr>
                <a:srgbClr val="FFFFFF"/>
              </a:buClr>
              <a:buSzPts val="1800"/>
              <a:buFont typeface="Raleway"/>
              <a:buChar char="○"/>
              <a:defRPr sz="1800">
                <a:solidFill>
                  <a:srgbClr val="FFFFFF"/>
                </a:solidFill>
                <a:latin typeface="Raleway"/>
                <a:ea typeface="Raleway"/>
                <a:cs typeface="Raleway"/>
                <a:sym typeface="Raleway"/>
              </a:defRPr>
            </a:lvl5pPr>
            <a:lvl6pPr indent="-342900" lvl="5" marL="2743200">
              <a:spcBef>
                <a:spcPts val="0"/>
              </a:spcBef>
              <a:spcAft>
                <a:spcPts val="0"/>
              </a:spcAft>
              <a:buClr>
                <a:srgbClr val="FFFFFF"/>
              </a:buClr>
              <a:buSzPts val="1800"/>
              <a:buFont typeface="Raleway"/>
              <a:buChar char="■"/>
              <a:defRPr sz="1800">
                <a:solidFill>
                  <a:srgbClr val="FFFFFF"/>
                </a:solidFill>
                <a:latin typeface="Raleway"/>
                <a:ea typeface="Raleway"/>
                <a:cs typeface="Raleway"/>
                <a:sym typeface="Raleway"/>
              </a:defRPr>
            </a:lvl6pPr>
            <a:lvl7pPr indent="-342900" lvl="6" marL="3200400">
              <a:spcBef>
                <a:spcPts val="0"/>
              </a:spcBef>
              <a:spcAft>
                <a:spcPts val="0"/>
              </a:spcAft>
              <a:buClr>
                <a:srgbClr val="FFFFFF"/>
              </a:buClr>
              <a:buSzPts val="1800"/>
              <a:buFont typeface="Raleway"/>
              <a:buChar char="●"/>
              <a:defRPr sz="1800">
                <a:solidFill>
                  <a:srgbClr val="FFFFFF"/>
                </a:solidFill>
                <a:latin typeface="Raleway"/>
                <a:ea typeface="Raleway"/>
                <a:cs typeface="Raleway"/>
                <a:sym typeface="Raleway"/>
              </a:defRPr>
            </a:lvl7pPr>
            <a:lvl8pPr indent="-342900" lvl="7" marL="3657600">
              <a:spcBef>
                <a:spcPts val="0"/>
              </a:spcBef>
              <a:spcAft>
                <a:spcPts val="0"/>
              </a:spcAft>
              <a:buClr>
                <a:srgbClr val="FFFFFF"/>
              </a:buClr>
              <a:buSzPts val="1800"/>
              <a:buFont typeface="Raleway"/>
              <a:buChar char="○"/>
              <a:defRPr sz="1800">
                <a:solidFill>
                  <a:srgbClr val="FFFFFF"/>
                </a:solidFill>
                <a:latin typeface="Raleway"/>
                <a:ea typeface="Raleway"/>
                <a:cs typeface="Raleway"/>
                <a:sym typeface="Raleway"/>
              </a:defRPr>
            </a:lvl8pPr>
            <a:lvl9pPr indent="-342900" lvl="8" marL="4114800">
              <a:spcBef>
                <a:spcPts val="0"/>
              </a:spcBef>
              <a:spcAft>
                <a:spcPts val="0"/>
              </a:spcAft>
              <a:buClr>
                <a:srgbClr val="FFFFFF"/>
              </a:buClr>
              <a:buSzPts val="1800"/>
              <a:buFont typeface="Raleway"/>
              <a:buChar char="■"/>
              <a:defRPr sz="1800">
                <a:solidFill>
                  <a:srgbClr val="FFFFFF"/>
                </a:solidFill>
                <a:latin typeface="Raleway"/>
                <a:ea typeface="Raleway"/>
                <a:cs typeface="Raleway"/>
                <a:sym typeface="Raleway"/>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37" name="Shape 37"/>
        <p:cNvGrpSpPr/>
        <p:nvPr/>
      </p:nvGrpSpPr>
      <p:grpSpPr>
        <a:xfrm>
          <a:off x="0" y="0"/>
          <a:ext cx="0" cy="0"/>
          <a:chOff x="0" y="0"/>
          <a:chExt cx="0" cy="0"/>
        </a:xfrm>
      </p:grpSpPr>
      <p:sp>
        <p:nvSpPr>
          <p:cNvPr id="38" name="Google Shape;38;p11"/>
          <p:cNvSpPr/>
          <p:nvPr/>
        </p:nvSpPr>
        <p:spPr>
          <a:xfrm>
            <a:off x="150" y="0"/>
            <a:ext cx="9144000" cy="6866100"/>
          </a:xfrm>
          <a:prstGeom prst="rect">
            <a:avLst/>
          </a:prstGeom>
          <a:solidFill>
            <a:srgbClr val="000000">
              <a:alpha val="6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1"/>
          <p:cNvSpPr txBox="1"/>
          <p:nvPr>
            <p:ph type="ctrTitle"/>
          </p:nvPr>
        </p:nvSpPr>
        <p:spPr>
          <a:xfrm>
            <a:off x="135650" y="4198625"/>
            <a:ext cx="8651700" cy="200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DC143C"/>
                </a:solidFill>
              </a:rPr>
              <a:t>S</a:t>
            </a:r>
            <a:r>
              <a:rPr lang="en"/>
              <a:t>mart Contract</a:t>
            </a:r>
            <a:endParaRPr/>
          </a:p>
          <a:p>
            <a:pPr indent="0" lvl="0" marL="0" rtl="0" algn="l">
              <a:spcBef>
                <a:spcPts val="0"/>
              </a:spcBef>
              <a:spcAft>
                <a:spcPts val="0"/>
              </a:spcAft>
              <a:buNone/>
            </a:pPr>
            <a:r>
              <a:rPr lang="en"/>
              <a:t>Security Best Practice</a:t>
            </a:r>
            <a:endParaRPr/>
          </a:p>
        </p:txBody>
      </p:sp>
      <p:pic>
        <p:nvPicPr>
          <p:cNvPr id="40" name="Google Shape;40;p11"/>
          <p:cNvPicPr preferRelativeResize="0"/>
          <p:nvPr/>
        </p:nvPicPr>
        <p:blipFill>
          <a:blip r:embed="rId4">
            <a:alphaModFix/>
          </a:blip>
          <a:stretch>
            <a:fillRect/>
          </a:stretch>
        </p:blipFill>
        <p:spPr>
          <a:xfrm>
            <a:off x="3470700" y="120575"/>
            <a:ext cx="2202875" cy="3587274"/>
          </a:xfrm>
          <a:prstGeom prst="rect">
            <a:avLst/>
          </a:prstGeom>
          <a:noFill/>
          <a:ln>
            <a:noFill/>
          </a:ln>
          <a:effectLst>
            <a:outerShdw blurRad="71438" rotWithShape="0" algn="bl" dir="3660000" dist="390525">
              <a:srgbClr val="000000">
                <a:alpha val="77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20"/>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assume contracts are created with zero balance</a:t>
            </a:r>
            <a:endParaRPr/>
          </a:p>
        </p:txBody>
      </p:sp>
      <p:sp>
        <p:nvSpPr>
          <p:cNvPr id="93" name="Google Shape;93;p20"/>
          <p:cNvSpPr txBox="1"/>
          <p:nvPr>
            <p:ph idx="1" type="body"/>
          </p:nvPr>
        </p:nvSpPr>
        <p:spPr>
          <a:xfrm>
            <a:off x="457200" y="2212250"/>
            <a:ext cx="8229600" cy="435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要約：</a:t>
            </a:r>
            <a:endParaRPr sz="2400"/>
          </a:p>
          <a:p>
            <a:pPr indent="0" lvl="0" marL="0" rtl="0" algn="l">
              <a:spcBef>
                <a:spcPts val="600"/>
              </a:spcBef>
              <a:spcAft>
                <a:spcPts val="0"/>
              </a:spcAft>
              <a:buNone/>
            </a:pPr>
            <a:r>
              <a:rPr lang="en" sz="1800"/>
              <a:t>	Ethereumの送金は、まだ使われていないアドレスにも有効。そのため、新しくコントラクトを作成した場合に残高がゼロではない可能性がある。</a:t>
            </a:r>
            <a:endParaRPr sz="1800"/>
          </a:p>
          <a:p>
            <a:pPr indent="0" lvl="0" marL="0" rtl="0" algn="l">
              <a:spcBef>
                <a:spcPts val="600"/>
              </a:spcBef>
              <a:spcAft>
                <a:spcPts val="0"/>
              </a:spcAft>
              <a:buNone/>
            </a:pPr>
            <a:r>
              <a:rPr lang="en" sz="1800"/>
              <a:t>コントラクトの作成時には、残高を確認すべきです。</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rPr lang="en" sz="1800"/>
              <a:t>参考: issue#61</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1"/>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Remember that on-chain data is public</a:t>
            </a:r>
            <a:endParaRPr/>
          </a:p>
        </p:txBody>
      </p:sp>
      <p:sp>
        <p:nvSpPr>
          <p:cNvPr id="99" name="Google Shape;99;p21"/>
          <p:cNvSpPr txBox="1"/>
          <p:nvPr>
            <p:ph idx="1" type="body"/>
          </p:nvPr>
        </p:nvSpPr>
        <p:spPr>
          <a:xfrm>
            <a:off x="457200" y="2069100"/>
            <a:ext cx="8229600" cy="4498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要約：</a:t>
            </a:r>
            <a:endParaRPr sz="2400"/>
          </a:p>
          <a:p>
            <a:pPr indent="0" lvl="0" marL="0" rtl="0" algn="l">
              <a:spcBef>
                <a:spcPts val="600"/>
              </a:spcBef>
              <a:spcAft>
                <a:spcPts val="0"/>
              </a:spcAft>
              <a:buNone/>
            </a:pPr>
            <a:r>
              <a:rPr lang="en" sz="1800"/>
              <a:t>	コントラクトによっては、ある時点までデータを非公開にする必要がある。</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rPr lang="en" sz="2400"/>
              <a:t>例：</a:t>
            </a:r>
            <a:endParaRPr sz="2400"/>
          </a:p>
          <a:p>
            <a:pPr indent="-342900" lvl="0" marL="457200" rtl="0" algn="l">
              <a:spcBef>
                <a:spcPts val="600"/>
              </a:spcBef>
              <a:spcAft>
                <a:spcPts val="0"/>
              </a:spcAft>
              <a:buSzPts val="1800"/>
              <a:buChar char="◎"/>
            </a:pPr>
            <a:r>
              <a:rPr lang="en" sz="1800"/>
              <a:t>じゃんけんコントラクトの場合、先にお互いのハッシュを提出する。</a:t>
            </a:r>
            <a:endParaRPr sz="1800"/>
          </a:p>
          <a:p>
            <a:pPr indent="-342900" lvl="0" marL="457200" rtl="0" algn="l">
              <a:spcBef>
                <a:spcPts val="0"/>
              </a:spcBef>
              <a:spcAft>
                <a:spcPts val="0"/>
              </a:spcAft>
              <a:buSzPts val="1800"/>
              <a:buChar char="◎"/>
            </a:pPr>
            <a:r>
              <a:rPr lang="en" sz="1800"/>
              <a:t>オークションコントラクトの場合、入札額をハッシュとして提出する。</a:t>
            </a:r>
            <a:endParaRPr sz="1800"/>
          </a:p>
          <a:p>
            <a:pPr indent="-342900" lvl="0" marL="457200" rtl="0" algn="l">
              <a:spcBef>
                <a:spcPts val="0"/>
              </a:spcBef>
              <a:spcAft>
                <a:spcPts val="0"/>
              </a:spcAft>
              <a:buSzPts val="1800"/>
              <a:buChar char="◎"/>
            </a:pPr>
            <a:r>
              <a:rPr lang="en" sz="1800"/>
              <a:t>乱数コントラクトの場合、先にユーザーからデータを提出させ、その情報から乱数を生成すべき。（乱数の分野は活発）</a:t>
            </a:r>
            <a:endParaRPr sz="1800"/>
          </a:p>
          <a:p>
            <a:pPr indent="0" lvl="0" marL="0" rtl="0" algn="l">
              <a:spcBef>
                <a:spcPts val="600"/>
              </a:spcBef>
              <a:spcAft>
                <a:spcPts val="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2"/>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party, some participants may "drop offline" and not return</a:t>
            </a:r>
            <a:endParaRPr/>
          </a:p>
        </p:txBody>
      </p:sp>
      <p:sp>
        <p:nvSpPr>
          <p:cNvPr id="105" name="Google Shape;105;p22"/>
          <p:cNvSpPr txBox="1"/>
          <p:nvPr>
            <p:ph idx="1" type="body"/>
          </p:nvPr>
        </p:nvSpPr>
        <p:spPr>
          <a:xfrm>
            <a:off x="457200" y="2082125"/>
            <a:ext cx="8229600" cy="4485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要約：</a:t>
            </a:r>
            <a:endParaRPr sz="2400"/>
          </a:p>
          <a:p>
            <a:pPr indent="0" lvl="0" marL="0" rtl="0" algn="l">
              <a:spcBef>
                <a:spcPts val="600"/>
              </a:spcBef>
              <a:spcAft>
                <a:spcPts val="0"/>
              </a:spcAft>
              <a:buNone/>
            </a:pPr>
            <a:r>
              <a:rPr lang="en" sz="1800"/>
              <a:t>	たとえば、先程のじゃんけんコントラクトの場合、負けたくないために手を提出しない、という手段がある。そういった「（半永久に）オフラインになる」状態を考慮しなければならない。</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3"/>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 untrudted contracts</a:t>
            </a:r>
            <a:endParaRPr/>
          </a:p>
        </p:txBody>
      </p:sp>
      <p:sp>
        <p:nvSpPr>
          <p:cNvPr id="111" name="Google Shape;111;p23"/>
          <p:cNvSpPr txBox="1"/>
          <p:nvPr>
            <p:ph idx="1" type="body"/>
          </p:nvPr>
        </p:nvSpPr>
        <p:spPr>
          <a:xfrm>
            <a:off x="457200" y="1600200"/>
            <a:ext cx="8229600" cy="49677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en" sz="1400">
                <a:solidFill>
                  <a:srgbClr val="999999"/>
                </a:solidFill>
                <a:latin typeface="Roboto Mono"/>
                <a:ea typeface="Roboto Mono"/>
                <a:cs typeface="Roboto Mono"/>
                <a:sym typeface="Roboto Mono"/>
              </a:rPr>
              <a:t>// bad</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Bank.withdraw(</a:t>
            </a:r>
            <a:r>
              <a:rPr lang="en" sz="1400">
                <a:solidFill>
                  <a:srgbClr val="E74C3C"/>
                </a:solidFill>
                <a:latin typeface="Roboto Mono"/>
                <a:ea typeface="Roboto Mono"/>
                <a:cs typeface="Roboto Mono"/>
                <a:sym typeface="Roboto Mono"/>
              </a:rPr>
              <a:t>100</a:t>
            </a:r>
            <a:r>
              <a:rPr lang="en" sz="1400">
                <a:solidFill>
                  <a:srgbClr val="37474F"/>
                </a:solidFill>
                <a:latin typeface="Roboto Mono"/>
                <a:ea typeface="Roboto Mono"/>
                <a:cs typeface="Roboto Mono"/>
                <a:sym typeface="Roboto Mono"/>
              </a:rPr>
              <a:t>); </a:t>
            </a:r>
            <a:r>
              <a:rPr lang="en" sz="1400">
                <a:solidFill>
                  <a:srgbClr val="999999"/>
                </a:solidFill>
                <a:latin typeface="Roboto Mono"/>
                <a:ea typeface="Roboto Mono"/>
                <a:cs typeface="Roboto Mono"/>
                <a:sym typeface="Roboto Mono"/>
              </a:rPr>
              <a:t>// Unclear whether trusted or untrusted</a:t>
            </a:r>
            <a:br>
              <a:rPr lang="en" sz="1400">
                <a:solidFill>
                  <a:srgbClr val="37474F"/>
                </a:solidFill>
                <a:latin typeface="Roboto Mono"/>
                <a:ea typeface="Roboto Mono"/>
                <a:cs typeface="Roboto Mono"/>
                <a:sym typeface="Roboto Mono"/>
              </a:rPr>
            </a:br>
            <a:br>
              <a:rPr lang="en" sz="1400">
                <a:solidFill>
                  <a:srgbClr val="37474F"/>
                </a:solidFill>
                <a:latin typeface="Roboto Mono"/>
                <a:ea typeface="Roboto Mono"/>
                <a:cs typeface="Roboto Mono"/>
                <a:sym typeface="Roboto Mono"/>
              </a:rPr>
            </a:br>
            <a:r>
              <a:rPr lang="en" sz="1400">
                <a:solidFill>
                  <a:srgbClr val="3B78E7"/>
                </a:solidFill>
                <a:latin typeface="Roboto Mono"/>
                <a:ea typeface="Roboto Mono"/>
                <a:cs typeface="Roboto Mono"/>
                <a:sym typeface="Roboto Mono"/>
              </a:rPr>
              <a:t>function</a:t>
            </a:r>
            <a:r>
              <a:rPr lang="en" sz="1400">
                <a:solidFill>
                  <a:srgbClr val="37474F"/>
                </a:solidFill>
                <a:latin typeface="Roboto Mono"/>
                <a:ea typeface="Roboto Mono"/>
                <a:cs typeface="Roboto Mono"/>
                <a:sym typeface="Roboto Mono"/>
              </a:rPr>
              <a:t> makeWithdrawal(</a:t>
            </a:r>
            <a:r>
              <a:rPr lang="en" sz="1400">
                <a:solidFill>
                  <a:srgbClr val="3E61A2"/>
                </a:solidFill>
                <a:latin typeface="Roboto Mono"/>
                <a:ea typeface="Roboto Mono"/>
                <a:cs typeface="Roboto Mono"/>
                <a:sym typeface="Roboto Mono"/>
              </a:rPr>
              <a:t>uint</a:t>
            </a:r>
            <a:r>
              <a:rPr lang="en" sz="1400">
                <a:solidFill>
                  <a:srgbClr val="37474F"/>
                </a:solidFill>
                <a:latin typeface="Roboto Mono"/>
                <a:ea typeface="Roboto Mono"/>
                <a:cs typeface="Roboto Mono"/>
                <a:sym typeface="Roboto Mono"/>
              </a:rPr>
              <a:t> amount) { </a:t>
            </a:r>
            <a:r>
              <a:rPr lang="en" sz="1400">
                <a:solidFill>
                  <a:srgbClr val="999999"/>
                </a:solidFill>
                <a:latin typeface="Roboto Mono"/>
                <a:ea typeface="Roboto Mono"/>
                <a:cs typeface="Roboto Mono"/>
                <a:sym typeface="Roboto Mono"/>
              </a:rPr>
              <a:t>// Isn't clear that this function is potentially unsafe</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Bank.withdraw(amount);</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a:t>
            </a:r>
            <a:br>
              <a:rPr lang="en" sz="1400">
                <a:solidFill>
                  <a:srgbClr val="37474F"/>
                </a:solidFill>
                <a:latin typeface="Roboto Mono"/>
                <a:ea typeface="Roboto Mono"/>
                <a:cs typeface="Roboto Mono"/>
                <a:sym typeface="Roboto Mono"/>
              </a:rPr>
            </a:br>
            <a:br>
              <a:rPr lang="en" sz="1400">
                <a:solidFill>
                  <a:srgbClr val="37474F"/>
                </a:solidFill>
                <a:latin typeface="Roboto Mono"/>
                <a:ea typeface="Roboto Mono"/>
                <a:cs typeface="Roboto Mono"/>
                <a:sym typeface="Roboto Mono"/>
              </a:rPr>
            </a:br>
            <a:r>
              <a:rPr lang="en" sz="1400">
                <a:solidFill>
                  <a:srgbClr val="999999"/>
                </a:solidFill>
                <a:latin typeface="Roboto Mono"/>
                <a:ea typeface="Roboto Mono"/>
                <a:cs typeface="Roboto Mono"/>
                <a:sym typeface="Roboto Mono"/>
              </a:rPr>
              <a:t>// good</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UntrustedBank.withdraw(</a:t>
            </a:r>
            <a:r>
              <a:rPr lang="en" sz="1400">
                <a:solidFill>
                  <a:srgbClr val="E74C3C"/>
                </a:solidFill>
                <a:latin typeface="Roboto Mono"/>
                <a:ea typeface="Roboto Mono"/>
                <a:cs typeface="Roboto Mono"/>
                <a:sym typeface="Roboto Mono"/>
              </a:rPr>
              <a:t>100</a:t>
            </a:r>
            <a:r>
              <a:rPr lang="en" sz="1400">
                <a:solidFill>
                  <a:srgbClr val="37474F"/>
                </a:solidFill>
                <a:latin typeface="Roboto Mono"/>
                <a:ea typeface="Roboto Mono"/>
                <a:cs typeface="Roboto Mono"/>
                <a:sym typeface="Roboto Mono"/>
              </a:rPr>
              <a:t>); </a:t>
            </a:r>
            <a:r>
              <a:rPr lang="en" sz="1400">
                <a:solidFill>
                  <a:srgbClr val="999999"/>
                </a:solidFill>
                <a:latin typeface="Roboto Mono"/>
                <a:ea typeface="Roboto Mono"/>
                <a:cs typeface="Roboto Mono"/>
                <a:sym typeface="Roboto Mono"/>
              </a:rPr>
              <a:t>// untrusted external call</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TrustedBank.withdraw(</a:t>
            </a:r>
            <a:r>
              <a:rPr lang="en" sz="1400">
                <a:solidFill>
                  <a:srgbClr val="E74C3C"/>
                </a:solidFill>
                <a:latin typeface="Roboto Mono"/>
                <a:ea typeface="Roboto Mono"/>
                <a:cs typeface="Roboto Mono"/>
                <a:sym typeface="Roboto Mono"/>
              </a:rPr>
              <a:t>100</a:t>
            </a:r>
            <a:r>
              <a:rPr lang="en" sz="1400">
                <a:solidFill>
                  <a:srgbClr val="37474F"/>
                </a:solidFill>
                <a:latin typeface="Roboto Mono"/>
                <a:ea typeface="Roboto Mono"/>
                <a:cs typeface="Roboto Mono"/>
                <a:sym typeface="Roboto Mono"/>
              </a:rPr>
              <a:t>); </a:t>
            </a:r>
            <a:r>
              <a:rPr lang="en" sz="1400">
                <a:solidFill>
                  <a:srgbClr val="999999"/>
                </a:solidFill>
                <a:latin typeface="Roboto Mono"/>
                <a:ea typeface="Roboto Mono"/>
                <a:cs typeface="Roboto Mono"/>
                <a:sym typeface="Roboto Mono"/>
              </a:rPr>
              <a:t>// external but trusted bank contract maintained by XYZ Corp</a:t>
            </a:r>
            <a:br>
              <a:rPr lang="en" sz="1400">
                <a:solidFill>
                  <a:srgbClr val="37474F"/>
                </a:solidFill>
                <a:latin typeface="Roboto Mono"/>
                <a:ea typeface="Roboto Mono"/>
                <a:cs typeface="Roboto Mono"/>
                <a:sym typeface="Roboto Mono"/>
              </a:rPr>
            </a:br>
            <a:br>
              <a:rPr lang="en" sz="1400">
                <a:solidFill>
                  <a:srgbClr val="37474F"/>
                </a:solidFill>
                <a:latin typeface="Roboto Mono"/>
                <a:ea typeface="Roboto Mono"/>
                <a:cs typeface="Roboto Mono"/>
                <a:sym typeface="Roboto Mono"/>
              </a:rPr>
            </a:br>
            <a:r>
              <a:rPr lang="en" sz="1400">
                <a:solidFill>
                  <a:srgbClr val="3B78E7"/>
                </a:solidFill>
                <a:latin typeface="Roboto Mono"/>
                <a:ea typeface="Roboto Mono"/>
                <a:cs typeface="Roboto Mono"/>
                <a:sym typeface="Roboto Mono"/>
              </a:rPr>
              <a:t>function</a:t>
            </a:r>
            <a:r>
              <a:rPr lang="en" sz="1400">
                <a:solidFill>
                  <a:srgbClr val="37474F"/>
                </a:solidFill>
                <a:latin typeface="Roboto Mono"/>
                <a:ea typeface="Roboto Mono"/>
                <a:cs typeface="Roboto Mono"/>
                <a:sym typeface="Roboto Mono"/>
              </a:rPr>
              <a:t> makeUntrustedWithdrawal(</a:t>
            </a:r>
            <a:r>
              <a:rPr lang="en" sz="1400">
                <a:solidFill>
                  <a:srgbClr val="3E61A2"/>
                </a:solidFill>
                <a:latin typeface="Roboto Mono"/>
                <a:ea typeface="Roboto Mono"/>
                <a:cs typeface="Roboto Mono"/>
                <a:sym typeface="Roboto Mono"/>
              </a:rPr>
              <a:t>uint</a:t>
            </a:r>
            <a:r>
              <a:rPr lang="en" sz="1400">
                <a:solidFill>
                  <a:srgbClr val="37474F"/>
                </a:solidFill>
                <a:latin typeface="Roboto Mono"/>
                <a:ea typeface="Roboto Mono"/>
                <a:cs typeface="Roboto Mono"/>
                <a:sym typeface="Roboto Mono"/>
              </a:rPr>
              <a:t> amount)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UntrustedBank.withdraw(amount);</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4"/>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Handle errors in external calls</a:t>
            </a:r>
            <a:endParaRPr/>
          </a:p>
        </p:txBody>
      </p:sp>
      <p:sp>
        <p:nvSpPr>
          <p:cNvPr id="117" name="Google Shape;117;p24"/>
          <p:cNvSpPr txBox="1"/>
          <p:nvPr>
            <p:ph idx="1" type="body"/>
          </p:nvPr>
        </p:nvSpPr>
        <p:spPr>
          <a:xfrm>
            <a:off x="457200" y="1600200"/>
            <a:ext cx="8229600" cy="49677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en" sz="1400">
                <a:solidFill>
                  <a:srgbClr val="999999"/>
                </a:solidFill>
                <a:latin typeface="Roboto Mono"/>
                <a:ea typeface="Roboto Mono"/>
                <a:cs typeface="Roboto Mono"/>
                <a:sym typeface="Roboto Mono"/>
              </a:rPr>
              <a:t>// bad</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someAddress.</a:t>
            </a:r>
            <a:r>
              <a:rPr lang="en" sz="1400">
                <a:solidFill>
                  <a:srgbClr val="C2185B"/>
                </a:solidFill>
                <a:latin typeface="Roboto Mono"/>
                <a:ea typeface="Roboto Mono"/>
                <a:cs typeface="Roboto Mono"/>
                <a:sym typeface="Roboto Mono"/>
              </a:rPr>
              <a:t>send</a:t>
            </a:r>
            <a:r>
              <a:rPr lang="en" sz="1400">
                <a:solidFill>
                  <a:srgbClr val="37474F"/>
                </a:solidFill>
                <a:latin typeface="Roboto Mono"/>
                <a:ea typeface="Roboto Mono"/>
                <a:cs typeface="Roboto Mono"/>
                <a:sym typeface="Roboto Mono"/>
              </a:rPr>
              <a:t>(</a:t>
            </a:r>
            <a:r>
              <a:rPr lang="en" sz="1400">
                <a:solidFill>
                  <a:srgbClr val="E74C3C"/>
                </a:solidFill>
                <a:latin typeface="Roboto Mono"/>
                <a:ea typeface="Roboto Mono"/>
                <a:cs typeface="Roboto Mono"/>
                <a:sym typeface="Roboto Mono"/>
              </a:rPr>
              <a:t>55</a:t>
            </a:r>
            <a:r>
              <a:rPr lang="en" sz="1400">
                <a:solidFill>
                  <a:srgbClr val="37474F"/>
                </a:solidFill>
                <a:latin typeface="Roboto Mono"/>
                <a:ea typeface="Roboto Mono"/>
                <a:cs typeface="Roboto Mono"/>
                <a:sym typeface="Roboto Mono"/>
              </a:rPr>
              <a:t>);</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someAddress.</a:t>
            </a:r>
            <a:r>
              <a:rPr lang="en" sz="1400">
                <a:solidFill>
                  <a:srgbClr val="C2185B"/>
                </a:solidFill>
                <a:latin typeface="Roboto Mono"/>
                <a:ea typeface="Roboto Mono"/>
                <a:cs typeface="Roboto Mono"/>
                <a:sym typeface="Roboto Mono"/>
              </a:rPr>
              <a:t>call</a:t>
            </a:r>
            <a:r>
              <a:rPr lang="en" sz="1400">
                <a:solidFill>
                  <a:srgbClr val="37474F"/>
                </a:solidFill>
                <a:latin typeface="Roboto Mono"/>
                <a:ea typeface="Roboto Mono"/>
                <a:cs typeface="Roboto Mono"/>
                <a:sym typeface="Roboto Mono"/>
              </a:rPr>
              <a:t>.value(</a:t>
            </a:r>
            <a:r>
              <a:rPr lang="en" sz="1400">
                <a:solidFill>
                  <a:srgbClr val="E74C3C"/>
                </a:solidFill>
                <a:latin typeface="Roboto Mono"/>
                <a:ea typeface="Roboto Mono"/>
                <a:cs typeface="Roboto Mono"/>
                <a:sym typeface="Roboto Mono"/>
              </a:rPr>
              <a:t>55</a:t>
            </a:r>
            <a:r>
              <a:rPr lang="en" sz="1400">
                <a:solidFill>
                  <a:srgbClr val="37474F"/>
                </a:solidFill>
                <a:latin typeface="Roboto Mono"/>
                <a:ea typeface="Roboto Mono"/>
                <a:cs typeface="Roboto Mono"/>
                <a:sym typeface="Roboto Mono"/>
              </a:rPr>
              <a:t>)(); </a:t>
            </a:r>
            <a:r>
              <a:rPr lang="en" sz="1400">
                <a:solidFill>
                  <a:srgbClr val="999999"/>
                </a:solidFill>
                <a:latin typeface="Roboto Mono"/>
                <a:ea typeface="Roboto Mono"/>
                <a:cs typeface="Roboto Mono"/>
                <a:sym typeface="Roboto Mono"/>
              </a:rPr>
              <a:t>// this is doubly dangerous, as it will forward all remaining gas and doesn't check for result</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someAddress.</a:t>
            </a:r>
            <a:r>
              <a:rPr lang="en" sz="1400">
                <a:solidFill>
                  <a:srgbClr val="C2185B"/>
                </a:solidFill>
                <a:latin typeface="Roboto Mono"/>
                <a:ea typeface="Roboto Mono"/>
                <a:cs typeface="Roboto Mono"/>
                <a:sym typeface="Roboto Mono"/>
              </a:rPr>
              <a:t>call</a:t>
            </a:r>
            <a:r>
              <a:rPr lang="en" sz="1400">
                <a:solidFill>
                  <a:srgbClr val="37474F"/>
                </a:solidFill>
                <a:latin typeface="Roboto Mono"/>
                <a:ea typeface="Roboto Mono"/>
                <a:cs typeface="Roboto Mono"/>
                <a:sym typeface="Roboto Mono"/>
              </a:rPr>
              <a:t>.value(</a:t>
            </a:r>
            <a:r>
              <a:rPr lang="en" sz="1400">
                <a:solidFill>
                  <a:srgbClr val="E74C3C"/>
                </a:solidFill>
                <a:latin typeface="Roboto Mono"/>
                <a:ea typeface="Roboto Mono"/>
                <a:cs typeface="Roboto Mono"/>
                <a:sym typeface="Roboto Mono"/>
              </a:rPr>
              <a:t>100</a:t>
            </a:r>
            <a:r>
              <a:rPr lang="en" sz="1400">
                <a:solidFill>
                  <a:srgbClr val="37474F"/>
                </a:solidFill>
                <a:latin typeface="Roboto Mono"/>
                <a:ea typeface="Roboto Mono"/>
                <a:cs typeface="Roboto Mono"/>
                <a:sym typeface="Roboto Mono"/>
              </a:rPr>
              <a:t>)(</a:t>
            </a:r>
            <a:r>
              <a:rPr lang="en" sz="1400">
                <a:solidFill>
                  <a:srgbClr val="3E61A2"/>
                </a:solidFill>
                <a:latin typeface="Roboto Mono"/>
                <a:ea typeface="Roboto Mono"/>
                <a:cs typeface="Roboto Mono"/>
                <a:sym typeface="Roboto Mono"/>
              </a:rPr>
              <a:t>bytes4</a:t>
            </a:r>
            <a:r>
              <a:rPr lang="en" sz="1400">
                <a:solidFill>
                  <a:srgbClr val="37474F"/>
                </a:solidFill>
                <a:latin typeface="Roboto Mono"/>
                <a:ea typeface="Roboto Mono"/>
                <a:cs typeface="Roboto Mono"/>
                <a:sym typeface="Roboto Mono"/>
              </a:rPr>
              <a:t>(</a:t>
            </a:r>
            <a:r>
              <a:rPr lang="en" sz="1400">
                <a:solidFill>
                  <a:srgbClr val="C2185B"/>
                </a:solidFill>
                <a:latin typeface="Roboto Mono"/>
                <a:ea typeface="Roboto Mono"/>
                <a:cs typeface="Roboto Mono"/>
                <a:sym typeface="Roboto Mono"/>
              </a:rPr>
              <a:t>sha3</a:t>
            </a:r>
            <a:r>
              <a:rPr lang="en" sz="1400">
                <a:solidFill>
                  <a:srgbClr val="37474F"/>
                </a:solidFill>
                <a:latin typeface="Roboto Mono"/>
                <a:ea typeface="Roboto Mono"/>
                <a:cs typeface="Roboto Mono"/>
                <a:sym typeface="Roboto Mono"/>
              </a:rPr>
              <a:t>(</a:t>
            </a:r>
            <a:r>
              <a:rPr lang="en" sz="1400">
                <a:solidFill>
                  <a:srgbClr val="0D904F"/>
                </a:solidFill>
                <a:latin typeface="Roboto Mono"/>
                <a:ea typeface="Roboto Mono"/>
                <a:cs typeface="Roboto Mono"/>
                <a:sym typeface="Roboto Mono"/>
              </a:rPr>
              <a:t>"deposit()"</a:t>
            </a:r>
            <a:r>
              <a:rPr lang="en" sz="1400">
                <a:solidFill>
                  <a:srgbClr val="37474F"/>
                </a:solidFill>
                <a:latin typeface="Roboto Mono"/>
                <a:ea typeface="Roboto Mono"/>
                <a:cs typeface="Roboto Mono"/>
                <a:sym typeface="Roboto Mono"/>
              </a:rPr>
              <a:t>))); </a:t>
            </a:r>
            <a:r>
              <a:rPr lang="en" sz="1400">
                <a:solidFill>
                  <a:srgbClr val="999999"/>
                </a:solidFill>
                <a:latin typeface="Roboto Mono"/>
                <a:ea typeface="Roboto Mono"/>
                <a:cs typeface="Roboto Mono"/>
                <a:sym typeface="Roboto Mono"/>
              </a:rPr>
              <a:t>// if deposit throws an exception, the raw call() will only return false and transaction will NOT be reverted</a:t>
            </a:r>
            <a:br>
              <a:rPr lang="en" sz="1400">
                <a:solidFill>
                  <a:srgbClr val="37474F"/>
                </a:solidFill>
                <a:latin typeface="Roboto Mono"/>
                <a:ea typeface="Roboto Mono"/>
                <a:cs typeface="Roboto Mono"/>
                <a:sym typeface="Roboto Mono"/>
              </a:rPr>
            </a:br>
            <a:br>
              <a:rPr lang="en" sz="1400">
                <a:solidFill>
                  <a:srgbClr val="37474F"/>
                </a:solidFill>
                <a:latin typeface="Roboto Mono"/>
                <a:ea typeface="Roboto Mono"/>
                <a:cs typeface="Roboto Mono"/>
                <a:sym typeface="Roboto Mono"/>
              </a:rPr>
            </a:br>
            <a:r>
              <a:rPr lang="en" sz="1400">
                <a:solidFill>
                  <a:srgbClr val="999999"/>
                </a:solidFill>
                <a:latin typeface="Roboto Mono"/>
                <a:ea typeface="Roboto Mono"/>
                <a:cs typeface="Roboto Mono"/>
                <a:sym typeface="Roboto Mono"/>
              </a:rPr>
              <a:t>// good</a:t>
            </a:r>
            <a:br>
              <a:rPr lang="en" sz="1400">
                <a:solidFill>
                  <a:srgbClr val="37474F"/>
                </a:solidFill>
                <a:latin typeface="Roboto Mono"/>
                <a:ea typeface="Roboto Mono"/>
                <a:cs typeface="Roboto Mono"/>
                <a:sym typeface="Roboto Mono"/>
              </a:rPr>
            </a:br>
            <a:r>
              <a:rPr lang="en" sz="1400">
                <a:solidFill>
                  <a:srgbClr val="3B78E7"/>
                </a:solidFill>
                <a:latin typeface="Roboto Mono"/>
                <a:ea typeface="Roboto Mono"/>
                <a:cs typeface="Roboto Mono"/>
                <a:sym typeface="Roboto Mono"/>
              </a:rPr>
              <a:t>if</a:t>
            </a:r>
            <a:r>
              <a:rPr lang="en" sz="1400">
                <a:solidFill>
                  <a:srgbClr val="37474F"/>
                </a:solidFill>
                <a:latin typeface="Roboto Mono"/>
                <a:ea typeface="Roboto Mono"/>
                <a:cs typeface="Roboto Mono"/>
                <a:sym typeface="Roboto Mono"/>
              </a:rPr>
              <a:t>(!someAddress.</a:t>
            </a:r>
            <a:r>
              <a:rPr lang="en" sz="1400">
                <a:solidFill>
                  <a:srgbClr val="C2185B"/>
                </a:solidFill>
                <a:latin typeface="Roboto Mono"/>
                <a:ea typeface="Roboto Mono"/>
                <a:cs typeface="Roboto Mono"/>
                <a:sym typeface="Roboto Mono"/>
              </a:rPr>
              <a:t>send</a:t>
            </a:r>
            <a:r>
              <a:rPr lang="en" sz="1400">
                <a:solidFill>
                  <a:srgbClr val="37474F"/>
                </a:solidFill>
                <a:latin typeface="Roboto Mono"/>
                <a:ea typeface="Roboto Mono"/>
                <a:cs typeface="Roboto Mono"/>
                <a:sym typeface="Roboto Mono"/>
              </a:rPr>
              <a:t>(</a:t>
            </a:r>
            <a:r>
              <a:rPr lang="en" sz="1400">
                <a:solidFill>
                  <a:srgbClr val="E74C3C"/>
                </a:solidFill>
                <a:latin typeface="Roboto Mono"/>
                <a:ea typeface="Roboto Mono"/>
                <a:cs typeface="Roboto Mono"/>
                <a:sym typeface="Roboto Mono"/>
              </a:rPr>
              <a:t>55</a:t>
            </a:r>
            <a:r>
              <a:rPr lang="en" sz="1400">
                <a:solidFill>
                  <a:srgbClr val="37474F"/>
                </a:solidFill>
                <a:latin typeface="Roboto Mono"/>
                <a:ea typeface="Roboto Mono"/>
                <a:cs typeface="Roboto Mono"/>
                <a:sym typeface="Roboto Mono"/>
              </a:rPr>
              <a:t>))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r>
              <a:rPr lang="en" sz="1400">
                <a:solidFill>
                  <a:srgbClr val="999999"/>
                </a:solidFill>
                <a:latin typeface="Roboto Mono"/>
                <a:ea typeface="Roboto Mono"/>
                <a:cs typeface="Roboto Mono"/>
                <a:sym typeface="Roboto Mono"/>
              </a:rPr>
              <a:t>// Some failure code</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a:t>
            </a:r>
            <a:br>
              <a:rPr lang="en" sz="1400">
                <a:solidFill>
                  <a:srgbClr val="37474F"/>
                </a:solidFill>
                <a:latin typeface="Roboto Mono"/>
                <a:ea typeface="Roboto Mono"/>
                <a:cs typeface="Roboto Mono"/>
                <a:sym typeface="Roboto Mono"/>
              </a:rPr>
            </a:b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ExternalContract(someAddress).deposit.value(</a:t>
            </a:r>
            <a:r>
              <a:rPr lang="en" sz="1400">
                <a:solidFill>
                  <a:srgbClr val="E74C3C"/>
                </a:solidFill>
                <a:latin typeface="Roboto Mono"/>
                <a:ea typeface="Roboto Mono"/>
                <a:cs typeface="Roboto Mono"/>
                <a:sym typeface="Roboto Mono"/>
              </a:rPr>
              <a:t>100</a:t>
            </a:r>
            <a:r>
              <a:rPr lang="en" sz="1400">
                <a:solidFill>
                  <a:srgbClr val="37474F"/>
                </a:solidFill>
                <a:latin typeface="Roboto Mono"/>
                <a:ea typeface="Roboto Mono"/>
                <a:cs typeface="Roboto Mono"/>
                <a:sym typeface="Roboto Mono"/>
              </a:rPr>
              <a:t>);</a:t>
            </a:r>
            <a:endParaRPr sz="1400">
              <a:solidFill>
                <a:srgbClr val="37474F"/>
              </a:solidFill>
              <a:latin typeface="Roboto Mono"/>
              <a:ea typeface="Roboto Mono"/>
              <a:cs typeface="Roboto Mono"/>
              <a:sym typeface="Roboto Mono"/>
            </a:endParaRPr>
          </a:p>
          <a:p>
            <a:pPr indent="0" lvl="0" marL="0" rtl="0" algn="l">
              <a:spcBef>
                <a:spcPts val="600"/>
              </a:spcBef>
              <a:spcAft>
                <a:spcPts val="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5"/>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Favor pull over push for external calls</a:t>
            </a:r>
            <a:endParaRPr/>
          </a:p>
        </p:txBody>
      </p:sp>
      <p:sp>
        <p:nvSpPr>
          <p:cNvPr id="123" name="Google Shape;123;p25"/>
          <p:cNvSpPr txBox="1"/>
          <p:nvPr>
            <p:ph idx="1" type="body"/>
          </p:nvPr>
        </p:nvSpPr>
        <p:spPr>
          <a:xfrm>
            <a:off x="457200" y="2137150"/>
            <a:ext cx="8229600" cy="44307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en" sz="1200">
                <a:solidFill>
                  <a:srgbClr val="999999"/>
                </a:solidFill>
                <a:latin typeface="Roboto Mono"/>
                <a:ea typeface="Roboto Mono"/>
                <a:cs typeface="Roboto Mono"/>
                <a:sym typeface="Roboto Mono"/>
              </a:rPr>
              <a:t>// bad</a:t>
            </a:r>
            <a:br>
              <a:rPr lang="en" sz="1200">
                <a:solidFill>
                  <a:srgbClr val="37474F"/>
                </a:solidFill>
                <a:latin typeface="Roboto Mono"/>
                <a:ea typeface="Roboto Mono"/>
                <a:cs typeface="Roboto Mono"/>
                <a:sym typeface="Roboto Mono"/>
              </a:rPr>
            </a:br>
            <a:r>
              <a:rPr lang="en" sz="1200">
                <a:solidFill>
                  <a:srgbClr val="3B78E7"/>
                </a:solidFill>
                <a:latin typeface="Roboto Mono"/>
                <a:ea typeface="Roboto Mono"/>
                <a:cs typeface="Roboto Mono"/>
                <a:sym typeface="Roboto Mono"/>
              </a:rPr>
              <a:t>contract</a:t>
            </a:r>
            <a:r>
              <a:rPr lang="en" sz="1200">
                <a:solidFill>
                  <a:srgbClr val="37474F"/>
                </a:solidFill>
                <a:latin typeface="Roboto Mono"/>
                <a:ea typeface="Roboto Mono"/>
                <a:cs typeface="Roboto Mono"/>
                <a:sym typeface="Roboto Mono"/>
              </a:rPr>
              <a:t> auction {</a:t>
            </a:r>
            <a:br>
              <a:rPr lang="en" sz="1200">
                <a:solidFill>
                  <a:srgbClr val="37474F"/>
                </a:solidFill>
                <a:latin typeface="Roboto Mono"/>
                <a:ea typeface="Roboto Mono"/>
                <a:cs typeface="Roboto Mono"/>
                <a:sym typeface="Roboto Mono"/>
              </a:rPr>
            </a:br>
            <a:r>
              <a:rPr lang="en" sz="1200">
                <a:solidFill>
                  <a:srgbClr val="37474F"/>
                </a:solidFill>
                <a:latin typeface="Roboto Mono"/>
                <a:ea typeface="Roboto Mono"/>
                <a:cs typeface="Roboto Mono"/>
                <a:sym typeface="Roboto Mono"/>
              </a:rPr>
              <a:t>    </a:t>
            </a:r>
            <a:r>
              <a:rPr lang="en" sz="1200">
                <a:solidFill>
                  <a:srgbClr val="3E61A2"/>
                </a:solidFill>
                <a:latin typeface="Roboto Mono"/>
                <a:ea typeface="Roboto Mono"/>
                <a:cs typeface="Roboto Mono"/>
                <a:sym typeface="Roboto Mono"/>
              </a:rPr>
              <a:t>address</a:t>
            </a:r>
            <a:r>
              <a:rPr lang="en" sz="1200">
                <a:solidFill>
                  <a:srgbClr val="37474F"/>
                </a:solidFill>
                <a:latin typeface="Roboto Mono"/>
                <a:ea typeface="Roboto Mono"/>
                <a:cs typeface="Roboto Mono"/>
                <a:sym typeface="Roboto Mono"/>
              </a:rPr>
              <a:t> highestBidder;</a:t>
            </a:r>
            <a:br>
              <a:rPr lang="en" sz="1200">
                <a:solidFill>
                  <a:srgbClr val="37474F"/>
                </a:solidFill>
                <a:latin typeface="Roboto Mono"/>
                <a:ea typeface="Roboto Mono"/>
                <a:cs typeface="Roboto Mono"/>
                <a:sym typeface="Roboto Mono"/>
              </a:rPr>
            </a:br>
            <a:r>
              <a:rPr lang="en" sz="1200">
                <a:solidFill>
                  <a:srgbClr val="37474F"/>
                </a:solidFill>
                <a:latin typeface="Roboto Mono"/>
                <a:ea typeface="Roboto Mono"/>
                <a:cs typeface="Roboto Mono"/>
                <a:sym typeface="Roboto Mono"/>
              </a:rPr>
              <a:t>    </a:t>
            </a:r>
            <a:r>
              <a:rPr lang="en" sz="1200">
                <a:solidFill>
                  <a:srgbClr val="3E61A2"/>
                </a:solidFill>
                <a:latin typeface="Roboto Mono"/>
                <a:ea typeface="Roboto Mono"/>
                <a:cs typeface="Roboto Mono"/>
                <a:sym typeface="Roboto Mono"/>
              </a:rPr>
              <a:t>uint</a:t>
            </a:r>
            <a:r>
              <a:rPr lang="en" sz="1200">
                <a:solidFill>
                  <a:srgbClr val="37474F"/>
                </a:solidFill>
                <a:latin typeface="Roboto Mono"/>
                <a:ea typeface="Roboto Mono"/>
                <a:cs typeface="Roboto Mono"/>
                <a:sym typeface="Roboto Mono"/>
              </a:rPr>
              <a:t> highestBid;</a:t>
            </a:r>
            <a:br>
              <a:rPr lang="en" sz="1200">
                <a:solidFill>
                  <a:srgbClr val="37474F"/>
                </a:solidFill>
                <a:latin typeface="Roboto Mono"/>
                <a:ea typeface="Roboto Mono"/>
                <a:cs typeface="Roboto Mono"/>
                <a:sym typeface="Roboto Mono"/>
              </a:rPr>
            </a:br>
            <a:br>
              <a:rPr lang="en" sz="1200">
                <a:solidFill>
                  <a:srgbClr val="37474F"/>
                </a:solidFill>
                <a:latin typeface="Roboto Mono"/>
                <a:ea typeface="Roboto Mono"/>
                <a:cs typeface="Roboto Mono"/>
                <a:sym typeface="Roboto Mono"/>
              </a:rPr>
            </a:br>
            <a:r>
              <a:rPr lang="en" sz="1200">
                <a:solidFill>
                  <a:srgbClr val="37474F"/>
                </a:solidFill>
                <a:latin typeface="Roboto Mono"/>
                <a:ea typeface="Roboto Mono"/>
                <a:cs typeface="Roboto Mono"/>
                <a:sym typeface="Roboto Mono"/>
              </a:rPr>
              <a:t>    </a:t>
            </a:r>
            <a:r>
              <a:rPr lang="en" sz="1200">
                <a:solidFill>
                  <a:srgbClr val="3B78E7"/>
                </a:solidFill>
                <a:latin typeface="Roboto Mono"/>
                <a:ea typeface="Roboto Mono"/>
                <a:cs typeface="Roboto Mono"/>
                <a:sym typeface="Roboto Mono"/>
              </a:rPr>
              <a:t>function</a:t>
            </a:r>
            <a:r>
              <a:rPr lang="en" sz="1200">
                <a:solidFill>
                  <a:srgbClr val="37474F"/>
                </a:solidFill>
                <a:latin typeface="Roboto Mono"/>
                <a:ea typeface="Roboto Mono"/>
                <a:cs typeface="Roboto Mono"/>
                <a:sym typeface="Roboto Mono"/>
              </a:rPr>
              <a:t> bid() </a:t>
            </a:r>
            <a:r>
              <a:rPr lang="en" sz="1200">
                <a:solidFill>
                  <a:srgbClr val="3E61A2"/>
                </a:solidFill>
                <a:latin typeface="Roboto Mono"/>
                <a:ea typeface="Roboto Mono"/>
                <a:cs typeface="Roboto Mono"/>
                <a:sym typeface="Roboto Mono"/>
              </a:rPr>
              <a:t>payable</a:t>
            </a:r>
            <a:r>
              <a:rPr lang="en" sz="1200">
                <a:solidFill>
                  <a:srgbClr val="37474F"/>
                </a:solidFill>
                <a:latin typeface="Roboto Mono"/>
                <a:ea typeface="Roboto Mono"/>
                <a:cs typeface="Roboto Mono"/>
                <a:sym typeface="Roboto Mono"/>
              </a:rPr>
              <a:t> {</a:t>
            </a:r>
            <a:br>
              <a:rPr lang="en" sz="1200">
                <a:solidFill>
                  <a:srgbClr val="37474F"/>
                </a:solidFill>
                <a:latin typeface="Roboto Mono"/>
                <a:ea typeface="Roboto Mono"/>
                <a:cs typeface="Roboto Mono"/>
                <a:sym typeface="Roboto Mono"/>
              </a:rPr>
            </a:br>
            <a:r>
              <a:rPr lang="en" sz="1200">
                <a:solidFill>
                  <a:srgbClr val="37474F"/>
                </a:solidFill>
                <a:latin typeface="Roboto Mono"/>
                <a:ea typeface="Roboto Mono"/>
                <a:cs typeface="Roboto Mono"/>
                <a:sym typeface="Roboto Mono"/>
              </a:rPr>
              <a:t>        require(</a:t>
            </a:r>
            <a:r>
              <a:rPr lang="en" sz="1200">
                <a:solidFill>
                  <a:srgbClr val="C2185B"/>
                </a:solidFill>
                <a:latin typeface="Roboto Mono"/>
                <a:ea typeface="Roboto Mono"/>
                <a:cs typeface="Roboto Mono"/>
                <a:sym typeface="Roboto Mono"/>
              </a:rPr>
              <a:t>msg</a:t>
            </a:r>
            <a:r>
              <a:rPr lang="en" sz="1200">
                <a:solidFill>
                  <a:srgbClr val="37474F"/>
                </a:solidFill>
                <a:latin typeface="Roboto Mono"/>
                <a:ea typeface="Roboto Mono"/>
                <a:cs typeface="Roboto Mono"/>
                <a:sym typeface="Roboto Mono"/>
              </a:rPr>
              <a:t>.value &gt;= highestBid);</a:t>
            </a:r>
            <a:br>
              <a:rPr lang="en" sz="1200">
                <a:solidFill>
                  <a:srgbClr val="37474F"/>
                </a:solidFill>
                <a:latin typeface="Roboto Mono"/>
                <a:ea typeface="Roboto Mono"/>
                <a:cs typeface="Roboto Mono"/>
                <a:sym typeface="Roboto Mono"/>
              </a:rPr>
            </a:br>
            <a:br>
              <a:rPr lang="en" sz="1200">
                <a:solidFill>
                  <a:srgbClr val="37474F"/>
                </a:solidFill>
                <a:latin typeface="Roboto Mono"/>
                <a:ea typeface="Roboto Mono"/>
                <a:cs typeface="Roboto Mono"/>
                <a:sym typeface="Roboto Mono"/>
              </a:rPr>
            </a:br>
            <a:r>
              <a:rPr lang="en" sz="1200">
                <a:solidFill>
                  <a:srgbClr val="37474F"/>
                </a:solidFill>
                <a:latin typeface="Roboto Mono"/>
                <a:ea typeface="Roboto Mono"/>
                <a:cs typeface="Roboto Mono"/>
                <a:sym typeface="Roboto Mono"/>
              </a:rPr>
              <a:t>        </a:t>
            </a:r>
            <a:r>
              <a:rPr lang="en" sz="1200">
                <a:solidFill>
                  <a:srgbClr val="3B78E7"/>
                </a:solidFill>
                <a:latin typeface="Roboto Mono"/>
                <a:ea typeface="Roboto Mono"/>
                <a:cs typeface="Roboto Mono"/>
                <a:sym typeface="Roboto Mono"/>
              </a:rPr>
              <a:t>if</a:t>
            </a:r>
            <a:r>
              <a:rPr lang="en" sz="1200">
                <a:solidFill>
                  <a:srgbClr val="37474F"/>
                </a:solidFill>
                <a:latin typeface="Roboto Mono"/>
                <a:ea typeface="Roboto Mono"/>
                <a:cs typeface="Roboto Mono"/>
                <a:sym typeface="Roboto Mono"/>
              </a:rPr>
              <a:t> (highestBidder != </a:t>
            </a:r>
            <a:r>
              <a:rPr lang="en" sz="1200">
                <a:solidFill>
                  <a:srgbClr val="E74C3C"/>
                </a:solidFill>
                <a:latin typeface="Roboto Mono"/>
                <a:ea typeface="Roboto Mono"/>
                <a:cs typeface="Roboto Mono"/>
                <a:sym typeface="Roboto Mono"/>
              </a:rPr>
              <a:t>0</a:t>
            </a:r>
            <a:r>
              <a:rPr lang="en" sz="1200">
                <a:solidFill>
                  <a:srgbClr val="37474F"/>
                </a:solidFill>
                <a:latin typeface="Roboto Mono"/>
                <a:ea typeface="Roboto Mono"/>
                <a:cs typeface="Roboto Mono"/>
                <a:sym typeface="Roboto Mono"/>
              </a:rPr>
              <a:t>) {</a:t>
            </a:r>
            <a:br>
              <a:rPr lang="en" sz="1200">
                <a:solidFill>
                  <a:srgbClr val="37474F"/>
                </a:solidFill>
                <a:latin typeface="Roboto Mono"/>
                <a:ea typeface="Roboto Mono"/>
                <a:cs typeface="Roboto Mono"/>
                <a:sym typeface="Roboto Mono"/>
              </a:rPr>
            </a:br>
            <a:r>
              <a:rPr lang="en" sz="1200">
                <a:solidFill>
                  <a:srgbClr val="37474F"/>
                </a:solidFill>
                <a:latin typeface="Roboto Mono"/>
                <a:ea typeface="Roboto Mono"/>
                <a:cs typeface="Roboto Mono"/>
                <a:sym typeface="Roboto Mono"/>
              </a:rPr>
              <a:t>            highestBidder.transfer(highestBid);</a:t>
            </a:r>
            <a:br>
              <a:rPr lang="en" sz="1200">
                <a:solidFill>
                  <a:srgbClr val="37474F"/>
                </a:solidFill>
                <a:latin typeface="Roboto Mono"/>
                <a:ea typeface="Roboto Mono"/>
                <a:cs typeface="Roboto Mono"/>
                <a:sym typeface="Roboto Mono"/>
              </a:rPr>
            </a:br>
            <a:r>
              <a:rPr lang="en" sz="1200">
                <a:solidFill>
                  <a:srgbClr val="37474F"/>
                </a:solidFill>
                <a:latin typeface="Roboto Mono"/>
                <a:ea typeface="Roboto Mono"/>
                <a:cs typeface="Roboto Mono"/>
                <a:sym typeface="Roboto Mono"/>
              </a:rPr>
              <a:t>        }</a:t>
            </a:r>
            <a:br>
              <a:rPr lang="en" sz="1200">
                <a:solidFill>
                  <a:srgbClr val="37474F"/>
                </a:solidFill>
                <a:latin typeface="Roboto Mono"/>
                <a:ea typeface="Roboto Mono"/>
                <a:cs typeface="Roboto Mono"/>
                <a:sym typeface="Roboto Mono"/>
              </a:rPr>
            </a:br>
            <a:br>
              <a:rPr lang="en" sz="1200">
                <a:solidFill>
                  <a:srgbClr val="37474F"/>
                </a:solidFill>
                <a:latin typeface="Roboto Mono"/>
                <a:ea typeface="Roboto Mono"/>
                <a:cs typeface="Roboto Mono"/>
                <a:sym typeface="Roboto Mono"/>
              </a:rPr>
            </a:br>
            <a:r>
              <a:rPr lang="en" sz="1200">
                <a:solidFill>
                  <a:srgbClr val="37474F"/>
                </a:solidFill>
                <a:latin typeface="Roboto Mono"/>
                <a:ea typeface="Roboto Mono"/>
                <a:cs typeface="Roboto Mono"/>
                <a:sym typeface="Roboto Mono"/>
              </a:rPr>
              <a:t>       highestBidder = </a:t>
            </a:r>
            <a:r>
              <a:rPr lang="en" sz="1200">
                <a:solidFill>
                  <a:srgbClr val="C2185B"/>
                </a:solidFill>
                <a:latin typeface="Roboto Mono"/>
                <a:ea typeface="Roboto Mono"/>
                <a:cs typeface="Roboto Mono"/>
                <a:sym typeface="Roboto Mono"/>
              </a:rPr>
              <a:t>msg</a:t>
            </a:r>
            <a:r>
              <a:rPr lang="en" sz="1200">
                <a:solidFill>
                  <a:srgbClr val="37474F"/>
                </a:solidFill>
                <a:latin typeface="Roboto Mono"/>
                <a:ea typeface="Roboto Mono"/>
                <a:cs typeface="Roboto Mono"/>
                <a:sym typeface="Roboto Mono"/>
              </a:rPr>
              <a:t>.sender;</a:t>
            </a:r>
            <a:br>
              <a:rPr lang="en" sz="1200">
                <a:solidFill>
                  <a:srgbClr val="37474F"/>
                </a:solidFill>
                <a:latin typeface="Roboto Mono"/>
                <a:ea typeface="Roboto Mono"/>
                <a:cs typeface="Roboto Mono"/>
                <a:sym typeface="Roboto Mono"/>
              </a:rPr>
            </a:br>
            <a:r>
              <a:rPr lang="en" sz="1200">
                <a:solidFill>
                  <a:srgbClr val="37474F"/>
                </a:solidFill>
                <a:latin typeface="Roboto Mono"/>
                <a:ea typeface="Roboto Mono"/>
                <a:cs typeface="Roboto Mono"/>
                <a:sym typeface="Roboto Mono"/>
              </a:rPr>
              <a:t>       highestBid = </a:t>
            </a:r>
            <a:r>
              <a:rPr lang="en" sz="1200">
                <a:solidFill>
                  <a:srgbClr val="C2185B"/>
                </a:solidFill>
                <a:latin typeface="Roboto Mono"/>
                <a:ea typeface="Roboto Mono"/>
                <a:cs typeface="Roboto Mono"/>
                <a:sym typeface="Roboto Mono"/>
              </a:rPr>
              <a:t>msg</a:t>
            </a:r>
            <a:r>
              <a:rPr lang="en" sz="1200">
                <a:solidFill>
                  <a:srgbClr val="37474F"/>
                </a:solidFill>
                <a:latin typeface="Roboto Mono"/>
                <a:ea typeface="Roboto Mono"/>
                <a:cs typeface="Roboto Mono"/>
                <a:sym typeface="Roboto Mono"/>
              </a:rPr>
              <a:t>.value;</a:t>
            </a:r>
            <a:br>
              <a:rPr lang="en" sz="1200">
                <a:solidFill>
                  <a:srgbClr val="37474F"/>
                </a:solidFill>
                <a:latin typeface="Roboto Mono"/>
                <a:ea typeface="Roboto Mono"/>
                <a:cs typeface="Roboto Mono"/>
                <a:sym typeface="Roboto Mono"/>
              </a:rPr>
            </a:br>
            <a:r>
              <a:rPr lang="en" sz="1200">
                <a:solidFill>
                  <a:srgbClr val="37474F"/>
                </a:solidFill>
                <a:latin typeface="Roboto Mono"/>
                <a:ea typeface="Roboto Mono"/>
                <a:cs typeface="Roboto Mono"/>
                <a:sym typeface="Roboto Mono"/>
              </a:rPr>
              <a:t>    }</a:t>
            </a:r>
            <a:br>
              <a:rPr lang="en" sz="1200">
                <a:solidFill>
                  <a:srgbClr val="37474F"/>
                </a:solidFill>
                <a:latin typeface="Roboto Mono"/>
                <a:ea typeface="Roboto Mono"/>
                <a:cs typeface="Roboto Mono"/>
                <a:sym typeface="Roboto Mono"/>
              </a:rPr>
            </a:br>
            <a:r>
              <a:rPr lang="en" sz="1200">
                <a:solidFill>
                  <a:srgbClr val="37474F"/>
                </a:solidFill>
                <a:latin typeface="Roboto Mono"/>
                <a:ea typeface="Roboto Mono"/>
                <a:cs typeface="Roboto Mono"/>
                <a:sym typeface="Roboto Mono"/>
              </a:rPr>
              <a:t>}</a:t>
            </a:r>
            <a:endParaRPr sz="1200">
              <a:solidFill>
                <a:srgbClr val="37474F"/>
              </a:solidFill>
              <a:latin typeface="Roboto Mono"/>
              <a:ea typeface="Roboto Mono"/>
              <a:cs typeface="Roboto Mono"/>
              <a:sym typeface="Roboto Mono"/>
            </a:endParaRPr>
          </a:p>
          <a:p>
            <a:pPr indent="0" lvl="0" marL="0" rtl="0" algn="l">
              <a:spcBef>
                <a:spcPts val="600"/>
              </a:spcBef>
              <a:spcAft>
                <a:spcPts val="0"/>
              </a:spcAft>
              <a:buNone/>
            </a:pPr>
            <a:r>
              <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6"/>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Favor pull over push for external calls</a:t>
            </a:r>
            <a:endParaRPr/>
          </a:p>
        </p:txBody>
      </p:sp>
      <p:sp>
        <p:nvSpPr>
          <p:cNvPr id="129" name="Google Shape;129;p26"/>
          <p:cNvSpPr txBox="1"/>
          <p:nvPr>
            <p:ph idx="1" type="body"/>
          </p:nvPr>
        </p:nvSpPr>
        <p:spPr>
          <a:xfrm>
            <a:off x="457200" y="2142300"/>
            <a:ext cx="3994500" cy="44256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 sz="1200">
                <a:solidFill>
                  <a:srgbClr val="999999"/>
                </a:solidFill>
                <a:latin typeface="Roboto Mono"/>
                <a:ea typeface="Roboto Mono"/>
                <a:cs typeface="Roboto Mono"/>
                <a:sym typeface="Roboto Mono"/>
              </a:rPr>
              <a:t>// good</a:t>
            </a:r>
            <a:br>
              <a:rPr lang="en" sz="1200">
                <a:solidFill>
                  <a:srgbClr val="37474F"/>
                </a:solidFill>
                <a:latin typeface="Roboto Mono"/>
                <a:ea typeface="Roboto Mono"/>
                <a:cs typeface="Roboto Mono"/>
                <a:sym typeface="Roboto Mono"/>
              </a:rPr>
            </a:br>
            <a:r>
              <a:rPr lang="en" sz="1200">
                <a:solidFill>
                  <a:srgbClr val="3B78E7"/>
                </a:solidFill>
                <a:latin typeface="Roboto Mono"/>
                <a:ea typeface="Roboto Mono"/>
                <a:cs typeface="Roboto Mono"/>
                <a:sym typeface="Roboto Mono"/>
              </a:rPr>
              <a:t>contract</a:t>
            </a:r>
            <a:r>
              <a:rPr lang="en" sz="1200">
                <a:solidFill>
                  <a:srgbClr val="37474F"/>
                </a:solidFill>
                <a:latin typeface="Roboto Mono"/>
                <a:ea typeface="Roboto Mono"/>
                <a:cs typeface="Roboto Mono"/>
                <a:sym typeface="Roboto Mono"/>
              </a:rPr>
              <a:t> auction {</a:t>
            </a:r>
            <a:br>
              <a:rPr lang="en" sz="1200">
                <a:solidFill>
                  <a:srgbClr val="37474F"/>
                </a:solidFill>
                <a:latin typeface="Roboto Mono"/>
                <a:ea typeface="Roboto Mono"/>
                <a:cs typeface="Roboto Mono"/>
                <a:sym typeface="Roboto Mono"/>
              </a:rPr>
            </a:br>
            <a:r>
              <a:rPr lang="en" sz="1200">
                <a:solidFill>
                  <a:srgbClr val="37474F"/>
                </a:solidFill>
                <a:latin typeface="Roboto Mono"/>
                <a:ea typeface="Roboto Mono"/>
                <a:cs typeface="Roboto Mono"/>
                <a:sym typeface="Roboto Mono"/>
              </a:rPr>
              <a:t>    </a:t>
            </a:r>
            <a:r>
              <a:rPr lang="en" sz="1200">
                <a:solidFill>
                  <a:srgbClr val="3E61A2"/>
                </a:solidFill>
                <a:latin typeface="Roboto Mono"/>
                <a:ea typeface="Roboto Mono"/>
                <a:cs typeface="Roboto Mono"/>
                <a:sym typeface="Roboto Mono"/>
              </a:rPr>
              <a:t>address</a:t>
            </a:r>
            <a:r>
              <a:rPr lang="en" sz="1200">
                <a:solidFill>
                  <a:srgbClr val="37474F"/>
                </a:solidFill>
                <a:latin typeface="Roboto Mono"/>
                <a:ea typeface="Roboto Mono"/>
                <a:cs typeface="Roboto Mono"/>
                <a:sym typeface="Roboto Mono"/>
              </a:rPr>
              <a:t> highestBidder;</a:t>
            </a:r>
            <a:br>
              <a:rPr lang="en" sz="1200">
                <a:solidFill>
                  <a:srgbClr val="37474F"/>
                </a:solidFill>
                <a:latin typeface="Roboto Mono"/>
                <a:ea typeface="Roboto Mono"/>
                <a:cs typeface="Roboto Mono"/>
                <a:sym typeface="Roboto Mono"/>
              </a:rPr>
            </a:br>
            <a:r>
              <a:rPr lang="en" sz="1200">
                <a:solidFill>
                  <a:srgbClr val="37474F"/>
                </a:solidFill>
                <a:latin typeface="Roboto Mono"/>
                <a:ea typeface="Roboto Mono"/>
                <a:cs typeface="Roboto Mono"/>
                <a:sym typeface="Roboto Mono"/>
              </a:rPr>
              <a:t>    </a:t>
            </a:r>
            <a:r>
              <a:rPr lang="en" sz="1200">
                <a:solidFill>
                  <a:srgbClr val="3E61A2"/>
                </a:solidFill>
                <a:latin typeface="Roboto Mono"/>
                <a:ea typeface="Roboto Mono"/>
                <a:cs typeface="Roboto Mono"/>
                <a:sym typeface="Roboto Mono"/>
              </a:rPr>
              <a:t>uint</a:t>
            </a:r>
            <a:r>
              <a:rPr lang="en" sz="1200">
                <a:solidFill>
                  <a:srgbClr val="37474F"/>
                </a:solidFill>
                <a:latin typeface="Roboto Mono"/>
                <a:ea typeface="Roboto Mono"/>
                <a:cs typeface="Roboto Mono"/>
                <a:sym typeface="Roboto Mono"/>
              </a:rPr>
              <a:t> highestBid;</a:t>
            </a:r>
            <a:br>
              <a:rPr lang="en" sz="1200">
                <a:solidFill>
                  <a:srgbClr val="37474F"/>
                </a:solidFill>
                <a:latin typeface="Roboto Mono"/>
                <a:ea typeface="Roboto Mono"/>
                <a:cs typeface="Roboto Mono"/>
                <a:sym typeface="Roboto Mono"/>
              </a:rPr>
            </a:br>
            <a:r>
              <a:rPr lang="en" sz="1200">
                <a:solidFill>
                  <a:srgbClr val="37474F"/>
                </a:solidFill>
                <a:latin typeface="Roboto Mono"/>
                <a:ea typeface="Roboto Mono"/>
                <a:cs typeface="Roboto Mono"/>
                <a:sym typeface="Roboto Mono"/>
              </a:rPr>
              <a:t>    </a:t>
            </a:r>
            <a:r>
              <a:rPr lang="en" sz="1200">
                <a:solidFill>
                  <a:srgbClr val="3B78E7"/>
                </a:solidFill>
                <a:latin typeface="Roboto Mono"/>
                <a:ea typeface="Roboto Mono"/>
                <a:cs typeface="Roboto Mono"/>
                <a:sym typeface="Roboto Mono"/>
              </a:rPr>
              <a:t>mapping</a:t>
            </a:r>
            <a:r>
              <a:rPr lang="en" sz="1200">
                <a:solidFill>
                  <a:srgbClr val="37474F"/>
                </a:solidFill>
                <a:latin typeface="Roboto Mono"/>
                <a:ea typeface="Roboto Mono"/>
                <a:cs typeface="Roboto Mono"/>
                <a:sym typeface="Roboto Mono"/>
              </a:rPr>
              <a:t>(</a:t>
            </a:r>
            <a:r>
              <a:rPr lang="en" sz="1200">
                <a:solidFill>
                  <a:srgbClr val="3E61A2"/>
                </a:solidFill>
                <a:latin typeface="Roboto Mono"/>
                <a:ea typeface="Roboto Mono"/>
                <a:cs typeface="Roboto Mono"/>
                <a:sym typeface="Roboto Mono"/>
              </a:rPr>
              <a:t>address</a:t>
            </a:r>
            <a:r>
              <a:rPr lang="en" sz="1200">
                <a:solidFill>
                  <a:srgbClr val="37474F"/>
                </a:solidFill>
                <a:latin typeface="Roboto Mono"/>
                <a:ea typeface="Roboto Mono"/>
                <a:cs typeface="Roboto Mono"/>
                <a:sym typeface="Roboto Mono"/>
              </a:rPr>
              <a:t> =&gt; </a:t>
            </a:r>
            <a:r>
              <a:rPr lang="en" sz="1200">
                <a:solidFill>
                  <a:srgbClr val="3E61A2"/>
                </a:solidFill>
                <a:latin typeface="Roboto Mono"/>
                <a:ea typeface="Roboto Mono"/>
                <a:cs typeface="Roboto Mono"/>
                <a:sym typeface="Roboto Mono"/>
              </a:rPr>
              <a:t>uint</a:t>
            </a:r>
            <a:r>
              <a:rPr lang="en" sz="1200">
                <a:solidFill>
                  <a:srgbClr val="37474F"/>
                </a:solidFill>
                <a:latin typeface="Roboto Mono"/>
                <a:ea typeface="Roboto Mono"/>
                <a:cs typeface="Roboto Mono"/>
                <a:sym typeface="Roboto Mono"/>
              </a:rPr>
              <a:t>) refunds;</a:t>
            </a:r>
            <a:br>
              <a:rPr lang="en" sz="1200">
                <a:solidFill>
                  <a:srgbClr val="37474F"/>
                </a:solidFill>
                <a:latin typeface="Roboto Mono"/>
                <a:ea typeface="Roboto Mono"/>
                <a:cs typeface="Roboto Mono"/>
                <a:sym typeface="Roboto Mono"/>
              </a:rPr>
            </a:br>
            <a:br>
              <a:rPr lang="en" sz="1200">
                <a:solidFill>
                  <a:srgbClr val="37474F"/>
                </a:solidFill>
                <a:latin typeface="Roboto Mono"/>
                <a:ea typeface="Roboto Mono"/>
                <a:cs typeface="Roboto Mono"/>
                <a:sym typeface="Roboto Mono"/>
              </a:rPr>
            </a:br>
            <a:r>
              <a:rPr lang="en" sz="1200">
                <a:solidFill>
                  <a:srgbClr val="37474F"/>
                </a:solidFill>
                <a:latin typeface="Roboto Mono"/>
                <a:ea typeface="Roboto Mono"/>
                <a:cs typeface="Roboto Mono"/>
                <a:sym typeface="Roboto Mono"/>
              </a:rPr>
              <a:t>    </a:t>
            </a:r>
            <a:r>
              <a:rPr lang="en" sz="1200">
                <a:solidFill>
                  <a:srgbClr val="3B78E7"/>
                </a:solidFill>
                <a:latin typeface="Roboto Mono"/>
                <a:ea typeface="Roboto Mono"/>
                <a:cs typeface="Roboto Mono"/>
                <a:sym typeface="Roboto Mono"/>
              </a:rPr>
              <a:t>function</a:t>
            </a:r>
            <a:r>
              <a:rPr lang="en" sz="1200">
                <a:solidFill>
                  <a:srgbClr val="37474F"/>
                </a:solidFill>
                <a:latin typeface="Roboto Mono"/>
                <a:ea typeface="Roboto Mono"/>
                <a:cs typeface="Roboto Mono"/>
                <a:sym typeface="Roboto Mono"/>
              </a:rPr>
              <a:t> bid() </a:t>
            </a:r>
            <a:r>
              <a:rPr lang="en" sz="1200">
                <a:solidFill>
                  <a:srgbClr val="3E61A2"/>
                </a:solidFill>
                <a:latin typeface="Roboto Mono"/>
                <a:ea typeface="Roboto Mono"/>
                <a:cs typeface="Roboto Mono"/>
                <a:sym typeface="Roboto Mono"/>
              </a:rPr>
              <a:t>payable</a:t>
            </a:r>
            <a:r>
              <a:rPr lang="en" sz="1200">
                <a:solidFill>
                  <a:srgbClr val="37474F"/>
                </a:solidFill>
                <a:latin typeface="Roboto Mono"/>
                <a:ea typeface="Roboto Mono"/>
                <a:cs typeface="Roboto Mono"/>
                <a:sym typeface="Roboto Mono"/>
              </a:rPr>
              <a:t> </a:t>
            </a:r>
            <a:r>
              <a:rPr lang="en" sz="1200">
                <a:solidFill>
                  <a:srgbClr val="3E61A2"/>
                </a:solidFill>
                <a:latin typeface="Roboto Mono"/>
                <a:ea typeface="Roboto Mono"/>
                <a:cs typeface="Roboto Mono"/>
                <a:sym typeface="Roboto Mono"/>
              </a:rPr>
              <a:t>external</a:t>
            </a:r>
            <a:r>
              <a:rPr lang="en" sz="1200">
                <a:solidFill>
                  <a:srgbClr val="37474F"/>
                </a:solidFill>
                <a:latin typeface="Roboto Mono"/>
                <a:ea typeface="Roboto Mono"/>
                <a:cs typeface="Roboto Mono"/>
                <a:sym typeface="Roboto Mono"/>
              </a:rPr>
              <a:t> {</a:t>
            </a:r>
            <a:br>
              <a:rPr lang="en" sz="1200">
                <a:solidFill>
                  <a:srgbClr val="37474F"/>
                </a:solidFill>
                <a:latin typeface="Roboto Mono"/>
                <a:ea typeface="Roboto Mono"/>
                <a:cs typeface="Roboto Mono"/>
                <a:sym typeface="Roboto Mono"/>
              </a:rPr>
            </a:br>
            <a:r>
              <a:rPr lang="en" sz="1200">
                <a:solidFill>
                  <a:srgbClr val="37474F"/>
                </a:solidFill>
                <a:latin typeface="Roboto Mono"/>
                <a:ea typeface="Roboto Mono"/>
                <a:cs typeface="Roboto Mono"/>
                <a:sym typeface="Roboto Mono"/>
              </a:rPr>
              <a:t>        require(</a:t>
            </a:r>
            <a:r>
              <a:rPr lang="en" sz="1200">
                <a:solidFill>
                  <a:srgbClr val="C2185B"/>
                </a:solidFill>
                <a:latin typeface="Roboto Mono"/>
                <a:ea typeface="Roboto Mono"/>
                <a:cs typeface="Roboto Mono"/>
                <a:sym typeface="Roboto Mono"/>
              </a:rPr>
              <a:t>msg</a:t>
            </a:r>
            <a:r>
              <a:rPr lang="en" sz="1200">
                <a:solidFill>
                  <a:srgbClr val="37474F"/>
                </a:solidFill>
                <a:latin typeface="Roboto Mono"/>
                <a:ea typeface="Roboto Mono"/>
                <a:cs typeface="Roboto Mono"/>
                <a:sym typeface="Roboto Mono"/>
              </a:rPr>
              <a:t>.value &gt;= highestBid);</a:t>
            </a:r>
            <a:br>
              <a:rPr lang="en" sz="1200">
                <a:solidFill>
                  <a:srgbClr val="37474F"/>
                </a:solidFill>
                <a:latin typeface="Roboto Mono"/>
                <a:ea typeface="Roboto Mono"/>
                <a:cs typeface="Roboto Mono"/>
                <a:sym typeface="Roboto Mono"/>
              </a:rPr>
            </a:br>
            <a:br>
              <a:rPr lang="en" sz="1200">
                <a:solidFill>
                  <a:srgbClr val="37474F"/>
                </a:solidFill>
                <a:latin typeface="Roboto Mono"/>
                <a:ea typeface="Roboto Mono"/>
                <a:cs typeface="Roboto Mono"/>
                <a:sym typeface="Roboto Mono"/>
              </a:rPr>
            </a:br>
            <a:r>
              <a:rPr lang="en" sz="1200">
                <a:solidFill>
                  <a:srgbClr val="37474F"/>
                </a:solidFill>
                <a:latin typeface="Roboto Mono"/>
                <a:ea typeface="Roboto Mono"/>
                <a:cs typeface="Roboto Mono"/>
                <a:sym typeface="Roboto Mono"/>
              </a:rPr>
              <a:t>        </a:t>
            </a:r>
            <a:r>
              <a:rPr lang="en" sz="1200">
                <a:solidFill>
                  <a:srgbClr val="3B78E7"/>
                </a:solidFill>
                <a:latin typeface="Roboto Mono"/>
                <a:ea typeface="Roboto Mono"/>
                <a:cs typeface="Roboto Mono"/>
                <a:sym typeface="Roboto Mono"/>
              </a:rPr>
              <a:t>if</a:t>
            </a:r>
            <a:r>
              <a:rPr lang="en" sz="1200">
                <a:solidFill>
                  <a:srgbClr val="37474F"/>
                </a:solidFill>
                <a:latin typeface="Roboto Mono"/>
                <a:ea typeface="Roboto Mono"/>
                <a:cs typeface="Roboto Mono"/>
                <a:sym typeface="Roboto Mono"/>
              </a:rPr>
              <a:t> (highestBidder != </a:t>
            </a:r>
            <a:r>
              <a:rPr lang="en" sz="1200">
                <a:solidFill>
                  <a:srgbClr val="E74C3C"/>
                </a:solidFill>
                <a:latin typeface="Roboto Mono"/>
                <a:ea typeface="Roboto Mono"/>
                <a:cs typeface="Roboto Mono"/>
                <a:sym typeface="Roboto Mono"/>
              </a:rPr>
              <a:t>0</a:t>
            </a:r>
            <a:r>
              <a:rPr lang="en" sz="1200">
                <a:solidFill>
                  <a:srgbClr val="37474F"/>
                </a:solidFill>
                <a:latin typeface="Roboto Mono"/>
                <a:ea typeface="Roboto Mono"/>
                <a:cs typeface="Roboto Mono"/>
                <a:sym typeface="Roboto Mono"/>
              </a:rPr>
              <a:t>) {</a:t>
            </a:r>
            <a:br>
              <a:rPr lang="en" sz="1200">
                <a:solidFill>
                  <a:srgbClr val="37474F"/>
                </a:solidFill>
                <a:latin typeface="Roboto Mono"/>
                <a:ea typeface="Roboto Mono"/>
                <a:cs typeface="Roboto Mono"/>
                <a:sym typeface="Roboto Mono"/>
              </a:rPr>
            </a:br>
            <a:r>
              <a:rPr lang="en" sz="1200">
                <a:solidFill>
                  <a:srgbClr val="37474F"/>
                </a:solidFill>
                <a:latin typeface="Roboto Mono"/>
                <a:ea typeface="Roboto Mono"/>
                <a:cs typeface="Roboto Mono"/>
                <a:sym typeface="Roboto Mono"/>
              </a:rPr>
              <a:t>            refunds[highestBidder] += highestBid;</a:t>
            </a:r>
            <a:br>
              <a:rPr lang="en" sz="1200">
                <a:solidFill>
                  <a:srgbClr val="37474F"/>
                </a:solidFill>
                <a:latin typeface="Roboto Mono"/>
                <a:ea typeface="Roboto Mono"/>
                <a:cs typeface="Roboto Mono"/>
                <a:sym typeface="Roboto Mono"/>
              </a:rPr>
            </a:br>
            <a:r>
              <a:rPr lang="en" sz="1200">
                <a:solidFill>
                  <a:srgbClr val="37474F"/>
                </a:solidFill>
                <a:latin typeface="Roboto Mono"/>
                <a:ea typeface="Roboto Mono"/>
                <a:cs typeface="Roboto Mono"/>
                <a:sym typeface="Roboto Mono"/>
              </a:rPr>
              <a:t>        }</a:t>
            </a:r>
            <a:br>
              <a:rPr lang="en" sz="1200">
                <a:solidFill>
                  <a:srgbClr val="37474F"/>
                </a:solidFill>
                <a:latin typeface="Roboto Mono"/>
                <a:ea typeface="Roboto Mono"/>
                <a:cs typeface="Roboto Mono"/>
                <a:sym typeface="Roboto Mono"/>
              </a:rPr>
            </a:br>
            <a:br>
              <a:rPr lang="en" sz="1200">
                <a:solidFill>
                  <a:srgbClr val="37474F"/>
                </a:solidFill>
                <a:latin typeface="Roboto Mono"/>
                <a:ea typeface="Roboto Mono"/>
                <a:cs typeface="Roboto Mono"/>
                <a:sym typeface="Roboto Mono"/>
              </a:rPr>
            </a:br>
            <a:r>
              <a:rPr lang="en" sz="1200">
                <a:solidFill>
                  <a:srgbClr val="37474F"/>
                </a:solidFill>
                <a:latin typeface="Roboto Mono"/>
                <a:ea typeface="Roboto Mono"/>
                <a:cs typeface="Roboto Mono"/>
                <a:sym typeface="Roboto Mono"/>
              </a:rPr>
              <a:t>        highestBidder = </a:t>
            </a:r>
            <a:r>
              <a:rPr lang="en" sz="1200">
                <a:solidFill>
                  <a:srgbClr val="C2185B"/>
                </a:solidFill>
                <a:latin typeface="Roboto Mono"/>
                <a:ea typeface="Roboto Mono"/>
                <a:cs typeface="Roboto Mono"/>
                <a:sym typeface="Roboto Mono"/>
              </a:rPr>
              <a:t>msg</a:t>
            </a:r>
            <a:r>
              <a:rPr lang="en" sz="1200">
                <a:solidFill>
                  <a:srgbClr val="37474F"/>
                </a:solidFill>
                <a:latin typeface="Roboto Mono"/>
                <a:ea typeface="Roboto Mono"/>
                <a:cs typeface="Roboto Mono"/>
                <a:sym typeface="Roboto Mono"/>
              </a:rPr>
              <a:t>.sender;</a:t>
            </a:r>
            <a:br>
              <a:rPr lang="en" sz="1200">
                <a:solidFill>
                  <a:srgbClr val="37474F"/>
                </a:solidFill>
                <a:latin typeface="Roboto Mono"/>
                <a:ea typeface="Roboto Mono"/>
                <a:cs typeface="Roboto Mono"/>
                <a:sym typeface="Roboto Mono"/>
              </a:rPr>
            </a:br>
            <a:r>
              <a:rPr lang="en" sz="1200">
                <a:solidFill>
                  <a:srgbClr val="37474F"/>
                </a:solidFill>
                <a:latin typeface="Roboto Mono"/>
                <a:ea typeface="Roboto Mono"/>
                <a:cs typeface="Roboto Mono"/>
                <a:sym typeface="Roboto Mono"/>
              </a:rPr>
              <a:t>        highestBid = </a:t>
            </a:r>
            <a:r>
              <a:rPr lang="en" sz="1200">
                <a:solidFill>
                  <a:srgbClr val="C2185B"/>
                </a:solidFill>
                <a:latin typeface="Roboto Mono"/>
                <a:ea typeface="Roboto Mono"/>
                <a:cs typeface="Roboto Mono"/>
                <a:sym typeface="Roboto Mono"/>
              </a:rPr>
              <a:t>msg</a:t>
            </a:r>
            <a:r>
              <a:rPr lang="en" sz="1200">
                <a:solidFill>
                  <a:srgbClr val="37474F"/>
                </a:solidFill>
                <a:latin typeface="Roboto Mono"/>
                <a:ea typeface="Roboto Mono"/>
                <a:cs typeface="Roboto Mono"/>
                <a:sym typeface="Roboto Mono"/>
              </a:rPr>
              <a:t>.value;</a:t>
            </a:r>
            <a:br>
              <a:rPr lang="en" sz="1200">
                <a:solidFill>
                  <a:srgbClr val="37474F"/>
                </a:solidFill>
                <a:latin typeface="Roboto Mono"/>
                <a:ea typeface="Roboto Mono"/>
                <a:cs typeface="Roboto Mono"/>
                <a:sym typeface="Roboto Mono"/>
              </a:rPr>
            </a:br>
            <a:r>
              <a:rPr lang="en" sz="1200">
                <a:solidFill>
                  <a:srgbClr val="37474F"/>
                </a:solidFill>
                <a:latin typeface="Roboto Mono"/>
                <a:ea typeface="Roboto Mono"/>
                <a:cs typeface="Roboto Mono"/>
                <a:sym typeface="Roboto Mono"/>
              </a:rPr>
              <a:t>    }</a:t>
            </a:r>
            <a:endParaRPr sz="1200">
              <a:solidFill>
                <a:srgbClr val="999999"/>
              </a:solidFill>
              <a:latin typeface="Roboto Mono"/>
              <a:ea typeface="Roboto Mono"/>
              <a:cs typeface="Roboto Mono"/>
              <a:sym typeface="Roboto Mono"/>
            </a:endParaRPr>
          </a:p>
        </p:txBody>
      </p:sp>
      <p:sp>
        <p:nvSpPr>
          <p:cNvPr id="130" name="Google Shape;130;p26"/>
          <p:cNvSpPr txBox="1"/>
          <p:nvPr>
            <p:ph idx="2" type="body"/>
          </p:nvPr>
        </p:nvSpPr>
        <p:spPr>
          <a:xfrm>
            <a:off x="4692275" y="2142300"/>
            <a:ext cx="3994500" cy="44256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br>
              <a:rPr lang="en" sz="1100">
                <a:solidFill>
                  <a:srgbClr val="37474F"/>
                </a:solidFill>
                <a:latin typeface="Roboto Mono"/>
                <a:ea typeface="Roboto Mono"/>
                <a:cs typeface="Roboto Mono"/>
                <a:sym typeface="Roboto Mono"/>
              </a:rPr>
            </a:br>
            <a:r>
              <a:rPr lang="en" sz="1100">
                <a:solidFill>
                  <a:srgbClr val="37474F"/>
                </a:solidFill>
                <a:latin typeface="Roboto Mono"/>
                <a:ea typeface="Roboto Mono"/>
                <a:cs typeface="Roboto Mono"/>
                <a:sym typeface="Roboto Mono"/>
              </a:rPr>
              <a:t>    </a:t>
            </a:r>
            <a:r>
              <a:rPr lang="en" sz="1100">
                <a:solidFill>
                  <a:srgbClr val="3B78E7"/>
                </a:solidFill>
                <a:latin typeface="Roboto Mono"/>
                <a:ea typeface="Roboto Mono"/>
                <a:cs typeface="Roboto Mono"/>
                <a:sym typeface="Roboto Mono"/>
              </a:rPr>
              <a:t>function</a:t>
            </a:r>
            <a:r>
              <a:rPr lang="en" sz="1100">
                <a:solidFill>
                  <a:srgbClr val="37474F"/>
                </a:solidFill>
                <a:latin typeface="Roboto Mono"/>
                <a:ea typeface="Roboto Mono"/>
                <a:cs typeface="Roboto Mono"/>
                <a:sym typeface="Roboto Mono"/>
              </a:rPr>
              <a:t> withdrawRefund() </a:t>
            </a:r>
            <a:r>
              <a:rPr lang="en" sz="1100">
                <a:solidFill>
                  <a:srgbClr val="3E61A2"/>
                </a:solidFill>
                <a:latin typeface="Roboto Mono"/>
                <a:ea typeface="Roboto Mono"/>
                <a:cs typeface="Roboto Mono"/>
                <a:sym typeface="Roboto Mono"/>
              </a:rPr>
              <a:t>external</a:t>
            </a:r>
            <a:r>
              <a:rPr lang="en" sz="1100">
                <a:solidFill>
                  <a:srgbClr val="37474F"/>
                </a:solidFill>
                <a:latin typeface="Roboto Mono"/>
                <a:ea typeface="Roboto Mono"/>
                <a:cs typeface="Roboto Mono"/>
                <a:sym typeface="Roboto Mono"/>
              </a:rPr>
              <a:t> {</a:t>
            </a:r>
            <a:br>
              <a:rPr lang="en" sz="1100">
                <a:solidFill>
                  <a:srgbClr val="37474F"/>
                </a:solidFill>
                <a:latin typeface="Roboto Mono"/>
                <a:ea typeface="Roboto Mono"/>
                <a:cs typeface="Roboto Mono"/>
                <a:sym typeface="Roboto Mono"/>
              </a:rPr>
            </a:br>
            <a:r>
              <a:rPr lang="en" sz="1100">
                <a:solidFill>
                  <a:srgbClr val="37474F"/>
                </a:solidFill>
                <a:latin typeface="Roboto Mono"/>
                <a:ea typeface="Roboto Mono"/>
                <a:cs typeface="Roboto Mono"/>
                <a:sym typeface="Roboto Mono"/>
              </a:rPr>
              <a:t>        </a:t>
            </a:r>
            <a:r>
              <a:rPr lang="en" sz="1100">
                <a:solidFill>
                  <a:srgbClr val="3E61A2"/>
                </a:solidFill>
                <a:latin typeface="Roboto Mono"/>
                <a:ea typeface="Roboto Mono"/>
                <a:cs typeface="Roboto Mono"/>
                <a:sym typeface="Roboto Mono"/>
              </a:rPr>
              <a:t>uint</a:t>
            </a:r>
            <a:r>
              <a:rPr lang="en" sz="1100">
                <a:solidFill>
                  <a:srgbClr val="37474F"/>
                </a:solidFill>
                <a:latin typeface="Roboto Mono"/>
                <a:ea typeface="Roboto Mono"/>
                <a:cs typeface="Roboto Mono"/>
                <a:sym typeface="Roboto Mono"/>
              </a:rPr>
              <a:t> refund = refunds[</a:t>
            </a:r>
            <a:r>
              <a:rPr lang="en" sz="1100">
                <a:solidFill>
                  <a:srgbClr val="C2185B"/>
                </a:solidFill>
                <a:latin typeface="Roboto Mono"/>
                <a:ea typeface="Roboto Mono"/>
                <a:cs typeface="Roboto Mono"/>
                <a:sym typeface="Roboto Mono"/>
              </a:rPr>
              <a:t>msg</a:t>
            </a:r>
            <a:r>
              <a:rPr lang="en" sz="1100">
                <a:solidFill>
                  <a:srgbClr val="37474F"/>
                </a:solidFill>
                <a:latin typeface="Roboto Mono"/>
                <a:ea typeface="Roboto Mono"/>
                <a:cs typeface="Roboto Mono"/>
                <a:sym typeface="Roboto Mono"/>
              </a:rPr>
              <a:t>.sender];</a:t>
            </a:r>
            <a:br>
              <a:rPr lang="en" sz="1100">
                <a:solidFill>
                  <a:srgbClr val="37474F"/>
                </a:solidFill>
                <a:latin typeface="Roboto Mono"/>
                <a:ea typeface="Roboto Mono"/>
                <a:cs typeface="Roboto Mono"/>
                <a:sym typeface="Roboto Mono"/>
              </a:rPr>
            </a:br>
            <a:r>
              <a:rPr lang="en" sz="1100">
                <a:solidFill>
                  <a:srgbClr val="37474F"/>
                </a:solidFill>
                <a:latin typeface="Roboto Mono"/>
                <a:ea typeface="Roboto Mono"/>
                <a:cs typeface="Roboto Mono"/>
                <a:sym typeface="Roboto Mono"/>
              </a:rPr>
              <a:t>        refunds[</a:t>
            </a:r>
            <a:r>
              <a:rPr lang="en" sz="1100">
                <a:solidFill>
                  <a:srgbClr val="C2185B"/>
                </a:solidFill>
                <a:latin typeface="Roboto Mono"/>
                <a:ea typeface="Roboto Mono"/>
                <a:cs typeface="Roboto Mono"/>
                <a:sym typeface="Roboto Mono"/>
              </a:rPr>
              <a:t>msg</a:t>
            </a:r>
            <a:r>
              <a:rPr lang="en" sz="1100">
                <a:solidFill>
                  <a:srgbClr val="37474F"/>
                </a:solidFill>
                <a:latin typeface="Roboto Mono"/>
                <a:ea typeface="Roboto Mono"/>
                <a:cs typeface="Roboto Mono"/>
                <a:sym typeface="Roboto Mono"/>
              </a:rPr>
              <a:t>.sender] = </a:t>
            </a:r>
            <a:r>
              <a:rPr lang="en" sz="1100">
                <a:solidFill>
                  <a:srgbClr val="E74C3C"/>
                </a:solidFill>
                <a:latin typeface="Roboto Mono"/>
                <a:ea typeface="Roboto Mono"/>
                <a:cs typeface="Roboto Mono"/>
                <a:sym typeface="Roboto Mono"/>
              </a:rPr>
              <a:t>0</a:t>
            </a:r>
            <a:r>
              <a:rPr lang="en" sz="1100">
                <a:solidFill>
                  <a:srgbClr val="37474F"/>
                </a:solidFill>
                <a:latin typeface="Roboto Mono"/>
                <a:ea typeface="Roboto Mono"/>
                <a:cs typeface="Roboto Mono"/>
                <a:sym typeface="Roboto Mono"/>
              </a:rPr>
              <a:t>;</a:t>
            </a:r>
            <a:br>
              <a:rPr lang="en" sz="1100">
                <a:solidFill>
                  <a:srgbClr val="37474F"/>
                </a:solidFill>
                <a:latin typeface="Roboto Mono"/>
                <a:ea typeface="Roboto Mono"/>
                <a:cs typeface="Roboto Mono"/>
                <a:sym typeface="Roboto Mono"/>
              </a:rPr>
            </a:br>
            <a:r>
              <a:rPr lang="en" sz="1100">
                <a:solidFill>
                  <a:srgbClr val="37474F"/>
                </a:solidFill>
                <a:latin typeface="Roboto Mono"/>
                <a:ea typeface="Roboto Mono"/>
                <a:cs typeface="Roboto Mono"/>
                <a:sym typeface="Roboto Mono"/>
              </a:rPr>
              <a:t>        </a:t>
            </a:r>
            <a:r>
              <a:rPr lang="en" sz="1100">
                <a:solidFill>
                  <a:srgbClr val="C2185B"/>
                </a:solidFill>
                <a:latin typeface="Roboto Mono"/>
                <a:ea typeface="Roboto Mono"/>
                <a:cs typeface="Roboto Mono"/>
                <a:sym typeface="Roboto Mono"/>
              </a:rPr>
              <a:t>msg</a:t>
            </a:r>
            <a:r>
              <a:rPr lang="en" sz="1100">
                <a:solidFill>
                  <a:srgbClr val="37474F"/>
                </a:solidFill>
                <a:latin typeface="Roboto Mono"/>
                <a:ea typeface="Roboto Mono"/>
                <a:cs typeface="Roboto Mono"/>
                <a:sym typeface="Roboto Mono"/>
              </a:rPr>
              <a:t>.sender.transfer(refund);</a:t>
            </a:r>
            <a:br>
              <a:rPr lang="en" sz="1100">
                <a:solidFill>
                  <a:srgbClr val="37474F"/>
                </a:solidFill>
                <a:latin typeface="Roboto Mono"/>
                <a:ea typeface="Roboto Mono"/>
                <a:cs typeface="Roboto Mono"/>
                <a:sym typeface="Roboto Mono"/>
              </a:rPr>
            </a:br>
            <a:r>
              <a:rPr lang="en" sz="1100">
                <a:solidFill>
                  <a:srgbClr val="37474F"/>
                </a:solidFill>
                <a:latin typeface="Roboto Mono"/>
                <a:ea typeface="Roboto Mono"/>
                <a:cs typeface="Roboto Mono"/>
                <a:sym typeface="Roboto Mono"/>
              </a:rPr>
              <a:t>    }</a:t>
            </a:r>
            <a:endParaRPr sz="1100">
              <a:solidFill>
                <a:srgbClr val="37474F"/>
              </a:solidFill>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1100"/>
              <a:buFont typeface="Arial"/>
              <a:buNone/>
            </a:pPr>
            <a:r>
              <a:rPr lang="en" sz="1100">
                <a:solidFill>
                  <a:srgbClr val="37474F"/>
                </a:solidFill>
                <a:latin typeface="Roboto Mono"/>
                <a:ea typeface="Roboto Mono"/>
                <a:cs typeface="Roboto Mono"/>
                <a:sym typeface="Roboto Mono"/>
              </a:rPr>
              <a:t>}</a:t>
            </a:r>
            <a:endParaRPr sz="1100">
              <a:solidFill>
                <a:srgbClr val="37474F"/>
              </a:solidFill>
              <a:latin typeface="Roboto Mono"/>
              <a:ea typeface="Roboto Mono"/>
              <a:cs typeface="Roboto Mono"/>
              <a:sym typeface="Roboto Mono"/>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}aaaa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7"/>
          <p:cNvSpPr txBox="1"/>
          <p:nvPr>
            <p:ph type="ctrTitle"/>
          </p:nvPr>
        </p:nvSpPr>
        <p:spPr>
          <a:xfrm>
            <a:off x="819900" y="3867025"/>
            <a:ext cx="7495500" cy="15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Solidity specific recommendations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8"/>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assert() and require() properly</a:t>
            </a:r>
            <a:endParaRPr/>
          </a:p>
        </p:txBody>
      </p:sp>
      <p:sp>
        <p:nvSpPr>
          <p:cNvPr id="141" name="Google Shape;141;p2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要約：</a:t>
            </a:r>
            <a:endParaRPr sz="2400"/>
          </a:p>
          <a:p>
            <a:pPr indent="0" lvl="0" marL="0" rtl="0" algn="l">
              <a:spcBef>
                <a:spcPts val="600"/>
              </a:spcBef>
              <a:spcAft>
                <a:spcPts val="0"/>
              </a:spcAft>
              <a:buNone/>
            </a:pPr>
            <a:r>
              <a:rPr lang="en" sz="1800"/>
              <a:t>	require()はユーザーのすべての入力値に対して使われるべき。そして間違えていた場合revert()する。処理の前に実行する。</a:t>
            </a:r>
            <a:endParaRPr sz="1800"/>
          </a:p>
          <a:p>
            <a:pPr indent="0" lvl="0" marL="0" rtl="0" algn="l">
              <a:spcBef>
                <a:spcPts val="600"/>
              </a:spcBef>
              <a:spcAft>
                <a:spcPts val="0"/>
              </a:spcAft>
              <a:buNone/>
            </a:pPr>
            <a:r>
              <a:rPr lang="en" sz="1800"/>
              <a:t>	assert()は内部変数のテストに使用し、コントラクトが常に正常な状態にあるか確認するために実行すべき。処理の後に実行する。</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rPr lang="en" sz="1800"/>
              <a:t>require()はコントラクトの動作を停止・ロールバックし、残りのガスをユーザーに返す。</a:t>
            </a:r>
            <a:endParaRPr sz="1800"/>
          </a:p>
          <a:p>
            <a:pPr indent="0" lvl="0" marL="0" rtl="0" algn="l">
              <a:spcBef>
                <a:spcPts val="600"/>
              </a:spcBef>
              <a:spcAft>
                <a:spcPts val="0"/>
              </a:spcAft>
              <a:buNone/>
            </a:pPr>
            <a:r>
              <a:rPr lang="en" sz="1800"/>
              <a:t>assert()は、コントラクトの動作を停止・ロールバックし、残りのガスもすべて消費する。</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rPr lang="en" sz="1800"/>
              <a:t>※requireはrevert()を呼ぶ。throwは非推奨となった。</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9"/>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Remember that Ether can be forcibly sent to an account</a:t>
            </a:r>
            <a:endParaRPr/>
          </a:p>
        </p:txBody>
      </p:sp>
      <p:sp>
        <p:nvSpPr>
          <p:cNvPr id="147" name="Google Shape;147;p29"/>
          <p:cNvSpPr txBox="1"/>
          <p:nvPr>
            <p:ph idx="1" type="body"/>
          </p:nvPr>
        </p:nvSpPr>
        <p:spPr>
          <a:xfrm>
            <a:off x="457200" y="2186225"/>
            <a:ext cx="8229600" cy="438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要約：</a:t>
            </a:r>
            <a:endParaRPr sz="2400"/>
          </a:p>
          <a:p>
            <a:pPr indent="0" lvl="0" marL="0" rtl="0" algn="l">
              <a:spcBef>
                <a:spcPts val="600"/>
              </a:spcBef>
              <a:spcAft>
                <a:spcPts val="0"/>
              </a:spcAft>
              <a:buNone/>
            </a:pPr>
            <a:r>
              <a:rPr lang="en" sz="1800"/>
              <a:t>	攻撃者は、コントラクトに強制的に送金ができ、コントラクト側でそれを取り消すことはできない。自分のコントラクトのselfdestruct()を呼ぶことで別のコントラクトに、callback関数を呼ばさせずに送金できる。</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 name="Shape 44"/>
        <p:cNvGrpSpPr/>
        <p:nvPr/>
      </p:nvGrpSpPr>
      <p:grpSpPr>
        <a:xfrm>
          <a:off x="0" y="0"/>
          <a:ext cx="0" cy="0"/>
          <a:chOff x="0" y="0"/>
          <a:chExt cx="0" cy="0"/>
        </a:xfrm>
      </p:grpSpPr>
      <p:sp>
        <p:nvSpPr>
          <p:cNvPr id="45" name="Google Shape;45;p12"/>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Agenda</a:t>
            </a:r>
            <a:endParaRPr sz="4800"/>
          </a:p>
        </p:txBody>
      </p:sp>
      <p:sp>
        <p:nvSpPr>
          <p:cNvPr id="46" name="Google Shape;46;p1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06400" lvl="0" marL="457200" rtl="0" algn="l">
              <a:spcBef>
                <a:spcPts val="600"/>
              </a:spcBef>
              <a:spcAft>
                <a:spcPts val="0"/>
              </a:spcAft>
              <a:buSzPts val="2800"/>
              <a:buChar char="◎"/>
            </a:pPr>
            <a:r>
              <a:rPr lang="en"/>
              <a:t>Recommendation</a:t>
            </a:r>
            <a:endParaRPr/>
          </a:p>
          <a:p>
            <a:pPr indent="-406400" lvl="0" marL="457200" rtl="0" algn="l">
              <a:spcBef>
                <a:spcPts val="0"/>
              </a:spcBef>
              <a:spcAft>
                <a:spcPts val="0"/>
              </a:spcAft>
              <a:buSzPts val="2800"/>
              <a:buChar char="◎"/>
            </a:pPr>
            <a:r>
              <a:rPr lang="en"/>
              <a:t>Solidity specific recommendation</a:t>
            </a:r>
            <a:endParaRPr/>
          </a:p>
          <a:p>
            <a:pPr indent="-406400" lvl="0" marL="457200" rtl="0" algn="l">
              <a:spcBef>
                <a:spcPts val="0"/>
              </a:spcBef>
              <a:spcAft>
                <a:spcPts val="0"/>
              </a:spcAft>
              <a:buSzPts val="2800"/>
              <a:buChar char="◎"/>
            </a:pPr>
            <a:r>
              <a:rPr lang="en"/>
              <a:t>Known Attacks</a:t>
            </a:r>
            <a:endParaRPr/>
          </a:p>
          <a:p>
            <a:pPr indent="-406400" lvl="0" marL="457200" rtl="0" algn="l">
              <a:spcBef>
                <a:spcPts val="0"/>
              </a:spcBef>
              <a:spcAft>
                <a:spcPts val="0"/>
              </a:spcAft>
              <a:buSzPts val="2800"/>
              <a:buChar char="◎"/>
            </a:pPr>
            <a:r>
              <a:rPr lang="en"/>
              <a:t>Software Engineering Techniques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30"/>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 aware of the tradeoffs between abstract contracts and interfaces</a:t>
            </a:r>
            <a:endParaRPr/>
          </a:p>
        </p:txBody>
      </p:sp>
      <p:sp>
        <p:nvSpPr>
          <p:cNvPr id="153" name="Google Shape;153;p30"/>
          <p:cNvSpPr txBox="1"/>
          <p:nvPr>
            <p:ph idx="1" type="body"/>
          </p:nvPr>
        </p:nvSpPr>
        <p:spPr>
          <a:xfrm>
            <a:off x="457200" y="2147200"/>
            <a:ext cx="8229600" cy="442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要約：</a:t>
            </a:r>
            <a:endParaRPr sz="2400"/>
          </a:p>
          <a:p>
            <a:pPr indent="0" lvl="0" marL="0" rtl="0" algn="l">
              <a:spcBef>
                <a:spcPts val="600"/>
              </a:spcBef>
              <a:spcAft>
                <a:spcPts val="0"/>
              </a:spcAft>
              <a:buNone/>
            </a:pPr>
            <a:r>
              <a:rPr lang="en" sz="1800"/>
              <a:t>	インターフェースと抽象コントラクトがある。インターフェースは機能を実装することはできない。</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1"/>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Prefer newer Solidity constructs</a:t>
            </a:r>
            <a:endParaRPr/>
          </a:p>
        </p:txBody>
      </p:sp>
      <p:sp>
        <p:nvSpPr>
          <p:cNvPr id="159" name="Google Shape;159;p3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要約：</a:t>
            </a:r>
            <a:endParaRPr sz="2400"/>
          </a:p>
          <a:p>
            <a:pPr indent="0" lvl="0" marL="0" rtl="0" algn="l">
              <a:spcBef>
                <a:spcPts val="600"/>
              </a:spcBef>
              <a:spcAft>
                <a:spcPts val="0"/>
              </a:spcAft>
              <a:buNone/>
            </a:pPr>
            <a:r>
              <a:rPr lang="en" sz="1800"/>
              <a:t>	関数名のエイリアスを十分に使うべき。</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rPr lang="en" sz="2400"/>
              <a:t>例：</a:t>
            </a:r>
            <a:endParaRPr sz="2400"/>
          </a:p>
          <a:p>
            <a:pPr indent="-342900" lvl="0" marL="457200" rtl="0" algn="l">
              <a:spcBef>
                <a:spcPts val="600"/>
              </a:spcBef>
              <a:spcAft>
                <a:spcPts val="0"/>
              </a:spcAft>
              <a:buSzPts val="1800"/>
              <a:buChar char="◎"/>
            </a:pPr>
            <a:r>
              <a:rPr lang="en" sz="1800"/>
              <a:t>selfdestruct() → suicide()</a:t>
            </a:r>
            <a:endParaRPr sz="1800"/>
          </a:p>
          <a:p>
            <a:pPr indent="-342900" lvl="0" marL="457200" rtl="0" algn="l">
              <a:spcBef>
                <a:spcPts val="0"/>
              </a:spcBef>
              <a:spcAft>
                <a:spcPts val="0"/>
              </a:spcAft>
              <a:buSzPts val="1800"/>
              <a:buChar char="◎"/>
            </a:pPr>
            <a:r>
              <a:rPr lang="en" sz="1800"/>
              <a:t>keccak256() → sha3()</a:t>
            </a:r>
            <a:endParaRPr sz="1800"/>
          </a:p>
          <a:p>
            <a:pPr indent="-342900" lvl="0" marL="457200" rtl="0" algn="l">
              <a:spcBef>
                <a:spcPts val="0"/>
              </a:spcBef>
              <a:spcAft>
                <a:spcPts val="0"/>
              </a:spcAft>
              <a:buSzPts val="1800"/>
              <a:buChar char="◎"/>
            </a:pPr>
            <a:r>
              <a:rPr lang="en" sz="1800"/>
              <a:t>require(msg.sender.send(1 ether))</a:t>
            </a:r>
            <a:endParaRPr sz="1800"/>
          </a:p>
          <a:p>
            <a:pPr indent="0" lvl="0" marL="457200" rtl="0" algn="l">
              <a:spcBef>
                <a:spcPts val="600"/>
              </a:spcBef>
              <a:spcAft>
                <a:spcPts val="0"/>
              </a:spcAft>
              <a:buNone/>
            </a:pPr>
            <a:r>
              <a:rPr lang="en" sz="1800"/>
              <a:t>→ msg.sender.transfer(1 ether)</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2"/>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Beware division by zero </a:t>
            </a:r>
            <a:endParaRPr/>
          </a:p>
          <a:p>
            <a:pPr indent="0" lvl="0" marL="0" rtl="0" algn="l">
              <a:spcBef>
                <a:spcPts val="0"/>
              </a:spcBef>
              <a:spcAft>
                <a:spcPts val="0"/>
              </a:spcAft>
              <a:buNone/>
            </a:pPr>
            <a:r>
              <a:rPr lang="en"/>
              <a:t>(Solidity &lt; 0.4)</a:t>
            </a:r>
            <a:endParaRPr/>
          </a:p>
        </p:txBody>
      </p:sp>
      <p:sp>
        <p:nvSpPr>
          <p:cNvPr id="165" name="Google Shape;165;p32"/>
          <p:cNvSpPr txBox="1"/>
          <p:nvPr>
            <p:ph idx="1" type="body"/>
          </p:nvPr>
        </p:nvSpPr>
        <p:spPr>
          <a:xfrm>
            <a:off x="457200" y="2204350"/>
            <a:ext cx="8229600" cy="436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要約：</a:t>
            </a:r>
            <a:endParaRPr sz="2400"/>
          </a:p>
          <a:p>
            <a:pPr indent="0" lvl="0" marL="0" rtl="0" algn="l">
              <a:spcBef>
                <a:spcPts val="600"/>
              </a:spcBef>
              <a:spcAft>
                <a:spcPts val="0"/>
              </a:spcAft>
              <a:buNone/>
            </a:pPr>
            <a:r>
              <a:rPr lang="en" sz="1800"/>
              <a:t>	0.4未満のSolidityでは、0で除算すると0を返す（！）が、これから例外を投げようという提案がある。よって、それを考慮すべき。</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3"/>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Beware rounding with integer division</a:t>
            </a:r>
            <a:endParaRPr/>
          </a:p>
        </p:txBody>
      </p:sp>
      <p:sp>
        <p:nvSpPr>
          <p:cNvPr id="171" name="Google Shape;171;p33"/>
          <p:cNvSpPr txBox="1"/>
          <p:nvPr>
            <p:ph idx="1" type="body"/>
          </p:nvPr>
        </p:nvSpPr>
        <p:spPr>
          <a:xfrm>
            <a:off x="457200" y="2329375"/>
            <a:ext cx="8229600" cy="36306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 sz="1400">
                <a:solidFill>
                  <a:srgbClr val="999999"/>
                </a:solidFill>
                <a:latin typeface="Roboto Mono"/>
                <a:ea typeface="Roboto Mono"/>
                <a:cs typeface="Roboto Mono"/>
                <a:sym typeface="Roboto Mono"/>
              </a:rPr>
              <a:t>// bad</a:t>
            </a:r>
            <a:br>
              <a:rPr lang="en" sz="1400">
                <a:solidFill>
                  <a:srgbClr val="37474F"/>
                </a:solidFill>
                <a:latin typeface="Roboto Mono"/>
                <a:ea typeface="Roboto Mono"/>
                <a:cs typeface="Roboto Mono"/>
                <a:sym typeface="Roboto Mono"/>
              </a:rPr>
            </a:br>
            <a:r>
              <a:rPr lang="en" sz="1400">
                <a:solidFill>
                  <a:srgbClr val="3E61A2"/>
                </a:solidFill>
                <a:latin typeface="Roboto Mono"/>
                <a:ea typeface="Roboto Mono"/>
                <a:cs typeface="Roboto Mono"/>
                <a:sym typeface="Roboto Mono"/>
              </a:rPr>
              <a:t>uint</a:t>
            </a:r>
            <a:r>
              <a:rPr lang="en" sz="1400">
                <a:solidFill>
                  <a:srgbClr val="37474F"/>
                </a:solidFill>
                <a:latin typeface="Roboto Mono"/>
                <a:ea typeface="Roboto Mono"/>
                <a:cs typeface="Roboto Mono"/>
                <a:sym typeface="Roboto Mono"/>
              </a:rPr>
              <a:t> x = </a:t>
            </a:r>
            <a:r>
              <a:rPr lang="en" sz="1400">
                <a:solidFill>
                  <a:srgbClr val="E74C3C"/>
                </a:solidFill>
                <a:latin typeface="Roboto Mono"/>
                <a:ea typeface="Roboto Mono"/>
                <a:cs typeface="Roboto Mono"/>
                <a:sym typeface="Roboto Mono"/>
              </a:rPr>
              <a:t>5</a:t>
            </a:r>
            <a:r>
              <a:rPr lang="en" sz="1400">
                <a:solidFill>
                  <a:srgbClr val="37474F"/>
                </a:solidFill>
                <a:latin typeface="Roboto Mono"/>
                <a:ea typeface="Roboto Mono"/>
                <a:cs typeface="Roboto Mono"/>
                <a:sym typeface="Roboto Mono"/>
              </a:rPr>
              <a:t> / </a:t>
            </a:r>
            <a:r>
              <a:rPr lang="en" sz="1400">
                <a:solidFill>
                  <a:srgbClr val="E74C3C"/>
                </a:solidFill>
                <a:latin typeface="Roboto Mono"/>
                <a:ea typeface="Roboto Mono"/>
                <a:cs typeface="Roboto Mono"/>
                <a:sym typeface="Roboto Mono"/>
              </a:rPr>
              <a:t>2</a:t>
            </a:r>
            <a:r>
              <a:rPr lang="en" sz="1400">
                <a:solidFill>
                  <a:srgbClr val="37474F"/>
                </a:solidFill>
                <a:latin typeface="Roboto Mono"/>
                <a:ea typeface="Roboto Mono"/>
                <a:cs typeface="Roboto Mono"/>
                <a:sym typeface="Roboto Mono"/>
              </a:rPr>
              <a:t>; </a:t>
            </a:r>
            <a:r>
              <a:rPr lang="en" sz="1400">
                <a:solidFill>
                  <a:srgbClr val="999999"/>
                </a:solidFill>
                <a:latin typeface="Roboto Mono"/>
                <a:ea typeface="Roboto Mono"/>
                <a:cs typeface="Roboto Mono"/>
                <a:sym typeface="Roboto Mono"/>
              </a:rPr>
              <a:t>// Result is 2, all integer divison rounds DOWN to the nearest integer</a:t>
            </a:r>
            <a:endParaRPr sz="1400">
              <a:solidFill>
                <a:srgbClr val="999999"/>
              </a:solidFill>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1100"/>
              <a:buFont typeface="Arial"/>
              <a:buNone/>
            </a:pPr>
            <a:r>
              <a:t/>
            </a:r>
            <a:endParaRPr sz="1400">
              <a:solidFill>
                <a:srgbClr val="999999"/>
              </a:solidFill>
              <a:latin typeface="Roboto Mono"/>
              <a:ea typeface="Roboto Mono"/>
              <a:cs typeface="Roboto Mono"/>
              <a:sym typeface="Roboto Mono"/>
            </a:endParaRPr>
          </a:p>
          <a:p>
            <a:pPr indent="0" lvl="0" marL="0" rtl="0" algn="l">
              <a:lnSpc>
                <a:spcPct val="140000"/>
              </a:lnSpc>
              <a:spcBef>
                <a:spcPts val="0"/>
              </a:spcBef>
              <a:spcAft>
                <a:spcPts val="0"/>
              </a:spcAft>
              <a:buNone/>
            </a:pPr>
            <a:r>
              <a:rPr lang="en" sz="1400">
                <a:solidFill>
                  <a:srgbClr val="999999"/>
                </a:solidFill>
                <a:latin typeface="Roboto Mono"/>
                <a:ea typeface="Roboto Mono"/>
                <a:cs typeface="Roboto Mono"/>
                <a:sym typeface="Roboto Mono"/>
              </a:rPr>
              <a:t>// good</a:t>
            </a:r>
            <a:br>
              <a:rPr lang="en" sz="1400">
                <a:solidFill>
                  <a:srgbClr val="37474F"/>
                </a:solidFill>
                <a:latin typeface="Roboto Mono"/>
                <a:ea typeface="Roboto Mono"/>
                <a:cs typeface="Roboto Mono"/>
                <a:sym typeface="Roboto Mono"/>
              </a:rPr>
            </a:br>
            <a:r>
              <a:rPr lang="en" sz="1400">
                <a:solidFill>
                  <a:srgbClr val="3E61A2"/>
                </a:solidFill>
                <a:latin typeface="Roboto Mono"/>
                <a:ea typeface="Roboto Mono"/>
                <a:cs typeface="Roboto Mono"/>
                <a:sym typeface="Roboto Mono"/>
              </a:rPr>
              <a:t>uint</a:t>
            </a:r>
            <a:r>
              <a:rPr lang="en" sz="1400">
                <a:solidFill>
                  <a:srgbClr val="37474F"/>
                </a:solidFill>
                <a:latin typeface="Roboto Mono"/>
                <a:ea typeface="Roboto Mono"/>
                <a:cs typeface="Roboto Mono"/>
                <a:sym typeface="Roboto Mono"/>
              </a:rPr>
              <a:t> multiplier = </a:t>
            </a:r>
            <a:r>
              <a:rPr lang="en" sz="1400">
                <a:solidFill>
                  <a:srgbClr val="E74C3C"/>
                </a:solidFill>
                <a:latin typeface="Roboto Mono"/>
                <a:ea typeface="Roboto Mono"/>
                <a:cs typeface="Roboto Mono"/>
                <a:sym typeface="Roboto Mono"/>
              </a:rPr>
              <a:t>10</a:t>
            </a:r>
            <a:r>
              <a:rPr lang="en" sz="1400">
                <a:solidFill>
                  <a:srgbClr val="37474F"/>
                </a:solidFill>
                <a:latin typeface="Roboto Mono"/>
                <a:ea typeface="Roboto Mono"/>
                <a:cs typeface="Roboto Mono"/>
                <a:sym typeface="Roboto Mono"/>
              </a:rPr>
              <a:t>;</a:t>
            </a:r>
            <a:br>
              <a:rPr lang="en" sz="1400">
                <a:solidFill>
                  <a:srgbClr val="37474F"/>
                </a:solidFill>
                <a:latin typeface="Roboto Mono"/>
                <a:ea typeface="Roboto Mono"/>
                <a:cs typeface="Roboto Mono"/>
                <a:sym typeface="Roboto Mono"/>
              </a:rPr>
            </a:br>
            <a:r>
              <a:rPr lang="en" sz="1400">
                <a:solidFill>
                  <a:srgbClr val="3E61A2"/>
                </a:solidFill>
                <a:latin typeface="Roboto Mono"/>
                <a:ea typeface="Roboto Mono"/>
                <a:cs typeface="Roboto Mono"/>
                <a:sym typeface="Roboto Mono"/>
              </a:rPr>
              <a:t>uint</a:t>
            </a:r>
            <a:r>
              <a:rPr lang="en" sz="1400">
                <a:solidFill>
                  <a:srgbClr val="37474F"/>
                </a:solidFill>
                <a:latin typeface="Roboto Mono"/>
                <a:ea typeface="Roboto Mono"/>
                <a:cs typeface="Roboto Mono"/>
                <a:sym typeface="Roboto Mono"/>
              </a:rPr>
              <a:t> x = (</a:t>
            </a:r>
            <a:r>
              <a:rPr lang="en" sz="1400">
                <a:solidFill>
                  <a:srgbClr val="E74C3C"/>
                </a:solidFill>
                <a:latin typeface="Roboto Mono"/>
                <a:ea typeface="Roboto Mono"/>
                <a:cs typeface="Roboto Mono"/>
                <a:sym typeface="Roboto Mono"/>
              </a:rPr>
              <a:t>5</a:t>
            </a:r>
            <a:r>
              <a:rPr lang="en" sz="1400">
                <a:solidFill>
                  <a:srgbClr val="37474F"/>
                </a:solidFill>
                <a:latin typeface="Roboto Mono"/>
                <a:ea typeface="Roboto Mono"/>
                <a:cs typeface="Roboto Mono"/>
                <a:sym typeface="Roboto Mono"/>
              </a:rPr>
              <a:t> * multiplier) / </a:t>
            </a:r>
            <a:r>
              <a:rPr lang="en" sz="1400">
                <a:solidFill>
                  <a:srgbClr val="E74C3C"/>
                </a:solidFill>
                <a:latin typeface="Roboto Mono"/>
                <a:ea typeface="Roboto Mono"/>
                <a:cs typeface="Roboto Mono"/>
                <a:sym typeface="Roboto Mono"/>
              </a:rPr>
              <a:t>2</a:t>
            </a:r>
            <a:r>
              <a:rPr lang="en" sz="1400">
                <a:solidFill>
                  <a:srgbClr val="37474F"/>
                </a:solidFill>
                <a:latin typeface="Roboto Mono"/>
                <a:ea typeface="Roboto Mono"/>
                <a:cs typeface="Roboto Mono"/>
                <a:sym typeface="Roboto Mono"/>
              </a:rPr>
              <a:t>;</a:t>
            </a:r>
            <a:endParaRPr sz="1400">
              <a:solidFill>
                <a:srgbClr val="37474F"/>
              </a:solidFill>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1100"/>
              <a:buFont typeface="Arial"/>
              <a:buNone/>
            </a:pPr>
            <a:r>
              <a:t/>
            </a:r>
            <a:endParaRPr sz="1400">
              <a:solidFill>
                <a:srgbClr val="37474F"/>
              </a:solidFill>
              <a:latin typeface="Roboto Mono"/>
              <a:ea typeface="Roboto Mono"/>
              <a:cs typeface="Roboto Mono"/>
              <a:sym typeface="Roboto Mono"/>
            </a:endParaRPr>
          </a:p>
          <a:p>
            <a:pPr indent="0" lvl="0" marL="0" rtl="0" algn="l">
              <a:lnSpc>
                <a:spcPct val="140000"/>
              </a:lnSpc>
              <a:spcBef>
                <a:spcPts val="0"/>
              </a:spcBef>
              <a:spcAft>
                <a:spcPts val="0"/>
              </a:spcAft>
              <a:buNone/>
            </a:pPr>
            <a:r>
              <a:rPr lang="en" sz="1400">
                <a:solidFill>
                  <a:srgbClr val="999999"/>
                </a:solidFill>
                <a:latin typeface="Roboto Mono"/>
                <a:ea typeface="Roboto Mono"/>
                <a:cs typeface="Roboto Mono"/>
                <a:sym typeface="Roboto Mono"/>
              </a:rPr>
              <a:t>// good</a:t>
            </a:r>
            <a:br>
              <a:rPr lang="en" sz="1400">
                <a:solidFill>
                  <a:srgbClr val="37474F"/>
                </a:solidFill>
                <a:latin typeface="Roboto Mono"/>
                <a:ea typeface="Roboto Mono"/>
                <a:cs typeface="Roboto Mono"/>
                <a:sym typeface="Roboto Mono"/>
              </a:rPr>
            </a:br>
            <a:r>
              <a:rPr lang="en" sz="1400">
                <a:solidFill>
                  <a:srgbClr val="3E61A2"/>
                </a:solidFill>
                <a:latin typeface="Roboto Mono"/>
                <a:ea typeface="Roboto Mono"/>
                <a:cs typeface="Roboto Mono"/>
                <a:sym typeface="Roboto Mono"/>
              </a:rPr>
              <a:t>uint</a:t>
            </a:r>
            <a:r>
              <a:rPr lang="en" sz="1400">
                <a:solidFill>
                  <a:srgbClr val="37474F"/>
                </a:solidFill>
                <a:latin typeface="Roboto Mono"/>
                <a:ea typeface="Roboto Mono"/>
                <a:cs typeface="Roboto Mono"/>
                <a:sym typeface="Roboto Mono"/>
              </a:rPr>
              <a:t> numerator = </a:t>
            </a:r>
            <a:r>
              <a:rPr lang="en" sz="1400">
                <a:solidFill>
                  <a:srgbClr val="E74C3C"/>
                </a:solidFill>
                <a:latin typeface="Roboto Mono"/>
                <a:ea typeface="Roboto Mono"/>
                <a:cs typeface="Roboto Mono"/>
                <a:sym typeface="Roboto Mono"/>
              </a:rPr>
              <a:t>5</a:t>
            </a:r>
            <a:r>
              <a:rPr lang="en" sz="1400">
                <a:solidFill>
                  <a:srgbClr val="37474F"/>
                </a:solidFill>
                <a:latin typeface="Roboto Mono"/>
                <a:ea typeface="Roboto Mono"/>
                <a:cs typeface="Roboto Mono"/>
                <a:sym typeface="Roboto Mono"/>
              </a:rPr>
              <a:t>;</a:t>
            </a:r>
            <a:br>
              <a:rPr lang="en" sz="1400">
                <a:solidFill>
                  <a:srgbClr val="37474F"/>
                </a:solidFill>
                <a:latin typeface="Roboto Mono"/>
                <a:ea typeface="Roboto Mono"/>
                <a:cs typeface="Roboto Mono"/>
                <a:sym typeface="Roboto Mono"/>
              </a:rPr>
            </a:br>
            <a:r>
              <a:rPr lang="en" sz="1400">
                <a:solidFill>
                  <a:srgbClr val="3E61A2"/>
                </a:solidFill>
                <a:latin typeface="Roboto Mono"/>
                <a:ea typeface="Roboto Mono"/>
                <a:cs typeface="Roboto Mono"/>
                <a:sym typeface="Roboto Mono"/>
              </a:rPr>
              <a:t>uint</a:t>
            </a:r>
            <a:r>
              <a:rPr lang="en" sz="1400">
                <a:solidFill>
                  <a:srgbClr val="37474F"/>
                </a:solidFill>
                <a:latin typeface="Roboto Mono"/>
                <a:ea typeface="Roboto Mono"/>
                <a:cs typeface="Roboto Mono"/>
                <a:sym typeface="Roboto Mono"/>
              </a:rPr>
              <a:t> denominator = </a:t>
            </a:r>
            <a:r>
              <a:rPr lang="en" sz="1400">
                <a:solidFill>
                  <a:srgbClr val="E74C3C"/>
                </a:solidFill>
                <a:latin typeface="Roboto Mono"/>
                <a:ea typeface="Roboto Mono"/>
                <a:cs typeface="Roboto Mono"/>
                <a:sym typeface="Roboto Mono"/>
              </a:rPr>
              <a:t>2</a:t>
            </a:r>
            <a:r>
              <a:rPr lang="en" sz="1400">
                <a:solidFill>
                  <a:srgbClr val="37474F"/>
                </a:solidFill>
                <a:latin typeface="Roboto Mono"/>
                <a:ea typeface="Roboto Mono"/>
                <a:cs typeface="Roboto Mono"/>
                <a:sym typeface="Roboto Mono"/>
              </a:rPr>
              <a:t>;</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4"/>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Enforce invariants with assert()</a:t>
            </a:r>
            <a:endParaRPr/>
          </a:p>
        </p:txBody>
      </p:sp>
      <p:sp>
        <p:nvSpPr>
          <p:cNvPr id="177" name="Google Shape;177;p34"/>
          <p:cNvSpPr txBox="1"/>
          <p:nvPr>
            <p:ph idx="1" type="body"/>
          </p:nvPr>
        </p:nvSpPr>
        <p:spPr>
          <a:xfrm>
            <a:off x="457200" y="2367975"/>
            <a:ext cx="8229600" cy="32148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en" sz="1400">
                <a:solidFill>
                  <a:srgbClr val="3B78E7"/>
                </a:solidFill>
                <a:latin typeface="Roboto Mono"/>
                <a:ea typeface="Roboto Mono"/>
                <a:cs typeface="Roboto Mono"/>
                <a:sym typeface="Roboto Mono"/>
              </a:rPr>
              <a:t>contract</a:t>
            </a:r>
            <a:r>
              <a:rPr lang="en" sz="1400">
                <a:solidFill>
                  <a:srgbClr val="37474F"/>
                </a:solidFill>
                <a:latin typeface="Roboto Mono"/>
                <a:ea typeface="Roboto Mono"/>
                <a:cs typeface="Roboto Mono"/>
                <a:sym typeface="Roboto Mono"/>
              </a:rPr>
              <a:t> Token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r>
              <a:rPr lang="en" sz="1400">
                <a:solidFill>
                  <a:srgbClr val="3B78E7"/>
                </a:solidFill>
                <a:latin typeface="Roboto Mono"/>
                <a:ea typeface="Roboto Mono"/>
                <a:cs typeface="Roboto Mono"/>
                <a:sym typeface="Roboto Mono"/>
              </a:rPr>
              <a:t>mapping</a:t>
            </a:r>
            <a:r>
              <a:rPr lang="en" sz="1400">
                <a:solidFill>
                  <a:srgbClr val="37474F"/>
                </a:solidFill>
                <a:latin typeface="Roboto Mono"/>
                <a:ea typeface="Roboto Mono"/>
                <a:cs typeface="Roboto Mono"/>
                <a:sym typeface="Roboto Mono"/>
              </a:rPr>
              <a:t>(</a:t>
            </a:r>
            <a:r>
              <a:rPr lang="en" sz="1400">
                <a:solidFill>
                  <a:srgbClr val="3E61A2"/>
                </a:solidFill>
                <a:latin typeface="Roboto Mono"/>
                <a:ea typeface="Roboto Mono"/>
                <a:cs typeface="Roboto Mono"/>
                <a:sym typeface="Roboto Mono"/>
              </a:rPr>
              <a:t>address</a:t>
            </a:r>
            <a:r>
              <a:rPr lang="en" sz="1400">
                <a:solidFill>
                  <a:srgbClr val="37474F"/>
                </a:solidFill>
                <a:latin typeface="Roboto Mono"/>
                <a:ea typeface="Roboto Mono"/>
                <a:cs typeface="Roboto Mono"/>
                <a:sym typeface="Roboto Mono"/>
              </a:rPr>
              <a:t> =&gt; </a:t>
            </a:r>
            <a:r>
              <a:rPr lang="en" sz="1400">
                <a:solidFill>
                  <a:srgbClr val="3E61A2"/>
                </a:solidFill>
                <a:latin typeface="Roboto Mono"/>
                <a:ea typeface="Roboto Mono"/>
                <a:cs typeface="Roboto Mono"/>
                <a:sym typeface="Roboto Mono"/>
              </a:rPr>
              <a:t>uint</a:t>
            </a: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public</a:t>
            </a:r>
            <a:r>
              <a:rPr lang="en" sz="1400">
                <a:solidFill>
                  <a:srgbClr val="37474F"/>
                </a:solidFill>
                <a:latin typeface="Roboto Mono"/>
                <a:ea typeface="Roboto Mono"/>
                <a:cs typeface="Roboto Mono"/>
                <a:sym typeface="Roboto Mono"/>
              </a:rPr>
              <a:t> balanceOf;</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uint</a:t>
            </a: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public</a:t>
            </a:r>
            <a:r>
              <a:rPr lang="en" sz="1400">
                <a:solidFill>
                  <a:srgbClr val="37474F"/>
                </a:solidFill>
                <a:latin typeface="Roboto Mono"/>
                <a:ea typeface="Roboto Mono"/>
                <a:cs typeface="Roboto Mono"/>
                <a:sym typeface="Roboto Mono"/>
              </a:rPr>
              <a:t> totalSupply;</a:t>
            </a:r>
            <a:br>
              <a:rPr lang="en" sz="1400">
                <a:solidFill>
                  <a:srgbClr val="37474F"/>
                </a:solidFill>
                <a:latin typeface="Roboto Mono"/>
                <a:ea typeface="Roboto Mono"/>
                <a:cs typeface="Roboto Mono"/>
                <a:sym typeface="Roboto Mono"/>
              </a:rPr>
            </a:b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r>
              <a:rPr lang="en" sz="1400">
                <a:solidFill>
                  <a:srgbClr val="3B78E7"/>
                </a:solidFill>
                <a:latin typeface="Roboto Mono"/>
                <a:ea typeface="Roboto Mono"/>
                <a:cs typeface="Roboto Mono"/>
                <a:sym typeface="Roboto Mono"/>
              </a:rPr>
              <a:t>function</a:t>
            </a:r>
            <a:r>
              <a:rPr lang="en" sz="1400">
                <a:solidFill>
                  <a:srgbClr val="37474F"/>
                </a:solidFill>
                <a:latin typeface="Roboto Mono"/>
                <a:ea typeface="Roboto Mono"/>
                <a:cs typeface="Roboto Mono"/>
                <a:sym typeface="Roboto Mono"/>
              </a:rPr>
              <a:t> deposit() </a:t>
            </a:r>
            <a:r>
              <a:rPr lang="en" sz="1400">
                <a:solidFill>
                  <a:srgbClr val="3E61A2"/>
                </a:solidFill>
                <a:latin typeface="Roboto Mono"/>
                <a:ea typeface="Roboto Mono"/>
                <a:cs typeface="Roboto Mono"/>
                <a:sym typeface="Roboto Mono"/>
              </a:rPr>
              <a:t>public</a:t>
            </a: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payable</a:t>
            </a:r>
            <a:r>
              <a:rPr lang="en" sz="1400">
                <a:solidFill>
                  <a:srgbClr val="37474F"/>
                </a:solidFill>
                <a:latin typeface="Roboto Mono"/>
                <a:ea typeface="Roboto Mono"/>
                <a:cs typeface="Roboto Mono"/>
                <a:sym typeface="Roboto Mono"/>
              </a:rPr>
              <a:t>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balanceOf[</a:t>
            </a:r>
            <a:r>
              <a:rPr lang="en" sz="1400">
                <a:solidFill>
                  <a:srgbClr val="C2185B"/>
                </a:solidFill>
                <a:latin typeface="Roboto Mono"/>
                <a:ea typeface="Roboto Mono"/>
                <a:cs typeface="Roboto Mono"/>
                <a:sym typeface="Roboto Mono"/>
              </a:rPr>
              <a:t>msg</a:t>
            </a:r>
            <a:r>
              <a:rPr lang="en" sz="1400">
                <a:solidFill>
                  <a:srgbClr val="37474F"/>
                </a:solidFill>
                <a:latin typeface="Roboto Mono"/>
                <a:ea typeface="Roboto Mono"/>
                <a:cs typeface="Roboto Mono"/>
                <a:sym typeface="Roboto Mono"/>
              </a:rPr>
              <a:t>.sender] += </a:t>
            </a:r>
            <a:r>
              <a:rPr lang="en" sz="1400">
                <a:solidFill>
                  <a:srgbClr val="C2185B"/>
                </a:solidFill>
                <a:latin typeface="Roboto Mono"/>
                <a:ea typeface="Roboto Mono"/>
                <a:cs typeface="Roboto Mono"/>
                <a:sym typeface="Roboto Mono"/>
              </a:rPr>
              <a:t>msg</a:t>
            </a:r>
            <a:r>
              <a:rPr lang="en" sz="1400">
                <a:solidFill>
                  <a:srgbClr val="37474F"/>
                </a:solidFill>
                <a:latin typeface="Roboto Mono"/>
                <a:ea typeface="Roboto Mono"/>
                <a:cs typeface="Roboto Mono"/>
                <a:sym typeface="Roboto Mono"/>
              </a:rPr>
              <a:t>.value;</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totalSupply += </a:t>
            </a:r>
            <a:r>
              <a:rPr lang="en" sz="1400">
                <a:solidFill>
                  <a:srgbClr val="C2185B"/>
                </a:solidFill>
                <a:latin typeface="Roboto Mono"/>
                <a:ea typeface="Roboto Mono"/>
                <a:cs typeface="Roboto Mono"/>
                <a:sym typeface="Roboto Mono"/>
              </a:rPr>
              <a:t>msg</a:t>
            </a:r>
            <a:r>
              <a:rPr lang="en" sz="1400">
                <a:solidFill>
                  <a:srgbClr val="37474F"/>
                </a:solidFill>
                <a:latin typeface="Roboto Mono"/>
                <a:ea typeface="Roboto Mono"/>
                <a:cs typeface="Roboto Mono"/>
                <a:sym typeface="Roboto Mono"/>
              </a:rPr>
              <a:t>.value;</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assert(</a:t>
            </a:r>
            <a:r>
              <a:rPr lang="en" sz="1400">
                <a:solidFill>
                  <a:srgbClr val="C2185B"/>
                </a:solidFill>
                <a:latin typeface="Roboto Mono"/>
                <a:ea typeface="Roboto Mono"/>
                <a:cs typeface="Roboto Mono"/>
                <a:sym typeface="Roboto Mono"/>
              </a:rPr>
              <a:t>this</a:t>
            </a:r>
            <a:r>
              <a:rPr lang="en" sz="1400">
                <a:solidFill>
                  <a:srgbClr val="37474F"/>
                </a:solidFill>
                <a:latin typeface="Roboto Mono"/>
                <a:ea typeface="Roboto Mono"/>
                <a:cs typeface="Roboto Mono"/>
                <a:sym typeface="Roboto Mono"/>
              </a:rPr>
              <a:t>.</a:t>
            </a:r>
            <a:r>
              <a:rPr lang="en" sz="1400">
                <a:solidFill>
                  <a:srgbClr val="C2185B"/>
                </a:solidFill>
                <a:latin typeface="Roboto Mono"/>
                <a:ea typeface="Roboto Mono"/>
                <a:cs typeface="Roboto Mono"/>
                <a:sym typeface="Roboto Mono"/>
              </a:rPr>
              <a:t>balance</a:t>
            </a:r>
            <a:r>
              <a:rPr lang="en" sz="1400">
                <a:solidFill>
                  <a:srgbClr val="37474F"/>
                </a:solidFill>
                <a:latin typeface="Roboto Mono"/>
                <a:ea typeface="Roboto Mono"/>
                <a:cs typeface="Roboto Mono"/>
                <a:sym typeface="Roboto Mono"/>
              </a:rPr>
              <a:t> &gt;= totalSupply);</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a:t>
            </a:r>
            <a:endParaRPr sz="1400">
              <a:solidFill>
                <a:srgbClr val="37474F"/>
              </a:solidFill>
              <a:latin typeface="Roboto Mono"/>
              <a:ea typeface="Roboto Mono"/>
              <a:cs typeface="Roboto Mono"/>
              <a:sym typeface="Roboto Mono"/>
            </a:endParaRPr>
          </a:p>
          <a:p>
            <a:pPr indent="0" lvl="0" marL="0" rtl="0" algn="l">
              <a:spcBef>
                <a:spcPts val="600"/>
              </a:spcBef>
              <a:spcAft>
                <a:spcPts val="0"/>
              </a:spcAft>
              <a:buNone/>
            </a:pPr>
            <a:r>
              <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5"/>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Keep fallback functions simple</a:t>
            </a:r>
            <a:endParaRPr/>
          </a:p>
        </p:txBody>
      </p:sp>
      <p:sp>
        <p:nvSpPr>
          <p:cNvPr id="183" name="Google Shape;183;p35"/>
          <p:cNvSpPr txBox="1"/>
          <p:nvPr>
            <p:ph idx="1" type="body"/>
          </p:nvPr>
        </p:nvSpPr>
        <p:spPr>
          <a:xfrm>
            <a:off x="457200" y="1600200"/>
            <a:ext cx="8229600" cy="49677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en" sz="1400">
                <a:solidFill>
                  <a:srgbClr val="999999"/>
                </a:solidFill>
                <a:latin typeface="Roboto Mono"/>
                <a:ea typeface="Roboto Mono"/>
                <a:cs typeface="Roboto Mono"/>
                <a:sym typeface="Roboto Mono"/>
              </a:rPr>
              <a:t>// bad</a:t>
            </a:r>
            <a:br>
              <a:rPr lang="en" sz="1400">
                <a:solidFill>
                  <a:srgbClr val="37474F"/>
                </a:solidFill>
                <a:latin typeface="Roboto Mono"/>
                <a:ea typeface="Roboto Mono"/>
                <a:cs typeface="Roboto Mono"/>
                <a:sym typeface="Roboto Mono"/>
              </a:rPr>
            </a:br>
            <a:r>
              <a:rPr lang="en" sz="1400">
                <a:solidFill>
                  <a:srgbClr val="3B78E7"/>
                </a:solidFill>
                <a:latin typeface="Roboto Mono"/>
                <a:ea typeface="Roboto Mono"/>
                <a:cs typeface="Roboto Mono"/>
                <a:sym typeface="Roboto Mono"/>
              </a:rPr>
              <a:t>function</a:t>
            </a: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payable</a:t>
            </a:r>
            <a:r>
              <a:rPr lang="en" sz="1400">
                <a:solidFill>
                  <a:srgbClr val="37474F"/>
                </a:solidFill>
                <a:latin typeface="Roboto Mono"/>
                <a:ea typeface="Roboto Mono"/>
                <a:cs typeface="Roboto Mono"/>
                <a:sym typeface="Roboto Mono"/>
              </a:rPr>
              <a:t> { balances[</a:t>
            </a:r>
            <a:r>
              <a:rPr lang="en" sz="1400">
                <a:solidFill>
                  <a:srgbClr val="C2185B"/>
                </a:solidFill>
                <a:latin typeface="Roboto Mono"/>
                <a:ea typeface="Roboto Mono"/>
                <a:cs typeface="Roboto Mono"/>
                <a:sym typeface="Roboto Mono"/>
              </a:rPr>
              <a:t>msg</a:t>
            </a:r>
            <a:r>
              <a:rPr lang="en" sz="1400">
                <a:solidFill>
                  <a:srgbClr val="37474F"/>
                </a:solidFill>
                <a:latin typeface="Roboto Mono"/>
                <a:ea typeface="Roboto Mono"/>
                <a:cs typeface="Roboto Mono"/>
                <a:sym typeface="Roboto Mono"/>
              </a:rPr>
              <a:t>.sender] += </a:t>
            </a:r>
            <a:r>
              <a:rPr lang="en" sz="1400">
                <a:solidFill>
                  <a:srgbClr val="C2185B"/>
                </a:solidFill>
                <a:latin typeface="Roboto Mono"/>
                <a:ea typeface="Roboto Mono"/>
                <a:cs typeface="Roboto Mono"/>
                <a:sym typeface="Roboto Mono"/>
              </a:rPr>
              <a:t>msg</a:t>
            </a:r>
            <a:r>
              <a:rPr lang="en" sz="1400">
                <a:solidFill>
                  <a:srgbClr val="37474F"/>
                </a:solidFill>
                <a:latin typeface="Roboto Mono"/>
                <a:ea typeface="Roboto Mono"/>
                <a:cs typeface="Roboto Mono"/>
                <a:sym typeface="Roboto Mono"/>
              </a:rPr>
              <a:t>.value; }</a:t>
            </a:r>
            <a:br>
              <a:rPr lang="en" sz="1400">
                <a:solidFill>
                  <a:srgbClr val="37474F"/>
                </a:solidFill>
                <a:latin typeface="Roboto Mono"/>
                <a:ea typeface="Roboto Mono"/>
                <a:cs typeface="Roboto Mono"/>
                <a:sym typeface="Roboto Mono"/>
              </a:rPr>
            </a:br>
            <a:br>
              <a:rPr lang="en" sz="1400">
                <a:solidFill>
                  <a:srgbClr val="37474F"/>
                </a:solidFill>
                <a:latin typeface="Roboto Mono"/>
                <a:ea typeface="Roboto Mono"/>
                <a:cs typeface="Roboto Mono"/>
                <a:sym typeface="Roboto Mono"/>
              </a:rPr>
            </a:br>
            <a:r>
              <a:rPr lang="en" sz="1400">
                <a:solidFill>
                  <a:srgbClr val="999999"/>
                </a:solidFill>
                <a:latin typeface="Roboto Mono"/>
                <a:ea typeface="Roboto Mono"/>
                <a:cs typeface="Roboto Mono"/>
                <a:sym typeface="Roboto Mono"/>
              </a:rPr>
              <a:t>// good</a:t>
            </a:r>
            <a:br>
              <a:rPr lang="en" sz="1400">
                <a:solidFill>
                  <a:srgbClr val="37474F"/>
                </a:solidFill>
                <a:latin typeface="Roboto Mono"/>
                <a:ea typeface="Roboto Mono"/>
                <a:cs typeface="Roboto Mono"/>
                <a:sym typeface="Roboto Mono"/>
              </a:rPr>
            </a:br>
            <a:r>
              <a:rPr lang="en" sz="1400">
                <a:solidFill>
                  <a:srgbClr val="3B78E7"/>
                </a:solidFill>
                <a:latin typeface="Roboto Mono"/>
                <a:ea typeface="Roboto Mono"/>
                <a:cs typeface="Roboto Mono"/>
                <a:sym typeface="Roboto Mono"/>
              </a:rPr>
              <a:t>function</a:t>
            </a:r>
            <a:r>
              <a:rPr lang="en" sz="1400">
                <a:solidFill>
                  <a:srgbClr val="37474F"/>
                </a:solidFill>
                <a:latin typeface="Roboto Mono"/>
                <a:ea typeface="Roboto Mono"/>
                <a:cs typeface="Roboto Mono"/>
                <a:sym typeface="Roboto Mono"/>
              </a:rPr>
              <a:t> deposit() </a:t>
            </a:r>
            <a:r>
              <a:rPr lang="en" sz="1400">
                <a:solidFill>
                  <a:srgbClr val="3E61A2"/>
                </a:solidFill>
                <a:latin typeface="Roboto Mono"/>
                <a:ea typeface="Roboto Mono"/>
                <a:cs typeface="Roboto Mono"/>
                <a:sym typeface="Roboto Mono"/>
              </a:rPr>
              <a:t>payable</a:t>
            </a: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external</a:t>
            </a:r>
            <a:r>
              <a:rPr lang="en" sz="1400">
                <a:solidFill>
                  <a:srgbClr val="37474F"/>
                </a:solidFill>
                <a:latin typeface="Roboto Mono"/>
                <a:ea typeface="Roboto Mono"/>
                <a:cs typeface="Roboto Mono"/>
                <a:sym typeface="Roboto Mono"/>
              </a:rPr>
              <a:t> { balances[</a:t>
            </a:r>
            <a:r>
              <a:rPr lang="en" sz="1400">
                <a:solidFill>
                  <a:srgbClr val="C2185B"/>
                </a:solidFill>
                <a:latin typeface="Roboto Mono"/>
                <a:ea typeface="Roboto Mono"/>
                <a:cs typeface="Roboto Mono"/>
                <a:sym typeface="Roboto Mono"/>
              </a:rPr>
              <a:t>msg</a:t>
            </a:r>
            <a:r>
              <a:rPr lang="en" sz="1400">
                <a:solidFill>
                  <a:srgbClr val="37474F"/>
                </a:solidFill>
                <a:latin typeface="Roboto Mono"/>
                <a:ea typeface="Roboto Mono"/>
                <a:cs typeface="Roboto Mono"/>
                <a:sym typeface="Roboto Mono"/>
              </a:rPr>
              <a:t>.sender] += </a:t>
            </a:r>
            <a:r>
              <a:rPr lang="en" sz="1400">
                <a:solidFill>
                  <a:srgbClr val="C2185B"/>
                </a:solidFill>
                <a:latin typeface="Roboto Mono"/>
                <a:ea typeface="Roboto Mono"/>
                <a:cs typeface="Roboto Mono"/>
                <a:sym typeface="Roboto Mono"/>
              </a:rPr>
              <a:t>msg</a:t>
            </a:r>
            <a:r>
              <a:rPr lang="en" sz="1400">
                <a:solidFill>
                  <a:srgbClr val="37474F"/>
                </a:solidFill>
                <a:latin typeface="Roboto Mono"/>
                <a:ea typeface="Roboto Mono"/>
                <a:cs typeface="Roboto Mono"/>
                <a:sym typeface="Roboto Mono"/>
              </a:rPr>
              <a:t>.value; }</a:t>
            </a:r>
            <a:br>
              <a:rPr lang="en" sz="1400">
                <a:solidFill>
                  <a:srgbClr val="37474F"/>
                </a:solidFill>
                <a:latin typeface="Roboto Mono"/>
                <a:ea typeface="Roboto Mono"/>
                <a:cs typeface="Roboto Mono"/>
                <a:sym typeface="Roboto Mono"/>
              </a:rPr>
            </a:br>
            <a:br>
              <a:rPr lang="en" sz="1400">
                <a:solidFill>
                  <a:srgbClr val="37474F"/>
                </a:solidFill>
                <a:latin typeface="Roboto Mono"/>
                <a:ea typeface="Roboto Mono"/>
                <a:cs typeface="Roboto Mono"/>
                <a:sym typeface="Roboto Mono"/>
              </a:rPr>
            </a:br>
            <a:r>
              <a:rPr lang="en" sz="1400">
                <a:solidFill>
                  <a:srgbClr val="3B78E7"/>
                </a:solidFill>
                <a:latin typeface="Roboto Mono"/>
                <a:ea typeface="Roboto Mono"/>
                <a:cs typeface="Roboto Mono"/>
                <a:sym typeface="Roboto Mono"/>
              </a:rPr>
              <a:t>function</a:t>
            </a: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payable</a:t>
            </a:r>
            <a:r>
              <a:rPr lang="en" sz="1400">
                <a:solidFill>
                  <a:srgbClr val="37474F"/>
                </a:solidFill>
                <a:latin typeface="Roboto Mono"/>
                <a:ea typeface="Roboto Mono"/>
                <a:cs typeface="Roboto Mono"/>
                <a:sym typeface="Roboto Mono"/>
              </a:rPr>
              <a:t> { LogDepositReceived(</a:t>
            </a:r>
            <a:r>
              <a:rPr lang="en" sz="1400">
                <a:solidFill>
                  <a:srgbClr val="C2185B"/>
                </a:solidFill>
                <a:latin typeface="Roboto Mono"/>
                <a:ea typeface="Roboto Mono"/>
                <a:cs typeface="Roboto Mono"/>
                <a:sym typeface="Roboto Mono"/>
              </a:rPr>
              <a:t>msg</a:t>
            </a:r>
            <a:r>
              <a:rPr lang="en" sz="1400">
                <a:solidFill>
                  <a:srgbClr val="37474F"/>
                </a:solidFill>
                <a:latin typeface="Roboto Mono"/>
                <a:ea typeface="Roboto Mono"/>
                <a:cs typeface="Roboto Mono"/>
                <a:sym typeface="Roboto Mono"/>
              </a:rPr>
              <a:t>.sender); }</a:t>
            </a:r>
            <a:endParaRPr sz="1400">
              <a:solidFill>
                <a:srgbClr val="37474F"/>
              </a:solidFill>
              <a:latin typeface="Roboto Mono"/>
              <a:ea typeface="Roboto Mono"/>
              <a:cs typeface="Roboto Mono"/>
              <a:sym typeface="Roboto Mono"/>
            </a:endParaRPr>
          </a:p>
          <a:p>
            <a:pPr indent="0" lvl="0" marL="0" rtl="0" algn="l">
              <a:spcBef>
                <a:spcPts val="600"/>
              </a:spcBef>
              <a:spcAft>
                <a:spcPts val="0"/>
              </a:spcAft>
              <a:buNone/>
            </a:pPr>
            <a:r>
              <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6"/>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Explicitly mark visibility in functions and state variables</a:t>
            </a:r>
            <a:endParaRPr/>
          </a:p>
        </p:txBody>
      </p:sp>
      <p:sp>
        <p:nvSpPr>
          <p:cNvPr id="189" name="Google Shape;189;p36"/>
          <p:cNvSpPr txBox="1"/>
          <p:nvPr>
            <p:ph idx="1" type="body"/>
          </p:nvPr>
        </p:nvSpPr>
        <p:spPr>
          <a:xfrm>
            <a:off x="457200" y="2147200"/>
            <a:ext cx="8229600" cy="44208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 sz="1400">
                <a:solidFill>
                  <a:srgbClr val="999999"/>
                </a:solidFill>
                <a:latin typeface="Roboto Mono"/>
                <a:ea typeface="Roboto Mono"/>
                <a:cs typeface="Roboto Mono"/>
                <a:sym typeface="Roboto Mono"/>
              </a:rPr>
              <a:t>// bad</a:t>
            </a:r>
            <a:br>
              <a:rPr lang="en" sz="1400">
                <a:solidFill>
                  <a:srgbClr val="37474F"/>
                </a:solidFill>
                <a:latin typeface="Roboto Mono"/>
                <a:ea typeface="Roboto Mono"/>
                <a:cs typeface="Roboto Mono"/>
                <a:sym typeface="Roboto Mono"/>
              </a:rPr>
            </a:br>
            <a:r>
              <a:rPr lang="en" sz="1400">
                <a:solidFill>
                  <a:srgbClr val="3E61A2"/>
                </a:solidFill>
                <a:latin typeface="Roboto Mono"/>
                <a:ea typeface="Roboto Mono"/>
                <a:cs typeface="Roboto Mono"/>
                <a:sym typeface="Roboto Mono"/>
              </a:rPr>
              <a:t>uint</a:t>
            </a:r>
            <a:r>
              <a:rPr lang="en" sz="1400">
                <a:solidFill>
                  <a:srgbClr val="37474F"/>
                </a:solidFill>
                <a:latin typeface="Roboto Mono"/>
                <a:ea typeface="Roboto Mono"/>
                <a:cs typeface="Roboto Mono"/>
                <a:sym typeface="Roboto Mono"/>
              </a:rPr>
              <a:t> x; </a:t>
            </a:r>
            <a:r>
              <a:rPr lang="en" sz="1400">
                <a:solidFill>
                  <a:srgbClr val="999999"/>
                </a:solidFill>
                <a:latin typeface="Roboto Mono"/>
                <a:ea typeface="Roboto Mono"/>
                <a:cs typeface="Roboto Mono"/>
                <a:sym typeface="Roboto Mono"/>
              </a:rPr>
              <a:t>// the default is internal for state variables, but it should be made explicit</a:t>
            </a:r>
            <a:br>
              <a:rPr lang="en" sz="1400">
                <a:solidFill>
                  <a:srgbClr val="37474F"/>
                </a:solidFill>
                <a:latin typeface="Roboto Mono"/>
                <a:ea typeface="Roboto Mono"/>
                <a:cs typeface="Roboto Mono"/>
                <a:sym typeface="Roboto Mono"/>
              </a:rPr>
            </a:br>
            <a:r>
              <a:rPr lang="en" sz="1400">
                <a:solidFill>
                  <a:srgbClr val="3B78E7"/>
                </a:solidFill>
                <a:latin typeface="Roboto Mono"/>
                <a:ea typeface="Roboto Mono"/>
                <a:cs typeface="Roboto Mono"/>
                <a:sym typeface="Roboto Mono"/>
              </a:rPr>
              <a:t>function</a:t>
            </a:r>
            <a:r>
              <a:rPr lang="en" sz="1400">
                <a:solidFill>
                  <a:srgbClr val="37474F"/>
                </a:solidFill>
                <a:latin typeface="Roboto Mono"/>
                <a:ea typeface="Roboto Mono"/>
                <a:cs typeface="Roboto Mono"/>
                <a:sym typeface="Roboto Mono"/>
              </a:rPr>
              <a:t> buy() { </a:t>
            </a:r>
            <a:r>
              <a:rPr lang="en" sz="1400">
                <a:solidFill>
                  <a:srgbClr val="999999"/>
                </a:solidFill>
                <a:latin typeface="Roboto Mono"/>
                <a:ea typeface="Roboto Mono"/>
                <a:cs typeface="Roboto Mono"/>
                <a:sym typeface="Roboto Mono"/>
              </a:rPr>
              <a:t>// the default is public</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r>
              <a:rPr lang="en" sz="1400">
                <a:solidFill>
                  <a:srgbClr val="999999"/>
                </a:solidFill>
                <a:latin typeface="Roboto Mono"/>
                <a:ea typeface="Roboto Mono"/>
                <a:cs typeface="Roboto Mono"/>
                <a:sym typeface="Roboto Mono"/>
              </a:rPr>
              <a:t>// public code</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a:t>
            </a:r>
            <a:br>
              <a:rPr lang="en" sz="1400">
                <a:solidFill>
                  <a:srgbClr val="37474F"/>
                </a:solidFill>
                <a:latin typeface="Roboto Mono"/>
                <a:ea typeface="Roboto Mono"/>
                <a:cs typeface="Roboto Mono"/>
                <a:sym typeface="Roboto Mono"/>
              </a:rPr>
            </a:br>
            <a:endParaRPr sz="1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7"/>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Explicitly mark visibility in functions and state variables</a:t>
            </a:r>
            <a:endParaRPr/>
          </a:p>
        </p:txBody>
      </p:sp>
      <p:sp>
        <p:nvSpPr>
          <p:cNvPr id="195" name="Google Shape;195;p37"/>
          <p:cNvSpPr txBox="1"/>
          <p:nvPr>
            <p:ph idx="1" type="body"/>
          </p:nvPr>
        </p:nvSpPr>
        <p:spPr>
          <a:xfrm>
            <a:off x="457200" y="2147200"/>
            <a:ext cx="8229600" cy="44208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 sz="1400">
                <a:solidFill>
                  <a:srgbClr val="999999"/>
                </a:solidFill>
                <a:latin typeface="Roboto Mono"/>
                <a:ea typeface="Roboto Mono"/>
                <a:cs typeface="Roboto Mono"/>
                <a:sym typeface="Roboto Mono"/>
              </a:rPr>
              <a:t>// good</a:t>
            </a:r>
            <a:br>
              <a:rPr lang="en" sz="1400">
                <a:solidFill>
                  <a:srgbClr val="37474F"/>
                </a:solidFill>
                <a:latin typeface="Roboto Mono"/>
                <a:ea typeface="Roboto Mono"/>
                <a:cs typeface="Roboto Mono"/>
                <a:sym typeface="Roboto Mono"/>
              </a:rPr>
            </a:br>
            <a:r>
              <a:rPr lang="en" sz="1400">
                <a:solidFill>
                  <a:srgbClr val="3E61A2"/>
                </a:solidFill>
                <a:latin typeface="Roboto Mono"/>
                <a:ea typeface="Roboto Mono"/>
                <a:cs typeface="Roboto Mono"/>
                <a:sym typeface="Roboto Mono"/>
              </a:rPr>
              <a:t>uint</a:t>
            </a: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private</a:t>
            </a:r>
            <a:r>
              <a:rPr lang="en" sz="1400">
                <a:solidFill>
                  <a:srgbClr val="37474F"/>
                </a:solidFill>
                <a:latin typeface="Roboto Mono"/>
                <a:ea typeface="Roboto Mono"/>
                <a:cs typeface="Roboto Mono"/>
                <a:sym typeface="Roboto Mono"/>
              </a:rPr>
              <a:t> y;</a:t>
            </a:r>
            <a:br>
              <a:rPr lang="en" sz="1400">
                <a:solidFill>
                  <a:srgbClr val="37474F"/>
                </a:solidFill>
                <a:latin typeface="Roboto Mono"/>
                <a:ea typeface="Roboto Mono"/>
                <a:cs typeface="Roboto Mono"/>
                <a:sym typeface="Roboto Mono"/>
              </a:rPr>
            </a:br>
            <a:r>
              <a:rPr lang="en" sz="1400">
                <a:solidFill>
                  <a:srgbClr val="3B78E7"/>
                </a:solidFill>
                <a:latin typeface="Roboto Mono"/>
                <a:ea typeface="Roboto Mono"/>
                <a:cs typeface="Roboto Mono"/>
                <a:sym typeface="Roboto Mono"/>
              </a:rPr>
              <a:t>function</a:t>
            </a:r>
            <a:r>
              <a:rPr lang="en" sz="1400">
                <a:solidFill>
                  <a:srgbClr val="37474F"/>
                </a:solidFill>
                <a:latin typeface="Roboto Mono"/>
                <a:ea typeface="Roboto Mono"/>
                <a:cs typeface="Roboto Mono"/>
                <a:sym typeface="Roboto Mono"/>
              </a:rPr>
              <a:t> buy() </a:t>
            </a:r>
            <a:r>
              <a:rPr lang="en" sz="1400">
                <a:solidFill>
                  <a:srgbClr val="3E61A2"/>
                </a:solidFill>
                <a:latin typeface="Roboto Mono"/>
                <a:ea typeface="Roboto Mono"/>
                <a:cs typeface="Roboto Mono"/>
                <a:sym typeface="Roboto Mono"/>
              </a:rPr>
              <a:t>external</a:t>
            </a:r>
            <a:r>
              <a:rPr lang="en" sz="1400">
                <a:solidFill>
                  <a:srgbClr val="37474F"/>
                </a:solidFill>
                <a:latin typeface="Roboto Mono"/>
                <a:ea typeface="Roboto Mono"/>
                <a:cs typeface="Roboto Mono"/>
                <a:sym typeface="Roboto Mono"/>
              </a:rPr>
              <a:t>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r>
              <a:rPr lang="en" sz="1400">
                <a:solidFill>
                  <a:srgbClr val="999999"/>
                </a:solidFill>
                <a:latin typeface="Roboto Mono"/>
                <a:ea typeface="Roboto Mono"/>
                <a:cs typeface="Roboto Mono"/>
                <a:sym typeface="Roboto Mono"/>
              </a:rPr>
              <a:t>// only callable externally</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a:t>
            </a:r>
            <a:br>
              <a:rPr lang="en" sz="1400">
                <a:solidFill>
                  <a:srgbClr val="37474F"/>
                </a:solidFill>
                <a:latin typeface="Roboto Mono"/>
                <a:ea typeface="Roboto Mono"/>
                <a:cs typeface="Roboto Mono"/>
                <a:sym typeface="Roboto Mono"/>
              </a:rPr>
            </a:br>
            <a:br>
              <a:rPr lang="en" sz="1400">
                <a:solidFill>
                  <a:srgbClr val="37474F"/>
                </a:solidFill>
                <a:latin typeface="Roboto Mono"/>
                <a:ea typeface="Roboto Mono"/>
                <a:cs typeface="Roboto Mono"/>
                <a:sym typeface="Roboto Mono"/>
              </a:rPr>
            </a:br>
            <a:r>
              <a:rPr lang="en" sz="1400">
                <a:solidFill>
                  <a:srgbClr val="3B78E7"/>
                </a:solidFill>
                <a:latin typeface="Roboto Mono"/>
                <a:ea typeface="Roboto Mono"/>
                <a:cs typeface="Roboto Mono"/>
                <a:sym typeface="Roboto Mono"/>
              </a:rPr>
              <a:t>function</a:t>
            </a:r>
            <a:r>
              <a:rPr lang="en" sz="1400">
                <a:solidFill>
                  <a:srgbClr val="37474F"/>
                </a:solidFill>
                <a:latin typeface="Roboto Mono"/>
                <a:ea typeface="Roboto Mono"/>
                <a:cs typeface="Roboto Mono"/>
                <a:sym typeface="Roboto Mono"/>
              </a:rPr>
              <a:t> utility() </a:t>
            </a:r>
            <a:r>
              <a:rPr lang="en" sz="1400">
                <a:solidFill>
                  <a:srgbClr val="3E61A2"/>
                </a:solidFill>
                <a:latin typeface="Roboto Mono"/>
                <a:ea typeface="Roboto Mono"/>
                <a:cs typeface="Roboto Mono"/>
                <a:sym typeface="Roboto Mono"/>
              </a:rPr>
              <a:t>public</a:t>
            </a:r>
            <a:r>
              <a:rPr lang="en" sz="1400">
                <a:solidFill>
                  <a:srgbClr val="37474F"/>
                </a:solidFill>
                <a:latin typeface="Roboto Mono"/>
                <a:ea typeface="Roboto Mono"/>
                <a:cs typeface="Roboto Mono"/>
                <a:sym typeface="Roboto Mono"/>
              </a:rPr>
              <a:t>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r>
              <a:rPr lang="en" sz="1400">
                <a:solidFill>
                  <a:srgbClr val="999999"/>
                </a:solidFill>
                <a:latin typeface="Roboto Mono"/>
                <a:ea typeface="Roboto Mono"/>
                <a:cs typeface="Roboto Mono"/>
                <a:sym typeface="Roboto Mono"/>
              </a:rPr>
              <a:t>// callable externally, as well as internally: changing this code requires thinking about both cases.</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a:t>
            </a:r>
            <a:br>
              <a:rPr lang="en" sz="1400">
                <a:solidFill>
                  <a:srgbClr val="37474F"/>
                </a:solidFill>
                <a:latin typeface="Roboto Mono"/>
                <a:ea typeface="Roboto Mono"/>
                <a:cs typeface="Roboto Mono"/>
                <a:sym typeface="Roboto Mono"/>
              </a:rPr>
            </a:br>
            <a:br>
              <a:rPr lang="en" sz="1400">
                <a:solidFill>
                  <a:srgbClr val="37474F"/>
                </a:solidFill>
                <a:latin typeface="Roboto Mono"/>
                <a:ea typeface="Roboto Mono"/>
                <a:cs typeface="Roboto Mono"/>
                <a:sym typeface="Roboto Mono"/>
              </a:rPr>
            </a:br>
            <a:r>
              <a:rPr lang="en" sz="1400">
                <a:solidFill>
                  <a:srgbClr val="3B78E7"/>
                </a:solidFill>
                <a:latin typeface="Roboto Mono"/>
                <a:ea typeface="Roboto Mono"/>
                <a:cs typeface="Roboto Mono"/>
                <a:sym typeface="Roboto Mono"/>
              </a:rPr>
              <a:t>function</a:t>
            </a:r>
            <a:r>
              <a:rPr lang="en" sz="1400">
                <a:solidFill>
                  <a:srgbClr val="37474F"/>
                </a:solidFill>
                <a:latin typeface="Roboto Mono"/>
                <a:ea typeface="Roboto Mono"/>
                <a:cs typeface="Roboto Mono"/>
                <a:sym typeface="Roboto Mono"/>
              </a:rPr>
              <a:t> internalAction() </a:t>
            </a:r>
            <a:r>
              <a:rPr lang="en" sz="1400">
                <a:solidFill>
                  <a:srgbClr val="3E61A2"/>
                </a:solidFill>
                <a:latin typeface="Roboto Mono"/>
                <a:ea typeface="Roboto Mono"/>
                <a:cs typeface="Roboto Mono"/>
                <a:sym typeface="Roboto Mono"/>
              </a:rPr>
              <a:t>internal</a:t>
            </a:r>
            <a:r>
              <a:rPr lang="en" sz="1400">
                <a:solidFill>
                  <a:srgbClr val="37474F"/>
                </a:solidFill>
                <a:latin typeface="Roboto Mono"/>
                <a:ea typeface="Roboto Mono"/>
                <a:cs typeface="Roboto Mono"/>
                <a:sym typeface="Roboto Mono"/>
              </a:rPr>
              <a:t>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r>
              <a:rPr lang="en" sz="1400">
                <a:solidFill>
                  <a:srgbClr val="999999"/>
                </a:solidFill>
                <a:latin typeface="Roboto Mono"/>
                <a:ea typeface="Roboto Mono"/>
                <a:cs typeface="Roboto Mono"/>
                <a:sym typeface="Roboto Mono"/>
              </a:rPr>
              <a:t>// internal code</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a:t>
            </a:r>
            <a:endParaRPr sz="1400">
              <a:solidFill>
                <a:srgbClr val="37474F"/>
              </a:solidFill>
              <a:latin typeface="Roboto Mono"/>
              <a:ea typeface="Roboto Mono"/>
              <a:cs typeface="Roboto Mono"/>
              <a:sym typeface="Roboto Mono"/>
            </a:endParaRPr>
          </a:p>
          <a:p>
            <a:pPr indent="0" lvl="0" marL="0" rtl="0" algn="l">
              <a:lnSpc>
                <a:spcPct val="140000"/>
              </a:lnSpc>
              <a:spcBef>
                <a:spcPts val="0"/>
              </a:spcBef>
              <a:spcAft>
                <a:spcPts val="0"/>
              </a:spcAft>
              <a:buNone/>
            </a:pPr>
            <a:r>
              <a:t/>
            </a:r>
            <a:endParaRPr sz="1400">
              <a:solidFill>
                <a:srgbClr val="999999"/>
              </a:solidFill>
              <a:latin typeface="Roboto Mono"/>
              <a:ea typeface="Roboto Mono"/>
              <a:cs typeface="Roboto Mono"/>
              <a:sym typeface="Roboto Mon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8"/>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Lock pragmas to specific compiler version</a:t>
            </a:r>
            <a:endParaRPr/>
          </a:p>
        </p:txBody>
      </p:sp>
      <p:sp>
        <p:nvSpPr>
          <p:cNvPr id="201" name="Google Shape;201;p38"/>
          <p:cNvSpPr txBox="1"/>
          <p:nvPr>
            <p:ph idx="1" type="body"/>
          </p:nvPr>
        </p:nvSpPr>
        <p:spPr>
          <a:xfrm>
            <a:off x="457200" y="2186225"/>
            <a:ext cx="8229600" cy="43818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en" sz="1400">
                <a:solidFill>
                  <a:srgbClr val="999999"/>
                </a:solidFill>
                <a:latin typeface="Roboto Mono"/>
                <a:ea typeface="Roboto Mono"/>
                <a:cs typeface="Roboto Mono"/>
                <a:sym typeface="Roboto Mono"/>
              </a:rPr>
              <a:t>// bad</a:t>
            </a:r>
            <a:br>
              <a:rPr lang="en" sz="1400">
                <a:solidFill>
                  <a:srgbClr val="37474F"/>
                </a:solidFill>
                <a:latin typeface="Roboto Mono"/>
                <a:ea typeface="Roboto Mono"/>
                <a:cs typeface="Roboto Mono"/>
                <a:sym typeface="Roboto Mono"/>
              </a:rPr>
            </a:br>
            <a:r>
              <a:rPr lang="en" sz="1400">
                <a:solidFill>
                  <a:srgbClr val="3E61A2"/>
                </a:solidFill>
                <a:latin typeface="Roboto Mono"/>
                <a:ea typeface="Roboto Mono"/>
                <a:cs typeface="Roboto Mono"/>
                <a:sym typeface="Roboto Mono"/>
              </a:rPr>
              <a:t>pragma solidity</a:t>
            </a:r>
            <a:r>
              <a:rPr lang="en" sz="1400">
                <a:solidFill>
                  <a:srgbClr val="37474F"/>
                </a:solidFill>
                <a:latin typeface="Roboto Mono"/>
                <a:ea typeface="Roboto Mono"/>
                <a:cs typeface="Roboto Mono"/>
                <a:sym typeface="Roboto Mono"/>
              </a:rPr>
              <a:t> ^</a:t>
            </a:r>
            <a:r>
              <a:rPr lang="en" sz="1400">
                <a:solidFill>
                  <a:srgbClr val="E74C3C"/>
                </a:solidFill>
                <a:latin typeface="Roboto Mono"/>
                <a:ea typeface="Roboto Mono"/>
                <a:cs typeface="Roboto Mono"/>
                <a:sym typeface="Roboto Mono"/>
              </a:rPr>
              <a:t>0</a:t>
            </a:r>
            <a:r>
              <a:rPr lang="en" sz="1400">
                <a:solidFill>
                  <a:srgbClr val="37474F"/>
                </a:solidFill>
                <a:latin typeface="Roboto Mono"/>
                <a:ea typeface="Roboto Mono"/>
                <a:cs typeface="Roboto Mono"/>
                <a:sym typeface="Roboto Mono"/>
              </a:rPr>
              <a:t>.</a:t>
            </a:r>
            <a:r>
              <a:rPr lang="en" sz="1400">
                <a:solidFill>
                  <a:srgbClr val="E74C3C"/>
                </a:solidFill>
                <a:latin typeface="Roboto Mono"/>
                <a:ea typeface="Roboto Mono"/>
                <a:cs typeface="Roboto Mono"/>
                <a:sym typeface="Roboto Mono"/>
              </a:rPr>
              <a:t>4</a:t>
            </a:r>
            <a:r>
              <a:rPr lang="en" sz="1400">
                <a:solidFill>
                  <a:srgbClr val="37474F"/>
                </a:solidFill>
                <a:latin typeface="Roboto Mono"/>
                <a:ea typeface="Roboto Mono"/>
                <a:cs typeface="Roboto Mono"/>
                <a:sym typeface="Roboto Mono"/>
              </a:rPr>
              <a:t>.</a:t>
            </a:r>
            <a:r>
              <a:rPr lang="en" sz="1400">
                <a:solidFill>
                  <a:srgbClr val="E74C3C"/>
                </a:solidFill>
                <a:latin typeface="Roboto Mono"/>
                <a:ea typeface="Roboto Mono"/>
                <a:cs typeface="Roboto Mono"/>
                <a:sym typeface="Roboto Mono"/>
              </a:rPr>
              <a:t>4</a:t>
            </a:r>
            <a:r>
              <a:rPr lang="en" sz="1400">
                <a:solidFill>
                  <a:srgbClr val="37474F"/>
                </a:solidFill>
                <a:latin typeface="Roboto Mono"/>
                <a:ea typeface="Roboto Mono"/>
                <a:cs typeface="Roboto Mono"/>
                <a:sym typeface="Roboto Mono"/>
              </a:rPr>
              <a:t>;</a:t>
            </a:r>
            <a:br>
              <a:rPr lang="en" sz="1400">
                <a:solidFill>
                  <a:srgbClr val="37474F"/>
                </a:solidFill>
                <a:latin typeface="Roboto Mono"/>
                <a:ea typeface="Roboto Mono"/>
                <a:cs typeface="Roboto Mono"/>
                <a:sym typeface="Roboto Mono"/>
              </a:rPr>
            </a:br>
            <a:br>
              <a:rPr lang="en" sz="1400">
                <a:solidFill>
                  <a:srgbClr val="37474F"/>
                </a:solidFill>
                <a:latin typeface="Roboto Mono"/>
                <a:ea typeface="Roboto Mono"/>
                <a:cs typeface="Roboto Mono"/>
                <a:sym typeface="Roboto Mono"/>
              </a:rPr>
            </a:br>
            <a:br>
              <a:rPr lang="en" sz="1400">
                <a:solidFill>
                  <a:srgbClr val="37474F"/>
                </a:solidFill>
                <a:latin typeface="Roboto Mono"/>
                <a:ea typeface="Roboto Mono"/>
                <a:cs typeface="Roboto Mono"/>
                <a:sym typeface="Roboto Mono"/>
              </a:rPr>
            </a:br>
            <a:r>
              <a:rPr lang="en" sz="1400">
                <a:solidFill>
                  <a:srgbClr val="999999"/>
                </a:solidFill>
                <a:latin typeface="Roboto Mono"/>
                <a:ea typeface="Roboto Mono"/>
                <a:cs typeface="Roboto Mono"/>
                <a:sym typeface="Roboto Mono"/>
              </a:rPr>
              <a:t>// good</a:t>
            </a:r>
            <a:br>
              <a:rPr lang="en" sz="1400">
                <a:solidFill>
                  <a:srgbClr val="37474F"/>
                </a:solidFill>
                <a:latin typeface="Roboto Mono"/>
                <a:ea typeface="Roboto Mono"/>
                <a:cs typeface="Roboto Mono"/>
                <a:sym typeface="Roboto Mono"/>
              </a:rPr>
            </a:br>
            <a:r>
              <a:rPr lang="en" sz="1400">
                <a:solidFill>
                  <a:srgbClr val="3E61A2"/>
                </a:solidFill>
                <a:latin typeface="Roboto Mono"/>
                <a:ea typeface="Roboto Mono"/>
                <a:cs typeface="Roboto Mono"/>
                <a:sym typeface="Roboto Mono"/>
              </a:rPr>
              <a:t>pragma solidity</a:t>
            </a:r>
            <a:r>
              <a:rPr lang="en" sz="1400">
                <a:solidFill>
                  <a:srgbClr val="37474F"/>
                </a:solidFill>
                <a:latin typeface="Roboto Mono"/>
                <a:ea typeface="Roboto Mono"/>
                <a:cs typeface="Roboto Mono"/>
                <a:sym typeface="Roboto Mono"/>
              </a:rPr>
              <a:t> </a:t>
            </a:r>
            <a:r>
              <a:rPr lang="en" sz="1400">
                <a:solidFill>
                  <a:srgbClr val="E74C3C"/>
                </a:solidFill>
                <a:latin typeface="Roboto Mono"/>
                <a:ea typeface="Roboto Mono"/>
                <a:cs typeface="Roboto Mono"/>
                <a:sym typeface="Roboto Mono"/>
              </a:rPr>
              <a:t>0</a:t>
            </a:r>
            <a:r>
              <a:rPr lang="en" sz="1400">
                <a:solidFill>
                  <a:srgbClr val="37474F"/>
                </a:solidFill>
                <a:latin typeface="Roboto Mono"/>
                <a:ea typeface="Roboto Mono"/>
                <a:cs typeface="Roboto Mono"/>
                <a:sym typeface="Roboto Mono"/>
              </a:rPr>
              <a:t>.</a:t>
            </a:r>
            <a:r>
              <a:rPr lang="en" sz="1400">
                <a:solidFill>
                  <a:srgbClr val="E74C3C"/>
                </a:solidFill>
                <a:latin typeface="Roboto Mono"/>
                <a:ea typeface="Roboto Mono"/>
                <a:cs typeface="Roboto Mono"/>
                <a:sym typeface="Roboto Mono"/>
              </a:rPr>
              <a:t>4</a:t>
            </a:r>
            <a:r>
              <a:rPr lang="en" sz="1400">
                <a:solidFill>
                  <a:srgbClr val="37474F"/>
                </a:solidFill>
                <a:latin typeface="Roboto Mono"/>
                <a:ea typeface="Roboto Mono"/>
                <a:cs typeface="Roboto Mono"/>
                <a:sym typeface="Roboto Mono"/>
              </a:rPr>
              <a:t>.</a:t>
            </a:r>
            <a:r>
              <a:rPr lang="en" sz="1400">
                <a:solidFill>
                  <a:srgbClr val="E74C3C"/>
                </a:solidFill>
                <a:latin typeface="Roboto Mono"/>
                <a:ea typeface="Roboto Mono"/>
                <a:cs typeface="Roboto Mono"/>
                <a:sym typeface="Roboto Mono"/>
              </a:rPr>
              <a:t>4</a:t>
            </a:r>
            <a:r>
              <a:rPr lang="en" sz="1400">
                <a:solidFill>
                  <a:srgbClr val="37474F"/>
                </a:solidFill>
                <a:latin typeface="Roboto Mono"/>
                <a:ea typeface="Roboto Mono"/>
                <a:cs typeface="Roboto Mono"/>
                <a:sym typeface="Roboto Mono"/>
              </a:rPr>
              <a:t>;</a:t>
            </a:r>
            <a:endParaRPr sz="1400">
              <a:solidFill>
                <a:srgbClr val="37474F"/>
              </a:solidFill>
              <a:latin typeface="Roboto Mono"/>
              <a:ea typeface="Roboto Mono"/>
              <a:cs typeface="Roboto Mono"/>
              <a:sym typeface="Roboto Mono"/>
            </a:endParaRPr>
          </a:p>
          <a:p>
            <a:pPr indent="0" lvl="0" marL="0" rtl="0" algn="l">
              <a:spcBef>
                <a:spcPts val="600"/>
              </a:spcBef>
              <a:spcAft>
                <a:spcPts val="0"/>
              </a:spcAft>
              <a:buNone/>
            </a:pPr>
            <a:r>
              <a:t/>
            </a:r>
            <a:endParaRPr sz="1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9"/>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Differentiate functions and events</a:t>
            </a:r>
            <a:endParaRPr/>
          </a:p>
        </p:txBody>
      </p:sp>
      <p:sp>
        <p:nvSpPr>
          <p:cNvPr id="207" name="Google Shape;207;p39"/>
          <p:cNvSpPr txBox="1"/>
          <p:nvPr>
            <p:ph idx="1" type="body"/>
          </p:nvPr>
        </p:nvSpPr>
        <p:spPr>
          <a:xfrm>
            <a:off x="457200" y="1600200"/>
            <a:ext cx="8229600" cy="49677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en" sz="1400">
                <a:solidFill>
                  <a:srgbClr val="999999"/>
                </a:solidFill>
                <a:latin typeface="Roboto Mono"/>
                <a:ea typeface="Roboto Mono"/>
                <a:cs typeface="Roboto Mono"/>
                <a:sym typeface="Roboto Mono"/>
              </a:rPr>
              <a:t>// bad</a:t>
            </a:r>
            <a:br>
              <a:rPr lang="en" sz="1400">
                <a:solidFill>
                  <a:srgbClr val="37474F"/>
                </a:solidFill>
                <a:latin typeface="Roboto Mono"/>
                <a:ea typeface="Roboto Mono"/>
                <a:cs typeface="Roboto Mono"/>
                <a:sym typeface="Roboto Mono"/>
              </a:rPr>
            </a:br>
            <a:r>
              <a:rPr lang="en" sz="1400">
                <a:solidFill>
                  <a:srgbClr val="3B78E7"/>
                </a:solidFill>
                <a:latin typeface="Roboto Mono"/>
                <a:ea typeface="Roboto Mono"/>
                <a:cs typeface="Roboto Mono"/>
                <a:sym typeface="Roboto Mono"/>
              </a:rPr>
              <a:t>event</a:t>
            </a:r>
            <a:r>
              <a:rPr lang="en" sz="1400">
                <a:solidFill>
                  <a:srgbClr val="37474F"/>
                </a:solidFill>
                <a:latin typeface="Roboto Mono"/>
                <a:ea typeface="Roboto Mono"/>
                <a:cs typeface="Roboto Mono"/>
                <a:sym typeface="Roboto Mono"/>
              </a:rPr>
              <a:t> Transfer() {}</a:t>
            </a:r>
            <a:br>
              <a:rPr lang="en" sz="1400">
                <a:solidFill>
                  <a:srgbClr val="37474F"/>
                </a:solidFill>
                <a:latin typeface="Roboto Mono"/>
                <a:ea typeface="Roboto Mono"/>
                <a:cs typeface="Roboto Mono"/>
                <a:sym typeface="Roboto Mono"/>
              </a:rPr>
            </a:br>
            <a:r>
              <a:rPr lang="en" sz="1400">
                <a:solidFill>
                  <a:srgbClr val="3B78E7"/>
                </a:solidFill>
                <a:latin typeface="Roboto Mono"/>
                <a:ea typeface="Roboto Mono"/>
                <a:cs typeface="Roboto Mono"/>
                <a:sym typeface="Roboto Mono"/>
              </a:rPr>
              <a:t>function</a:t>
            </a:r>
            <a:r>
              <a:rPr lang="en" sz="1400">
                <a:solidFill>
                  <a:srgbClr val="37474F"/>
                </a:solidFill>
                <a:latin typeface="Roboto Mono"/>
                <a:ea typeface="Roboto Mono"/>
                <a:cs typeface="Roboto Mono"/>
                <a:sym typeface="Roboto Mono"/>
              </a:rPr>
              <a:t> transfer() {}</a:t>
            </a:r>
            <a:br>
              <a:rPr lang="en" sz="1400">
                <a:solidFill>
                  <a:srgbClr val="37474F"/>
                </a:solidFill>
                <a:latin typeface="Roboto Mono"/>
                <a:ea typeface="Roboto Mono"/>
                <a:cs typeface="Roboto Mono"/>
                <a:sym typeface="Roboto Mono"/>
              </a:rPr>
            </a:br>
            <a:br>
              <a:rPr lang="en" sz="1400">
                <a:solidFill>
                  <a:srgbClr val="37474F"/>
                </a:solidFill>
                <a:latin typeface="Roboto Mono"/>
                <a:ea typeface="Roboto Mono"/>
                <a:cs typeface="Roboto Mono"/>
                <a:sym typeface="Roboto Mono"/>
              </a:rPr>
            </a:br>
            <a:r>
              <a:rPr lang="en" sz="1400">
                <a:solidFill>
                  <a:srgbClr val="999999"/>
                </a:solidFill>
                <a:latin typeface="Roboto Mono"/>
                <a:ea typeface="Roboto Mono"/>
                <a:cs typeface="Roboto Mono"/>
                <a:sym typeface="Roboto Mono"/>
              </a:rPr>
              <a:t>// good</a:t>
            </a:r>
            <a:br>
              <a:rPr lang="en" sz="1400">
                <a:solidFill>
                  <a:srgbClr val="37474F"/>
                </a:solidFill>
                <a:latin typeface="Roboto Mono"/>
                <a:ea typeface="Roboto Mono"/>
                <a:cs typeface="Roboto Mono"/>
                <a:sym typeface="Roboto Mono"/>
              </a:rPr>
            </a:br>
            <a:r>
              <a:rPr lang="en" sz="1400">
                <a:solidFill>
                  <a:srgbClr val="3B78E7"/>
                </a:solidFill>
                <a:latin typeface="Roboto Mono"/>
                <a:ea typeface="Roboto Mono"/>
                <a:cs typeface="Roboto Mono"/>
                <a:sym typeface="Roboto Mono"/>
              </a:rPr>
              <a:t>event</a:t>
            </a:r>
            <a:r>
              <a:rPr lang="en" sz="1400">
                <a:solidFill>
                  <a:srgbClr val="37474F"/>
                </a:solidFill>
                <a:latin typeface="Roboto Mono"/>
                <a:ea typeface="Roboto Mono"/>
                <a:cs typeface="Roboto Mono"/>
                <a:sym typeface="Roboto Mono"/>
              </a:rPr>
              <a:t> LogTransfer() {}</a:t>
            </a:r>
            <a:br>
              <a:rPr lang="en" sz="1400">
                <a:solidFill>
                  <a:srgbClr val="37474F"/>
                </a:solidFill>
                <a:latin typeface="Roboto Mono"/>
                <a:ea typeface="Roboto Mono"/>
                <a:cs typeface="Roboto Mono"/>
                <a:sym typeface="Roboto Mono"/>
              </a:rPr>
            </a:br>
            <a:r>
              <a:rPr lang="en" sz="1400">
                <a:solidFill>
                  <a:srgbClr val="3B78E7"/>
                </a:solidFill>
                <a:latin typeface="Roboto Mono"/>
                <a:ea typeface="Roboto Mono"/>
                <a:cs typeface="Roboto Mono"/>
                <a:sym typeface="Roboto Mono"/>
              </a:rPr>
              <a:t>function</a:t>
            </a:r>
            <a:r>
              <a:rPr lang="en" sz="1400">
                <a:solidFill>
                  <a:srgbClr val="37474F"/>
                </a:solidFill>
                <a:latin typeface="Roboto Mono"/>
                <a:ea typeface="Roboto Mono"/>
                <a:cs typeface="Roboto Mono"/>
                <a:sym typeface="Roboto Mono"/>
              </a:rPr>
              <a:t> transfer() </a:t>
            </a:r>
            <a:r>
              <a:rPr lang="en" sz="1400">
                <a:solidFill>
                  <a:srgbClr val="3E61A2"/>
                </a:solidFill>
                <a:latin typeface="Roboto Mono"/>
                <a:ea typeface="Roboto Mono"/>
                <a:cs typeface="Roboto Mono"/>
                <a:sym typeface="Roboto Mono"/>
              </a:rPr>
              <a:t>external</a:t>
            </a:r>
            <a:r>
              <a:rPr lang="en" sz="1400">
                <a:solidFill>
                  <a:srgbClr val="37474F"/>
                </a:solidFill>
                <a:latin typeface="Roboto Mono"/>
                <a:ea typeface="Roboto Mono"/>
                <a:cs typeface="Roboto Mono"/>
                <a:sym typeface="Roboto Mono"/>
              </a:rPr>
              <a:t> {}</a:t>
            </a:r>
            <a:endParaRPr sz="1400">
              <a:solidFill>
                <a:srgbClr val="37474F"/>
              </a:solidFill>
              <a:latin typeface="Roboto Mono"/>
              <a:ea typeface="Roboto Mono"/>
              <a:cs typeface="Roboto Mono"/>
              <a:sym typeface="Roboto Mono"/>
            </a:endParaRPr>
          </a:p>
          <a:p>
            <a:pPr indent="0" lvl="0" marL="0" rtl="0" algn="l">
              <a:spcBef>
                <a:spcPts val="600"/>
              </a:spcBef>
              <a:spcAft>
                <a:spcPts val="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 name="Shape 50"/>
        <p:cNvGrpSpPr/>
        <p:nvPr/>
      </p:nvGrpSpPr>
      <p:grpSpPr>
        <a:xfrm>
          <a:off x="0" y="0"/>
          <a:ext cx="0" cy="0"/>
          <a:chOff x="0" y="0"/>
          <a:chExt cx="0" cy="0"/>
        </a:xfrm>
      </p:grpSpPr>
      <p:sp>
        <p:nvSpPr>
          <p:cNvPr id="51" name="Google Shape;51;p13"/>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 Contract </a:t>
            </a:r>
            <a:r>
              <a:rPr lang="en"/>
              <a:t>とは</a:t>
            </a:r>
            <a:endParaRPr/>
          </a:p>
        </p:txBody>
      </p:sp>
      <p:sp>
        <p:nvSpPr>
          <p:cNvPr id="52" name="Google Shape;52;p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人間のアカウントと同じようにコントラクトを作れる。</a:t>
            </a:r>
            <a:endParaRPr sz="1800"/>
          </a:p>
          <a:p>
            <a:pPr indent="-342900" lvl="0" marL="457200" rtl="0" algn="l">
              <a:spcBef>
                <a:spcPts val="0"/>
              </a:spcBef>
              <a:spcAft>
                <a:spcPts val="0"/>
              </a:spcAft>
              <a:buSzPts val="1800"/>
              <a:buChar char="●"/>
            </a:pPr>
            <a:r>
              <a:rPr lang="en" sz="1800"/>
              <a:t>コントラクトとして、状態がどう変化するかどうかをプログラムで記述する</a:t>
            </a:r>
            <a:endParaRPr sz="1800"/>
          </a:p>
          <a:p>
            <a:pPr indent="-342900" lvl="0" marL="457200" rtl="0" algn="l">
              <a:spcBef>
                <a:spcPts val="0"/>
              </a:spcBef>
              <a:spcAft>
                <a:spcPts val="0"/>
              </a:spcAft>
              <a:buSzPts val="1800"/>
              <a:buChar char="●"/>
            </a:pPr>
            <a:r>
              <a:rPr lang="en" sz="1800"/>
              <a:t>例：　自販機</a:t>
            </a:r>
            <a:endParaRPr sz="1800"/>
          </a:p>
          <a:p>
            <a:pPr indent="-342900" lvl="0" marL="457200" rtl="0" algn="l">
              <a:spcBef>
                <a:spcPts val="0"/>
              </a:spcBef>
              <a:spcAft>
                <a:spcPts val="0"/>
              </a:spcAft>
              <a:buSzPts val="1800"/>
              <a:buChar char="●"/>
            </a:pPr>
            <a:r>
              <a:rPr lang="en" sz="1800"/>
              <a:t>オブジェクト指向に似ている。コントラクトは任意の関数（メソッド）と、任意の変数を持つ（メンバ）。</a:t>
            </a:r>
            <a:endParaRPr sz="1800"/>
          </a:p>
          <a:p>
            <a:pPr indent="-342900" lvl="0" marL="457200" rtl="0" algn="l">
              <a:spcBef>
                <a:spcPts val="0"/>
              </a:spcBef>
              <a:spcAft>
                <a:spcPts val="0"/>
              </a:spcAft>
              <a:buSzPts val="1800"/>
              <a:buChar char="●"/>
            </a:pPr>
            <a:r>
              <a:rPr lang="en" sz="1800"/>
              <a:t>誰も不正できない（定義してない変化は一般の人が拒否する＝合意しない）</a:t>
            </a:r>
            <a:endParaRPr sz="1800"/>
          </a:p>
          <a:p>
            <a:pPr indent="-342900" lvl="0" marL="457200" rtl="0" algn="l">
              <a:spcBef>
                <a:spcPts val="0"/>
              </a:spcBef>
              <a:spcAft>
                <a:spcPts val="0"/>
              </a:spcAft>
              <a:buSzPts val="1800"/>
              <a:buChar char="●"/>
            </a:pPr>
            <a:r>
              <a:rPr lang="en" sz="1800"/>
              <a:t>Ethereumでは、JSに似た言語、Solidityでコントラクトを定義する。</a:t>
            </a:r>
            <a:endParaRPr sz="1800"/>
          </a:p>
          <a:p>
            <a:pPr indent="-342900" lvl="0" marL="457200" rtl="0" algn="l">
              <a:spcBef>
                <a:spcPts val="0"/>
              </a:spcBef>
              <a:spcAft>
                <a:spcPts val="0"/>
              </a:spcAft>
              <a:buSzPts val="1800"/>
              <a:buChar char="●"/>
            </a:pPr>
            <a:r>
              <a:rPr lang="en" sz="1800"/>
              <a:t>送金・callで関数が呼ばれる＝コントラクトの状態が変化</a:t>
            </a:r>
            <a:endParaRPr sz="1800"/>
          </a:p>
          <a:p>
            <a:pPr indent="-342900" lvl="0" marL="457200" rtl="0" algn="l">
              <a:spcBef>
                <a:spcPts val="0"/>
              </a:spcBef>
              <a:spcAft>
                <a:spcPts val="0"/>
              </a:spcAft>
              <a:buSzPts val="1800"/>
              <a:buChar char="●"/>
            </a:pPr>
            <a:r>
              <a:rPr lang="en" sz="1800"/>
              <a:t>あくまでトランザクション。</a:t>
            </a:r>
            <a:endParaRPr sz="1800"/>
          </a:p>
          <a:p>
            <a:pPr indent="-342900" lvl="0" marL="457200" rtl="0" algn="l">
              <a:spcBef>
                <a:spcPts val="0"/>
              </a:spcBef>
              <a:spcAft>
                <a:spcPts val="0"/>
              </a:spcAft>
              <a:buSzPts val="1800"/>
              <a:buChar char="●"/>
            </a:pPr>
            <a:r>
              <a:rPr lang="en" sz="1800"/>
              <a:t>関数では、自分の今の状態を元に変化させる処理が書いてある。</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40"/>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 aware that 'Built-ins' can be shadowed</a:t>
            </a:r>
            <a:endParaRPr/>
          </a:p>
        </p:txBody>
      </p:sp>
      <p:sp>
        <p:nvSpPr>
          <p:cNvPr id="213" name="Google Shape;213;p40"/>
          <p:cNvSpPr txBox="1"/>
          <p:nvPr>
            <p:ph idx="1" type="body"/>
          </p:nvPr>
        </p:nvSpPr>
        <p:spPr>
          <a:xfrm>
            <a:off x="457200" y="2277325"/>
            <a:ext cx="8229600" cy="42906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en" sz="1400">
                <a:solidFill>
                  <a:srgbClr val="3B78E7"/>
                </a:solidFill>
                <a:latin typeface="Roboto Mono"/>
                <a:ea typeface="Roboto Mono"/>
                <a:cs typeface="Roboto Mono"/>
                <a:sym typeface="Roboto Mono"/>
              </a:rPr>
              <a:t>contract</a:t>
            </a:r>
            <a:r>
              <a:rPr lang="en" sz="1400">
                <a:solidFill>
                  <a:srgbClr val="37474F"/>
                </a:solidFill>
                <a:latin typeface="Roboto Mono"/>
                <a:ea typeface="Roboto Mono"/>
                <a:cs typeface="Roboto Mono"/>
                <a:sym typeface="Roboto Mono"/>
              </a:rPr>
              <a:t> PretendingToRevert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r>
              <a:rPr lang="en" sz="1400">
                <a:solidFill>
                  <a:srgbClr val="3B78E7"/>
                </a:solidFill>
                <a:latin typeface="Roboto Mono"/>
                <a:ea typeface="Roboto Mono"/>
                <a:cs typeface="Roboto Mono"/>
                <a:sym typeface="Roboto Mono"/>
              </a:rPr>
              <a:t>function</a:t>
            </a:r>
            <a:r>
              <a:rPr lang="en" sz="1400">
                <a:solidFill>
                  <a:srgbClr val="37474F"/>
                </a:solidFill>
                <a:latin typeface="Roboto Mono"/>
                <a:ea typeface="Roboto Mono"/>
                <a:cs typeface="Roboto Mono"/>
                <a:sym typeface="Roboto Mono"/>
              </a:rPr>
              <a:t> revert() </a:t>
            </a:r>
            <a:r>
              <a:rPr lang="en" sz="1400">
                <a:solidFill>
                  <a:srgbClr val="3E61A2"/>
                </a:solidFill>
                <a:latin typeface="Roboto Mono"/>
                <a:ea typeface="Roboto Mono"/>
                <a:cs typeface="Roboto Mono"/>
                <a:sym typeface="Roboto Mono"/>
              </a:rPr>
              <a:t>internal</a:t>
            </a: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constant</a:t>
            </a:r>
            <a:r>
              <a:rPr lang="en" sz="1400">
                <a:solidFill>
                  <a:srgbClr val="37474F"/>
                </a:solidFill>
                <a:latin typeface="Roboto Mono"/>
                <a:ea typeface="Roboto Mono"/>
                <a:cs typeface="Roboto Mono"/>
                <a:sym typeface="Roboto Mono"/>
              </a:rPr>
              <a:t>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a:t>
            </a:r>
            <a:br>
              <a:rPr lang="en" sz="1400">
                <a:solidFill>
                  <a:srgbClr val="37474F"/>
                </a:solidFill>
                <a:latin typeface="Roboto Mono"/>
                <a:ea typeface="Roboto Mono"/>
                <a:cs typeface="Roboto Mono"/>
                <a:sym typeface="Roboto Mono"/>
              </a:rPr>
            </a:br>
            <a:br>
              <a:rPr lang="en" sz="1400">
                <a:solidFill>
                  <a:srgbClr val="37474F"/>
                </a:solidFill>
                <a:latin typeface="Roboto Mono"/>
                <a:ea typeface="Roboto Mono"/>
                <a:cs typeface="Roboto Mono"/>
                <a:sym typeface="Roboto Mono"/>
              </a:rPr>
            </a:br>
            <a:r>
              <a:rPr lang="en" sz="1400">
                <a:solidFill>
                  <a:srgbClr val="3B78E7"/>
                </a:solidFill>
                <a:latin typeface="Roboto Mono"/>
                <a:ea typeface="Roboto Mono"/>
                <a:cs typeface="Roboto Mono"/>
                <a:sym typeface="Roboto Mono"/>
              </a:rPr>
              <a:t>contract</a:t>
            </a:r>
            <a:r>
              <a:rPr lang="en" sz="1400">
                <a:solidFill>
                  <a:srgbClr val="37474F"/>
                </a:solidFill>
                <a:latin typeface="Roboto Mono"/>
                <a:ea typeface="Roboto Mono"/>
                <a:cs typeface="Roboto Mono"/>
                <a:sym typeface="Roboto Mono"/>
              </a:rPr>
              <a:t> ExampleContract </a:t>
            </a:r>
            <a:r>
              <a:rPr lang="en" sz="1400">
                <a:solidFill>
                  <a:srgbClr val="3E61A2"/>
                </a:solidFill>
                <a:latin typeface="Roboto Mono"/>
                <a:ea typeface="Roboto Mono"/>
                <a:cs typeface="Roboto Mono"/>
                <a:sym typeface="Roboto Mono"/>
              </a:rPr>
              <a:t>is</a:t>
            </a:r>
            <a:r>
              <a:rPr lang="en" sz="1400">
                <a:solidFill>
                  <a:srgbClr val="37474F"/>
                </a:solidFill>
                <a:latin typeface="Roboto Mono"/>
                <a:ea typeface="Roboto Mono"/>
                <a:cs typeface="Roboto Mono"/>
                <a:sym typeface="Roboto Mono"/>
              </a:rPr>
              <a:t> PretendingToRevert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r>
              <a:rPr lang="en" sz="1400">
                <a:solidFill>
                  <a:srgbClr val="3B78E7"/>
                </a:solidFill>
                <a:latin typeface="Roboto Mono"/>
                <a:ea typeface="Roboto Mono"/>
                <a:cs typeface="Roboto Mono"/>
                <a:sym typeface="Roboto Mono"/>
              </a:rPr>
              <a:t>function</a:t>
            </a:r>
            <a:r>
              <a:rPr lang="en" sz="1400">
                <a:solidFill>
                  <a:srgbClr val="37474F"/>
                </a:solidFill>
                <a:latin typeface="Roboto Mono"/>
                <a:ea typeface="Roboto Mono"/>
                <a:cs typeface="Roboto Mono"/>
                <a:sym typeface="Roboto Mono"/>
              </a:rPr>
              <a:t> somethingBad() </a:t>
            </a:r>
            <a:r>
              <a:rPr lang="en" sz="1400">
                <a:solidFill>
                  <a:srgbClr val="3E61A2"/>
                </a:solidFill>
                <a:latin typeface="Roboto Mono"/>
                <a:ea typeface="Roboto Mono"/>
                <a:cs typeface="Roboto Mono"/>
                <a:sym typeface="Roboto Mono"/>
              </a:rPr>
              <a:t>public</a:t>
            </a:r>
            <a:r>
              <a:rPr lang="en" sz="1400">
                <a:solidFill>
                  <a:srgbClr val="37474F"/>
                </a:solidFill>
                <a:latin typeface="Roboto Mono"/>
                <a:ea typeface="Roboto Mono"/>
                <a:cs typeface="Roboto Mono"/>
                <a:sym typeface="Roboto Mono"/>
              </a:rPr>
              <a:t>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revert();</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a:t>
            </a:r>
            <a:endParaRPr sz="1400">
              <a:solidFill>
                <a:srgbClr val="37474F"/>
              </a:solidFill>
              <a:latin typeface="Roboto Mono"/>
              <a:ea typeface="Roboto Mono"/>
              <a:cs typeface="Roboto Mono"/>
              <a:sym typeface="Roboto Mono"/>
            </a:endParaRPr>
          </a:p>
          <a:p>
            <a:pPr indent="0" lvl="0" marL="0" rtl="0" algn="l">
              <a:spcBef>
                <a:spcPts val="600"/>
              </a:spcBef>
              <a:spcAft>
                <a:spcPts val="0"/>
              </a:spcAft>
              <a:buNone/>
            </a:pPr>
            <a:r>
              <a:t/>
            </a:r>
            <a:endParaRPr sz="1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41"/>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Avoid using tx.origin</a:t>
            </a:r>
            <a:endParaRPr/>
          </a:p>
        </p:txBody>
      </p:sp>
      <p:sp>
        <p:nvSpPr>
          <p:cNvPr id="219" name="Google Shape;219;p41"/>
          <p:cNvSpPr txBox="1"/>
          <p:nvPr>
            <p:ph idx="1" type="body"/>
          </p:nvPr>
        </p:nvSpPr>
        <p:spPr>
          <a:xfrm>
            <a:off x="457200" y="1600200"/>
            <a:ext cx="8229600" cy="49677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en" sz="1400">
                <a:solidFill>
                  <a:srgbClr val="37474F"/>
                </a:solidFill>
                <a:latin typeface="Roboto Mono"/>
                <a:ea typeface="Roboto Mono"/>
                <a:cs typeface="Roboto Mono"/>
                <a:sym typeface="Roboto Mono"/>
              </a:rPr>
              <a:t>pragma solidity 0.4.18;</a:t>
            </a:r>
            <a:br>
              <a:rPr lang="en" sz="1400">
                <a:solidFill>
                  <a:srgbClr val="37474F"/>
                </a:solidFill>
                <a:latin typeface="Roboto Mono"/>
                <a:ea typeface="Roboto Mono"/>
                <a:cs typeface="Roboto Mono"/>
                <a:sym typeface="Roboto Mono"/>
              </a:rPr>
            </a:b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contract MyContract {</a:t>
            </a:r>
            <a:br>
              <a:rPr lang="en" sz="1400">
                <a:solidFill>
                  <a:srgbClr val="37474F"/>
                </a:solidFill>
                <a:latin typeface="Roboto Mono"/>
                <a:ea typeface="Roboto Mono"/>
                <a:cs typeface="Roboto Mono"/>
                <a:sym typeface="Roboto Mono"/>
              </a:rPr>
            </a:b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address owner;</a:t>
            </a:r>
            <a:br>
              <a:rPr lang="en" sz="1400">
                <a:solidFill>
                  <a:srgbClr val="37474F"/>
                </a:solidFill>
                <a:latin typeface="Roboto Mono"/>
                <a:ea typeface="Roboto Mono"/>
                <a:cs typeface="Roboto Mono"/>
                <a:sym typeface="Roboto Mono"/>
              </a:rPr>
            </a:b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function MyContract() public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owner = msg.sender;</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br>
              <a:rPr lang="en" sz="1400">
                <a:solidFill>
                  <a:srgbClr val="37474F"/>
                </a:solidFill>
                <a:latin typeface="Roboto Mono"/>
                <a:ea typeface="Roboto Mono"/>
                <a:cs typeface="Roboto Mono"/>
                <a:sym typeface="Roboto Mono"/>
              </a:rPr>
            </a:b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function sendTo(address receiver, uint amount) public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require(tx.origin == owner);</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receiver.transfer(amount);</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br>
              <a:rPr lang="en" sz="1400">
                <a:solidFill>
                  <a:srgbClr val="37474F"/>
                </a:solidFill>
                <a:latin typeface="Roboto Mono"/>
                <a:ea typeface="Roboto Mono"/>
                <a:cs typeface="Roboto Mono"/>
                <a:sym typeface="Roboto Mono"/>
              </a:rPr>
            </a:b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a:t>
            </a:r>
            <a:endParaRPr sz="1400">
              <a:solidFill>
                <a:srgbClr val="37474F"/>
              </a:solidFill>
              <a:latin typeface="Roboto Mono"/>
              <a:ea typeface="Roboto Mono"/>
              <a:cs typeface="Roboto Mono"/>
              <a:sym typeface="Roboto Mono"/>
            </a:endParaRPr>
          </a:p>
          <a:p>
            <a:pPr indent="0" lvl="0" marL="0" rtl="0" algn="l">
              <a:spcBef>
                <a:spcPts val="600"/>
              </a:spcBef>
              <a:spcAft>
                <a:spcPts val="0"/>
              </a:spcAft>
              <a:buNone/>
            </a:pPr>
            <a:r>
              <a:t/>
            </a:r>
            <a:endParaRPr sz="1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42"/>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Avoid using tx.origin</a:t>
            </a:r>
            <a:endParaRPr/>
          </a:p>
        </p:txBody>
      </p:sp>
      <p:sp>
        <p:nvSpPr>
          <p:cNvPr id="225" name="Google Shape;225;p42"/>
          <p:cNvSpPr txBox="1"/>
          <p:nvPr>
            <p:ph idx="1" type="body"/>
          </p:nvPr>
        </p:nvSpPr>
        <p:spPr>
          <a:xfrm>
            <a:off x="457200" y="1600200"/>
            <a:ext cx="8229600" cy="49677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en" sz="1400">
                <a:solidFill>
                  <a:srgbClr val="37474F"/>
                </a:solidFill>
                <a:latin typeface="Roboto Mono"/>
                <a:ea typeface="Roboto Mono"/>
                <a:cs typeface="Roboto Mono"/>
                <a:sym typeface="Roboto Mono"/>
              </a:rPr>
              <a:t>contract AttackingContract {</a:t>
            </a:r>
            <a:br>
              <a:rPr lang="en" sz="1400">
                <a:solidFill>
                  <a:srgbClr val="37474F"/>
                </a:solidFill>
                <a:latin typeface="Roboto Mono"/>
                <a:ea typeface="Roboto Mono"/>
                <a:cs typeface="Roboto Mono"/>
                <a:sym typeface="Roboto Mono"/>
              </a:rPr>
            </a:b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MyContract myContract;</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address attacker;</a:t>
            </a:r>
            <a:br>
              <a:rPr lang="en" sz="1400">
                <a:solidFill>
                  <a:srgbClr val="37474F"/>
                </a:solidFill>
                <a:latin typeface="Roboto Mono"/>
                <a:ea typeface="Roboto Mono"/>
                <a:cs typeface="Roboto Mono"/>
                <a:sym typeface="Roboto Mono"/>
              </a:rPr>
            </a:b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function AttackingContract(address myContractAddress) public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myContract = MyContract(myContractAddress);</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attacker = msg.sender;</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br>
              <a:rPr lang="en" sz="1400">
                <a:solidFill>
                  <a:srgbClr val="37474F"/>
                </a:solidFill>
                <a:latin typeface="Roboto Mono"/>
                <a:ea typeface="Roboto Mono"/>
                <a:cs typeface="Roboto Mono"/>
                <a:sym typeface="Roboto Mono"/>
              </a:rPr>
            </a:b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function() public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myContract.sendTo(attacker, msg.sender.balance);</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br>
              <a:rPr lang="en" sz="1400">
                <a:solidFill>
                  <a:srgbClr val="37474F"/>
                </a:solidFill>
                <a:latin typeface="Roboto Mono"/>
                <a:ea typeface="Roboto Mono"/>
                <a:cs typeface="Roboto Mono"/>
                <a:sym typeface="Roboto Mono"/>
              </a:rPr>
            </a:b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a:t>
            </a:r>
            <a:endParaRPr sz="1400">
              <a:solidFill>
                <a:srgbClr val="37474F"/>
              </a:solidFill>
              <a:latin typeface="Roboto Mono"/>
              <a:ea typeface="Roboto Mono"/>
              <a:cs typeface="Roboto Mono"/>
              <a:sym typeface="Roboto Mono"/>
            </a:endParaRPr>
          </a:p>
          <a:p>
            <a:pPr indent="0" lvl="0" marL="0" rtl="0" algn="l">
              <a:spcBef>
                <a:spcPts val="600"/>
              </a:spcBef>
              <a:spcAft>
                <a:spcPts val="0"/>
              </a:spcAft>
              <a:buNone/>
            </a:pPr>
            <a:r>
              <a:t/>
            </a:r>
            <a:endParaRPr sz="1400">
              <a:solidFill>
                <a:srgbClr val="37474F"/>
              </a:solidFill>
              <a:latin typeface="Roboto Mono"/>
              <a:ea typeface="Roboto Mono"/>
              <a:cs typeface="Roboto Mono"/>
              <a:sym typeface="Roboto Mon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3"/>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Timestamp Dependence</a:t>
            </a:r>
            <a:endParaRPr/>
          </a:p>
        </p:txBody>
      </p:sp>
      <p:sp>
        <p:nvSpPr>
          <p:cNvPr id="231" name="Google Shape;231;p43"/>
          <p:cNvSpPr txBox="1"/>
          <p:nvPr>
            <p:ph idx="1" type="body"/>
          </p:nvPr>
        </p:nvSpPr>
        <p:spPr>
          <a:xfrm>
            <a:off x="457200" y="1600200"/>
            <a:ext cx="8229600" cy="49677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en" sz="1400">
                <a:solidFill>
                  <a:srgbClr val="3E61A2"/>
                </a:solidFill>
                <a:latin typeface="Roboto Mono"/>
                <a:ea typeface="Roboto Mono"/>
                <a:cs typeface="Roboto Mono"/>
                <a:sym typeface="Roboto Mono"/>
              </a:rPr>
              <a:t>uint256</a:t>
            </a: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constant</a:t>
            </a: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private</a:t>
            </a:r>
            <a:r>
              <a:rPr lang="en" sz="1400">
                <a:solidFill>
                  <a:srgbClr val="37474F"/>
                </a:solidFill>
                <a:latin typeface="Roboto Mono"/>
                <a:ea typeface="Roboto Mono"/>
                <a:cs typeface="Roboto Mono"/>
                <a:sym typeface="Roboto Mono"/>
              </a:rPr>
              <a:t> salt =  </a:t>
            </a:r>
            <a:r>
              <a:rPr lang="en" sz="1400">
                <a:solidFill>
                  <a:srgbClr val="C2185B"/>
                </a:solidFill>
                <a:latin typeface="Roboto Mono"/>
                <a:ea typeface="Roboto Mono"/>
                <a:cs typeface="Roboto Mono"/>
                <a:sym typeface="Roboto Mono"/>
              </a:rPr>
              <a:t>block</a:t>
            </a:r>
            <a:r>
              <a:rPr lang="en" sz="1400">
                <a:solidFill>
                  <a:srgbClr val="37474F"/>
                </a:solidFill>
                <a:latin typeface="Roboto Mono"/>
                <a:ea typeface="Roboto Mono"/>
                <a:cs typeface="Roboto Mono"/>
                <a:sym typeface="Roboto Mono"/>
              </a:rPr>
              <a:t>.timestamp;</a:t>
            </a:r>
            <a:br>
              <a:rPr lang="en" sz="1400">
                <a:solidFill>
                  <a:srgbClr val="37474F"/>
                </a:solidFill>
                <a:latin typeface="Roboto Mono"/>
                <a:ea typeface="Roboto Mono"/>
                <a:cs typeface="Roboto Mono"/>
                <a:sym typeface="Roboto Mono"/>
              </a:rPr>
            </a:br>
            <a:br>
              <a:rPr lang="en" sz="1400">
                <a:solidFill>
                  <a:srgbClr val="37474F"/>
                </a:solidFill>
                <a:latin typeface="Roboto Mono"/>
                <a:ea typeface="Roboto Mono"/>
                <a:cs typeface="Roboto Mono"/>
                <a:sym typeface="Roboto Mono"/>
              </a:rPr>
            </a:br>
            <a:r>
              <a:rPr lang="en" sz="1400">
                <a:solidFill>
                  <a:srgbClr val="3B78E7"/>
                </a:solidFill>
                <a:latin typeface="Roboto Mono"/>
                <a:ea typeface="Roboto Mono"/>
                <a:cs typeface="Roboto Mono"/>
                <a:sym typeface="Roboto Mono"/>
              </a:rPr>
              <a:t>function</a:t>
            </a:r>
            <a:r>
              <a:rPr lang="en" sz="1400">
                <a:solidFill>
                  <a:srgbClr val="37474F"/>
                </a:solidFill>
                <a:latin typeface="Roboto Mono"/>
                <a:ea typeface="Roboto Mono"/>
                <a:cs typeface="Roboto Mono"/>
                <a:sym typeface="Roboto Mono"/>
              </a:rPr>
              <a:t> random(</a:t>
            </a:r>
            <a:r>
              <a:rPr lang="en" sz="1400">
                <a:solidFill>
                  <a:srgbClr val="3E61A2"/>
                </a:solidFill>
                <a:latin typeface="Roboto Mono"/>
                <a:ea typeface="Roboto Mono"/>
                <a:cs typeface="Roboto Mono"/>
                <a:sym typeface="Roboto Mono"/>
              </a:rPr>
              <a:t>uint</a:t>
            </a:r>
            <a:r>
              <a:rPr lang="en" sz="1400">
                <a:solidFill>
                  <a:srgbClr val="37474F"/>
                </a:solidFill>
                <a:latin typeface="Roboto Mono"/>
                <a:ea typeface="Roboto Mono"/>
                <a:cs typeface="Roboto Mono"/>
                <a:sym typeface="Roboto Mono"/>
              </a:rPr>
              <a:t> Max) </a:t>
            </a:r>
            <a:r>
              <a:rPr lang="en" sz="1400">
                <a:solidFill>
                  <a:srgbClr val="3E61A2"/>
                </a:solidFill>
                <a:latin typeface="Roboto Mono"/>
                <a:ea typeface="Roboto Mono"/>
                <a:cs typeface="Roboto Mono"/>
                <a:sym typeface="Roboto Mono"/>
              </a:rPr>
              <a:t>constant</a:t>
            </a: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private</a:t>
            </a:r>
            <a:r>
              <a:rPr lang="en" sz="1400">
                <a:solidFill>
                  <a:srgbClr val="37474F"/>
                </a:solidFill>
                <a:latin typeface="Roboto Mono"/>
                <a:ea typeface="Roboto Mono"/>
                <a:cs typeface="Roboto Mono"/>
                <a:sym typeface="Roboto Mono"/>
              </a:rPr>
              <a:t> </a:t>
            </a:r>
            <a:r>
              <a:rPr lang="en" sz="1400">
                <a:solidFill>
                  <a:srgbClr val="3B78E7"/>
                </a:solidFill>
                <a:latin typeface="Roboto Mono"/>
                <a:ea typeface="Roboto Mono"/>
                <a:cs typeface="Roboto Mono"/>
                <a:sym typeface="Roboto Mono"/>
              </a:rPr>
              <a:t>returns</a:t>
            </a: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uint256</a:t>
            </a:r>
            <a:r>
              <a:rPr lang="en" sz="1400">
                <a:solidFill>
                  <a:srgbClr val="37474F"/>
                </a:solidFill>
                <a:latin typeface="Roboto Mono"/>
                <a:ea typeface="Roboto Mono"/>
                <a:cs typeface="Roboto Mono"/>
                <a:sym typeface="Roboto Mono"/>
              </a:rPr>
              <a:t> result){</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r>
              <a:rPr lang="en" sz="1400">
                <a:solidFill>
                  <a:srgbClr val="999999"/>
                </a:solidFill>
                <a:latin typeface="Roboto Mono"/>
                <a:ea typeface="Roboto Mono"/>
                <a:cs typeface="Roboto Mono"/>
                <a:sym typeface="Roboto Mono"/>
              </a:rPr>
              <a:t>//get the best seed for randomness</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uint256</a:t>
            </a:r>
            <a:r>
              <a:rPr lang="en" sz="1400">
                <a:solidFill>
                  <a:srgbClr val="37474F"/>
                </a:solidFill>
                <a:latin typeface="Roboto Mono"/>
                <a:ea typeface="Roboto Mono"/>
                <a:cs typeface="Roboto Mono"/>
                <a:sym typeface="Roboto Mono"/>
              </a:rPr>
              <a:t> x = salt * </a:t>
            </a:r>
            <a:r>
              <a:rPr lang="en" sz="1400">
                <a:solidFill>
                  <a:srgbClr val="E74C3C"/>
                </a:solidFill>
                <a:latin typeface="Roboto Mono"/>
                <a:ea typeface="Roboto Mono"/>
                <a:cs typeface="Roboto Mono"/>
                <a:sym typeface="Roboto Mono"/>
              </a:rPr>
              <a:t>100</a:t>
            </a:r>
            <a:r>
              <a:rPr lang="en" sz="1400">
                <a:solidFill>
                  <a:srgbClr val="37474F"/>
                </a:solidFill>
                <a:latin typeface="Roboto Mono"/>
                <a:ea typeface="Roboto Mono"/>
                <a:cs typeface="Roboto Mono"/>
                <a:sym typeface="Roboto Mono"/>
              </a:rPr>
              <a:t>/Max;</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uint256</a:t>
            </a:r>
            <a:r>
              <a:rPr lang="en" sz="1400">
                <a:solidFill>
                  <a:srgbClr val="37474F"/>
                </a:solidFill>
                <a:latin typeface="Roboto Mono"/>
                <a:ea typeface="Roboto Mono"/>
                <a:cs typeface="Roboto Mono"/>
                <a:sym typeface="Roboto Mono"/>
              </a:rPr>
              <a:t> y = salt * </a:t>
            </a:r>
            <a:r>
              <a:rPr lang="en" sz="1400">
                <a:solidFill>
                  <a:srgbClr val="C2185B"/>
                </a:solidFill>
                <a:latin typeface="Roboto Mono"/>
                <a:ea typeface="Roboto Mono"/>
                <a:cs typeface="Roboto Mono"/>
                <a:sym typeface="Roboto Mono"/>
              </a:rPr>
              <a:t>block</a:t>
            </a:r>
            <a:r>
              <a:rPr lang="en" sz="1400">
                <a:solidFill>
                  <a:srgbClr val="37474F"/>
                </a:solidFill>
                <a:latin typeface="Roboto Mono"/>
                <a:ea typeface="Roboto Mono"/>
                <a:cs typeface="Roboto Mono"/>
                <a:sym typeface="Roboto Mono"/>
              </a:rPr>
              <a:t>.number/(salt % </a:t>
            </a:r>
            <a:r>
              <a:rPr lang="en" sz="1400">
                <a:solidFill>
                  <a:srgbClr val="E74C3C"/>
                </a:solidFill>
                <a:latin typeface="Roboto Mono"/>
                <a:ea typeface="Roboto Mono"/>
                <a:cs typeface="Roboto Mono"/>
                <a:sym typeface="Roboto Mono"/>
              </a:rPr>
              <a:t>5</a:t>
            </a:r>
            <a:r>
              <a:rPr lang="en" sz="1400">
                <a:solidFill>
                  <a:srgbClr val="37474F"/>
                </a:solidFill>
                <a:latin typeface="Roboto Mono"/>
                <a:ea typeface="Roboto Mono"/>
                <a:cs typeface="Roboto Mono"/>
                <a:sym typeface="Roboto Mono"/>
              </a:rPr>
              <a:t>)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uint256</a:t>
            </a:r>
            <a:r>
              <a:rPr lang="en" sz="1400">
                <a:solidFill>
                  <a:srgbClr val="37474F"/>
                </a:solidFill>
                <a:latin typeface="Roboto Mono"/>
                <a:ea typeface="Roboto Mono"/>
                <a:cs typeface="Roboto Mono"/>
                <a:sym typeface="Roboto Mono"/>
              </a:rPr>
              <a:t> seed = </a:t>
            </a:r>
            <a:r>
              <a:rPr lang="en" sz="1400">
                <a:solidFill>
                  <a:srgbClr val="C2185B"/>
                </a:solidFill>
                <a:latin typeface="Roboto Mono"/>
                <a:ea typeface="Roboto Mono"/>
                <a:cs typeface="Roboto Mono"/>
                <a:sym typeface="Roboto Mono"/>
              </a:rPr>
              <a:t>block</a:t>
            </a:r>
            <a:r>
              <a:rPr lang="en" sz="1400">
                <a:solidFill>
                  <a:srgbClr val="37474F"/>
                </a:solidFill>
                <a:latin typeface="Roboto Mono"/>
                <a:ea typeface="Roboto Mono"/>
                <a:cs typeface="Roboto Mono"/>
                <a:sym typeface="Roboto Mono"/>
              </a:rPr>
              <a:t>.number/</a:t>
            </a:r>
            <a:r>
              <a:rPr lang="en" sz="1400">
                <a:solidFill>
                  <a:srgbClr val="E74C3C"/>
                </a:solidFill>
                <a:latin typeface="Roboto Mono"/>
                <a:ea typeface="Roboto Mono"/>
                <a:cs typeface="Roboto Mono"/>
                <a:sym typeface="Roboto Mono"/>
              </a:rPr>
              <a:t>3</a:t>
            </a:r>
            <a:r>
              <a:rPr lang="en" sz="1400">
                <a:solidFill>
                  <a:srgbClr val="37474F"/>
                </a:solidFill>
                <a:latin typeface="Roboto Mono"/>
                <a:ea typeface="Roboto Mono"/>
                <a:cs typeface="Roboto Mono"/>
                <a:sym typeface="Roboto Mono"/>
              </a:rPr>
              <a:t> + (salt % </a:t>
            </a:r>
            <a:r>
              <a:rPr lang="en" sz="1400">
                <a:solidFill>
                  <a:srgbClr val="E74C3C"/>
                </a:solidFill>
                <a:latin typeface="Roboto Mono"/>
                <a:ea typeface="Roboto Mono"/>
                <a:cs typeface="Roboto Mono"/>
                <a:sym typeface="Roboto Mono"/>
              </a:rPr>
              <a:t>300</a:t>
            </a:r>
            <a:r>
              <a:rPr lang="en" sz="1400">
                <a:solidFill>
                  <a:srgbClr val="37474F"/>
                </a:solidFill>
                <a:latin typeface="Roboto Mono"/>
                <a:ea typeface="Roboto Mono"/>
                <a:cs typeface="Roboto Mono"/>
                <a:sym typeface="Roboto Mono"/>
              </a:rPr>
              <a:t>) + Last_Payout + y;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uint256</a:t>
            </a:r>
            <a:r>
              <a:rPr lang="en" sz="1400">
                <a:solidFill>
                  <a:srgbClr val="37474F"/>
                </a:solidFill>
                <a:latin typeface="Roboto Mono"/>
                <a:ea typeface="Roboto Mono"/>
                <a:cs typeface="Roboto Mono"/>
                <a:sym typeface="Roboto Mono"/>
              </a:rPr>
              <a:t> h = </a:t>
            </a:r>
            <a:r>
              <a:rPr lang="en" sz="1400">
                <a:solidFill>
                  <a:srgbClr val="3E61A2"/>
                </a:solidFill>
                <a:latin typeface="Roboto Mono"/>
                <a:ea typeface="Roboto Mono"/>
                <a:cs typeface="Roboto Mono"/>
                <a:sym typeface="Roboto Mono"/>
              </a:rPr>
              <a:t>uint256</a:t>
            </a:r>
            <a:r>
              <a:rPr lang="en" sz="1400">
                <a:solidFill>
                  <a:srgbClr val="37474F"/>
                </a:solidFill>
                <a:latin typeface="Roboto Mono"/>
                <a:ea typeface="Roboto Mono"/>
                <a:cs typeface="Roboto Mono"/>
                <a:sym typeface="Roboto Mono"/>
              </a:rPr>
              <a:t>(</a:t>
            </a:r>
            <a:r>
              <a:rPr lang="en" sz="1400">
                <a:solidFill>
                  <a:srgbClr val="C2185B"/>
                </a:solidFill>
                <a:latin typeface="Roboto Mono"/>
                <a:ea typeface="Roboto Mono"/>
                <a:cs typeface="Roboto Mono"/>
                <a:sym typeface="Roboto Mono"/>
              </a:rPr>
              <a:t>block</a:t>
            </a:r>
            <a:r>
              <a:rPr lang="en" sz="1400">
                <a:solidFill>
                  <a:srgbClr val="37474F"/>
                </a:solidFill>
                <a:latin typeface="Roboto Mono"/>
                <a:ea typeface="Roboto Mono"/>
                <a:cs typeface="Roboto Mono"/>
                <a:sym typeface="Roboto Mono"/>
              </a:rPr>
              <a:t>.blockhash(seed)); </a:t>
            </a:r>
            <a:br>
              <a:rPr lang="en" sz="1400">
                <a:solidFill>
                  <a:srgbClr val="37474F"/>
                </a:solidFill>
                <a:latin typeface="Roboto Mono"/>
                <a:ea typeface="Roboto Mono"/>
                <a:cs typeface="Roboto Mono"/>
                <a:sym typeface="Roboto Mono"/>
              </a:rPr>
            </a:b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r>
              <a:rPr lang="en" sz="1400">
                <a:solidFill>
                  <a:srgbClr val="3B78E7"/>
                </a:solidFill>
                <a:latin typeface="Roboto Mono"/>
                <a:ea typeface="Roboto Mono"/>
                <a:cs typeface="Roboto Mono"/>
                <a:sym typeface="Roboto Mono"/>
              </a:rPr>
              <a:t>return</a:t>
            </a: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uint256</a:t>
            </a:r>
            <a:r>
              <a:rPr lang="en" sz="1400">
                <a:solidFill>
                  <a:srgbClr val="37474F"/>
                </a:solidFill>
                <a:latin typeface="Roboto Mono"/>
                <a:ea typeface="Roboto Mono"/>
                <a:cs typeface="Roboto Mono"/>
                <a:sym typeface="Roboto Mono"/>
              </a:rPr>
              <a:t>((h / x)) % Max + </a:t>
            </a:r>
            <a:r>
              <a:rPr lang="en" sz="1400">
                <a:solidFill>
                  <a:srgbClr val="E74C3C"/>
                </a:solidFill>
                <a:latin typeface="Roboto Mono"/>
                <a:ea typeface="Roboto Mono"/>
                <a:cs typeface="Roboto Mono"/>
                <a:sym typeface="Roboto Mono"/>
              </a:rPr>
              <a:t>1</a:t>
            </a:r>
            <a:r>
              <a:rPr lang="en" sz="1400">
                <a:solidFill>
                  <a:srgbClr val="37474F"/>
                </a:solidFill>
                <a:latin typeface="Roboto Mono"/>
                <a:ea typeface="Roboto Mono"/>
                <a:cs typeface="Roboto Mono"/>
                <a:sym typeface="Roboto Mono"/>
              </a:rPr>
              <a:t>; </a:t>
            </a:r>
            <a:r>
              <a:rPr lang="en" sz="1400">
                <a:solidFill>
                  <a:srgbClr val="999999"/>
                </a:solidFill>
                <a:latin typeface="Roboto Mono"/>
                <a:ea typeface="Roboto Mono"/>
                <a:cs typeface="Roboto Mono"/>
                <a:sym typeface="Roboto Mono"/>
              </a:rPr>
              <a:t>//random number between 1 and Max</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a:t>
            </a:r>
            <a:endParaRPr sz="1400">
              <a:solidFill>
                <a:srgbClr val="37474F"/>
              </a:solidFill>
              <a:latin typeface="Roboto Mono"/>
              <a:ea typeface="Roboto Mono"/>
              <a:cs typeface="Roboto Mono"/>
              <a:sym typeface="Roboto Mono"/>
            </a:endParaRPr>
          </a:p>
          <a:p>
            <a:pPr indent="0" lvl="0" marL="0" rtl="0" algn="l">
              <a:spcBef>
                <a:spcPts val="600"/>
              </a:spcBef>
              <a:spcAft>
                <a:spcPts val="0"/>
              </a:spcAft>
              <a:buNone/>
            </a:pPr>
            <a:r>
              <a:t/>
            </a:r>
            <a:endParaRPr sz="1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4"/>
          <p:cNvSpPr txBox="1"/>
          <p:nvPr>
            <p:ph type="ctrTitle"/>
          </p:nvPr>
        </p:nvSpPr>
        <p:spPr>
          <a:xfrm>
            <a:off x="819900" y="3867025"/>
            <a:ext cx="7047000" cy="15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Known Attacks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5"/>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Reentrancy</a:t>
            </a:r>
            <a:endParaRPr/>
          </a:p>
        </p:txBody>
      </p:sp>
      <p:sp>
        <p:nvSpPr>
          <p:cNvPr id="242" name="Google Shape;242;p45"/>
          <p:cNvSpPr txBox="1"/>
          <p:nvPr>
            <p:ph idx="1" type="body"/>
          </p:nvPr>
        </p:nvSpPr>
        <p:spPr>
          <a:xfrm>
            <a:off x="457200" y="1600200"/>
            <a:ext cx="8229600" cy="51807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 sz="1400">
                <a:solidFill>
                  <a:srgbClr val="999999"/>
                </a:solidFill>
                <a:latin typeface="Roboto Mono"/>
                <a:ea typeface="Roboto Mono"/>
                <a:cs typeface="Roboto Mono"/>
                <a:sym typeface="Roboto Mono"/>
              </a:rPr>
              <a:t>// INSECURE</a:t>
            </a:r>
            <a:br>
              <a:rPr lang="en" sz="1400">
                <a:solidFill>
                  <a:srgbClr val="37474F"/>
                </a:solidFill>
                <a:latin typeface="Roboto Mono"/>
                <a:ea typeface="Roboto Mono"/>
                <a:cs typeface="Roboto Mono"/>
                <a:sym typeface="Roboto Mono"/>
              </a:rPr>
            </a:br>
            <a:r>
              <a:rPr lang="en" sz="1400">
                <a:solidFill>
                  <a:srgbClr val="3B78E7"/>
                </a:solidFill>
                <a:latin typeface="Roboto Mono"/>
                <a:ea typeface="Roboto Mono"/>
                <a:cs typeface="Roboto Mono"/>
                <a:sym typeface="Roboto Mono"/>
              </a:rPr>
              <a:t>mapping</a:t>
            </a: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address</a:t>
            </a:r>
            <a:r>
              <a:rPr lang="en" sz="1400">
                <a:solidFill>
                  <a:srgbClr val="37474F"/>
                </a:solidFill>
                <a:latin typeface="Roboto Mono"/>
                <a:ea typeface="Roboto Mono"/>
                <a:cs typeface="Roboto Mono"/>
                <a:sym typeface="Roboto Mono"/>
              </a:rPr>
              <a:t> =&gt; </a:t>
            </a:r>
            <a:r>
              <a:rPr lang="en" sz="1400">
                <a:solidFill>
                  <a:srgbClr val="3E61A2"/>
                </a:solidFill>
                <a:latin typeface="Roboto Mono"/>
                <a:ea typeface="Roboto Mono"/>
                <a:cs typeface="Roboto Mono"/>
                <a:sym typeface="Roboto Mono"/>
              </a:rPr>
              <a:t>uint</a:t>
            </a: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private</a:t>
            </a:r>
            <a:r>
              <a:rPr lang="en" sz="1400">
                <a:solidFill>
                  <a:srgbClr val="37474F"/>
                </a:solidFill>
                <a:latin typeface="Roboto Mono"/>
                <a:ea typeface="Roboto Mono"/>
                <a:cs typeface="Roboto Mono"/>
                <a:sym typeface="Roboto Mono"/>
              </a:rPr>
              <a:t> userBalances;</a:t>
            </a:r>
            <a:br>
              <a:rPr lang="en" sz="1400">
                <a:solidFill>
                  <a:srgbClr val="37474F"/>
                </a:solidFill>
                <a:latin typeface="Roboto Mono"/>
                <a:ea typeface="Roboto Mono"/>
                <a:cs typeface="Roboto Mono"/>
                <a:sym typeface="Roboto Mono"/>
              </a:rPr>
            </a:br>
            <a:br>
              <a:rPr lang="en" sz="1400">
                <a:solidFill>
                  <a:srgbClr val="37474F"/>
                </a:solidFill>
                <a:latin typeface="Roboto Mono"/>
                <a:ea typeface="Roboto Mono"/>
                <a:cs typeface="Roboto Mono"/>
                <a:sym typeface="Roboto Mono"/>
              </a:rPr>
            </a:br>
            <a:r>
              <a:rPr lang="en" sz="1400">
                <a:solidFill>
                  <a:srgbClr val="3B78E7"/>
                </a:solidFill>
                <a:latin typeface="Roboto Mono"/>
                <a:ea typeface="Roboto Mono"/>
                <a:cs typeface="Roboto Mono"/>
                <a:sym typeface="Roboto Mono"/>
              </a:rPr>
              <a:t>function</a:t>
            </a:r>
            <a:r>
              <a:rPr lang="en" sz="1400">
                <a:solidFill>
                  <a:srgbClr val="37474F"/>
                </a:solidFill>
                <a:latin typeface="Roboto Mono"/>
                <a:ea typeface="Roboto Mono"/>
                <a:cs typeface="Roboto Mono"/>
                <a:sym typeface="Roboto Mono"/>
              </a:rPr>
              <a:t> withdrawBalance() </a:t>
            </a:r>
            <a:r>
              <a:rPr lang="en" sz="1400">
                <a:solidFill>
                  <a:srgbClr val="3E61A2"/>
                </a:solidFill>
                <a:latin typeface="Roboto Mono"/>
                <a:ea typeface="Roboto Mono"/>
                <a:cs typeface="Roboto Mono"/>
                <a:sym typeface="Roboto Mono"/>
              </a:rPr>
              <a:t>public</a:t>
            </a:r>
            <a:r>
              <a:rPr lang="en" sz="1400">
                <a:solidFill>
                  <a:srgbClr val="37474F"/>
                </a:solidFill>
                <a:latin typeface="Roboto Mono"/>
                <a:ea typeface="Roboto Mono"/>
                <a:cs typeface="Roboto Mono"/>
                <a:sym typeface="Roboto Mono"/>
              </a:rPr>
              <a:t>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uint</a:t>
            </a:r>
            <a:r>
              <a:rPr lang="en" sz="1400">
                <a:solidFill>
                  <a:srgbClr val="37474F"/>
                </a:solidFill>
                <a:latin typeface="Roboto Mono"/>
                <a:ea typeface="Roboto Mono"/>
                <a:cs typeface="Roboto Mono"/>
                <a:sym typeface="Roboto Mono"/>
              </a:rPr>
              <a:t> amountToWithdraw = userBalances[</a:t>
            </a:r>
            <a:r>
              <a:rPr lang="en" sz="1400">
                <a:solidFill>
                  <a:srgbClr val="C2185B"/>
                </a:solidFill>
                <a:latin typeface="Roboto Mono"/>
                <a:ea typeface="Roboto Mono"/>
                <a:cs typeface="Roboto Mono"/>
                <a:sym typeface="Roboto Mono"/>
              </a:rPr>
              <a:t>msg</a:t>
            </a:r>
            <a:r>
              <a:rPr lang="en" sz="1400">
                <a:solidFill>
                  <a:srgbClr val="37474F"/>
                </a:solidFill>
                <a:latin typeface="Roboto Mono"/>
                <a:ea typeface="Roboto Mono"/>
                <a:cs typeface="Roboto Mono"/>
                <a:sym typeface="Roboto Mono"/>
              </a:rPr>
              <a:t>.sender];</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require(</a:t>
            </a:r>
            <a:r>
              <a:rPr lang="en" sz="1400">
                <a:solidFill>
                  <a:srgbClr val="C2185B"/>
                </a:solidFill>
                <a:latin typeface="Roboto Mono"/>
                <a:ea typeface="Roboto Mono"/>
                <a:cs typeface="Roboto Mono"/>
                <a:sym typeface="Roboto Mono"/>
              </a:rPr>
              <a:t>msg</a:t>
            </a:r>
            <a:r>
              <a:rPr lang="en" sz="1400">
                <a:solidFill>
                  <a:srgbClr val="37474F"/>
                </a:solidFill>
                <a:latin typeface="Roboto Mono"/>
                <a:ea typeface="Roboto Mono"/>
                <a:cs typeface="Roboto Mono"/>
                <a:sym typeface="Roboto Mono"/>
              </a:rPr>
              <a:t>.sender.</a:t>
            </a:r>
            <a:r>
              <a:rPr lang="en" sz="1400">
                <a:solidFill>
                  <a:srgbClr val="C2185B"/>
                </a:solidFill>
                <a:latin typeface="Roboto Mono"/>
                <a:ea typeface="Roboto Mono"/>
                <a:cs typeface="Roboto Mono"/>
                <a:sym typeface="Roboto Mono"/>
              </a:rPr>
              <a:t>call</a:t>
            </a:r>
            <a:r>
              <a:rPr lang="en" sz="1400">
                <a:solidFill>
                  <a:srgbClr val="37474F"/>
                </a:solidFill>
                <a:latin typeface="Roboto Mono"/>
                <a:ea typeface="Roboto Mono"/>
                <a:cs typeface="Roboto Mono"/>
                <a:sym typeface="Roboto Mono"/>
              </a:rPr>
              <a:t>.value(amountToWithdraw)()); </a:t>
            </a:r>
            <a:r>
              <a:rPr lang="en" sz="1400">
                <a:solidFill>
                  <a:srgbClr val="999999"/>
                </a:solidFill>
                <a:latin typeface="Roboto Mono"/>
                <a:ea typeface="Roboto Mono"/>
                <a:cs typeface="Roboto Mono"/>
                <a:sym typeface="Roboto Mono"/>
              </a:rPr>
              <a:t>// At this point, the caller's code is executed, and can call withdrawBalance again</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userBalances[</a:t>
            </a:r>
            <a:r>
              <a:rPr lang="en" sz="1400">
                <a:solidFill>
                  <a:srgbClr val="C2185B"/>
                </a:solidFill>
                <a:latin typeface="Roboto Mono"/>
                <a:ea typeface="Roboto Mono"/>
                <a:cs typeface="Roboto Mono"/>
                <a:sym typeface="Roboto Mono"/>
              </a:rPr>
              <a:t>msg</a:t>
            </a:r>
            <a:r>
              <a:rPr lang="en" sz="1400">
                <a:solidFill>
                  <a:srgbClr val="37474F"/>
                </a:solidFill>
                <a:latin typeface="Roboto Mono"/>
                <a:ea typeface="Roboto Mono"/>
                <a:cs typeface="Roboto Mono"/>
                <a:sym typeface="Roboto Mono"/>
              </a:rPr>
              <a:t>.sender] = </a:t>
            </a:r>
            <a:r>
              <a:rPr lang="en" sz="1400">
                <a:solidFill>
                  <a:srgbClr val="E74C3C"/>
                </a:solidFill>
                <a:latin typeface="Roboto Mono"/>
                <a:ea typeface="Roboto Mono"/>
                <a:cs typeface="Roboto Mono"/>
                <a:sym typeface="Roboto Mono"/>
              </a:rPr>
              <a:t>0</a:t>
            </a:r>
            <a:r>
              <a:rPr lang="en" sz="1400">
                <a:solidFill>
                  <a:srgbClr val="37474F"/>
                </a:solidFill>
                <a:latin typeface="Roboto Mono"/>
                <a:ea typeface="Roboto Mono"/>
                <a:cs typeface="Roboto Mono"/>
                <a:sym typeface="Roboto Mono"/>
              </a:rPr>
              <a:t>;</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a:t>
            </a:r>
            <a:endParaRPr sz="1400">
              <a:solidFill>
                <a:srgbClr val="37474F"/>
              </a:solidFill>
              <a:latin typeface="Roboto Mono"/>
              <a:ea typeface="Roboto Mono"/>
              <a:cs typeface="Roboto Mono"/>
              <a:sym typeface="Roboto Mono"/>
            </a:endParaRPr>
          </a:p>
          <a:p>
            <a:pPr indent="0" lvl="0" marL="0" rtl="0" algn="l">
              <a:lnSpc>
                <a:spcPct val="140000"/>
              </a:lnSpc>
              <a:spcBef>
                <a:spcPts val="0"/>
              </a:spcBef>
              <a:spcAft>
                <a:spcPts val="0"/>
              </a:spcAft>
              <a:buNone/>
            </a:pPr>
            <a:r>
              <a:rPr lang="en" sz="1400">
                <a:solidFill>
                  <a:srgbClr val="999999"/>
                </a:solidFill>
                <a:latin typeface="Roboto Mono"/>
                <a:ea typeface="Roboto Mono"/>
                <a:cs typeface="Roboto Mono"/>
                <a:sym typeface="Roboto Mono"/>
              </a:rPr>
              <a:t>// SECURE</a:t>
            </a:r>
            <a:endParaRPr sz="1400">
              <a:solidFill>
                <a:srgbClr val="37474F"/>
              </a:solidFill>
              <a:latin typeface="Roboto Mono"/>
              <a:ea typeface="Roboto Mono"/>
              <a:cs typeface="Roboto Mono"/>
              <a:sym typeface="Roboto Mono"/>
            </a:endParaRPr>
          </a:p>
          <a:p>
            <a:pPr indent="0" lvl="0" marL="0" rtl="0" algn="l">
              <a:lnSpc>
                <a:spcPct val="140000"/>
              </a:lnSpc>
              <a:spcBef>
                <a:spcPts val="0"/>
              </a:spcBef>
              <a:spcAft>
                <a:spcPts val="0"/>
              </a:spcAft>
              <a:buNone/>
            </a:pPr>
            <a:r>
              <a:rPr lang="en" sz="1400">
                <a:solidFill>
                  <a:srgbClr val="3B78E7"/>
                </a:solidFill>
                <a:latin typeface="Roboto Mono"/>
                <a:ea typeface="Roboto Mono"/>
                <a:cs typeface="Roboto Mono"/>
                <a:sym typeface="Roboto Mono"/>
              </a:rPr>
              <a:t>mapping</a:t>
            </a: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address</a:t>
            </a:r>
            <a:r>
              <a:rPr lang="en" sz="1400">
                <a:solidFill>
                  <a:srgbClr val="37474F"/>
                </a:solidFill>
                <a:latin typeface="Roboto Mono"/>
                <a:ea typeface="Roboto Mono"/>
                <a:cs typeface="Roboto Mono"/>
                <a:sym typeface="Roboto Mono"/>
              </a:rPr>
              <a:t> =&gt; </a:t>
            </a:r>
            <a:r>
              <a:rPr lang="en" sz="1400">
                <a:solidFill>
                  <a:srgbClr val="3E61A2"/>
                </a:solidFill>
                <a:latin typeface="Roboto Mono"/>
                <a:ea typeface="Roboto Mono"/>
                <a:cs typeface="Roboto Mono"/>
                <a:sym typeface="Roboto Mono"/>
              </a:rPr>
              <a:t>uint</a:t>
            </a: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private</a:t>
            </a:r>
            <a:r>
              <a:rPr lang="en" sz="1400">
                <a:solidFill>
                  <a:srgbClr val="37474F"/>
                </a:solidFill>
                <a:latin typeface="Roboto Mono"/>
                <a:ea typeface="Roboto Mono"/>
                <a:cs typeface="Roboto Mono"/>
                <a:sym typeface="Roboto Mono"/>
              </a:rPr>
              <a:t> userBalances;</a:t>
            </a:r>
            <a:br>
              <a:rPr lang="en" sz="1400">
                <a:solidFill>
                  <a:srgbClr val="37474F"/>
                </a:solidFill>
                <a:latin typeface="Roboto Mono"/>
                <a:ea typeface="Roboto Mono"/>
                <a:cs typeface="Roboto Mono"/>
                <a:sym typeface="Roboto Mono"/>
              </a:rPr>
            </a:br>
            <a:br>
              <a:rPr lang="en" sz="1400">
                <a:solidFill>
                  <a:srgbClr val="37474F"/>
                </a:solidFill>
                <a:latin typeface="Roboto Mono"/>
                <a:ea typeface="Roboto Mono"/>
                <a:cs typeface="Roboto Mono"/>
                <a:sym typeface="Roboto Mono"/>
              </a:rPr>
            </a:br>
            <a:r>
              <a:rPr lang="en" sz="1400">
                <a:solidFill>
                  <a:srgbClr val="3B78E7"/>
                </a:solidFill>
                <a:latin typeface="Roboto Mono"/>
                <a:ea typeface="Roboto Mono"/>
                <a:cs typeface="Roboto Mono"/>
                <a:sym typeface="Roboto Mono"/>
              </a:rPr>
              <a:t>function</a:t>
            </a:r>
            <a:r>
              <a:rPr lang="en" sz="1400">
                <a:solidFill>
                  <a:srgbClr val="37474F"/>
                </a:solidFill>
                <a:latin typeface="Roboto Mono"/>
                <a:ea typeface="Roboto Mono"/>
                <a:cs typeface="Roboto Mono"/>
                <a:sym typeface="Roboto Mono"/>
              </a:rPr>
              <a:t> withdrawBalance() </a:t>
            </a:r>
            <a:r>
              <a:rPr lang="en" sz="1400">
                <a:solidFill>
                  <a:srgbClr val="3E61A2"/>
                </a:solidFill>
                <a:latin typeface="Roboto Mono"/>
                <a:ea typeface="Roboto Mono"/>
                <a:cs typeface="Roboto Mono"/>
                <a:sym typeface="Roboto Mono"/>
              </a:rPr>
              <a:t>public</a:t>
            </a:r>
            <a:r>
              <a:rPr lang="en" sz="1400">
                <a:solidFill>
                  <a:srgbClr val="37474F"/>
                </a:solidFill>
                <a:latin typeface="Roboto Mono"/>
                <a:ea typeface="Roboto Mono"/>
                <a:cs typeface="Roboto Mono"/>
                <a:sym typeface="Roboto Mono"/>
              </a:rPr>
              <a:t>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uint</a:t>
            </a:r>
            <a:r>
              <a:rPr lang="en" sz="1400">
                <a:solidFill>
                  <a:srgbClr val="37474F"/>
                </a:solidFill>
                <a:latin typeface="Roboto Mono"/>
                <a:ea typeface="Roboto Mono"/>
                <a:cs typeface="Roboto Mono"/>
                <a:sym typeface="Roboto Mono"/>
              </a:rPr>
              <a:t> amountToWithdraw = userBalances[</a:t>
            </a:r>
            <a:r>
              <a:rPr lang="en" sz="1400">
                <a:solidFill>
                  <a:srgbClr val="C2185B"/>
                </a:solidFill>
                <a:latin typeface="Roboto Mono"/>
                <a:ea typeface="Roboto Mono"/>
                <a:cs typeface="Roboto Mono"/>
                <a:sym typeface="Roboto Mono"/>
              </a:rPr>
              <a:t>msg</a:t>
            </a:r>
            <a:r>
              <a:rPr lang="en" sz="1400">
                <a:solidFill>
                  <a:srgbClr val="37474F"/>
                </a:solidFill>
                <a:latin typeface="Roboto Mono"/>
                <a:ea typeface="Roboto Mono"/>
                <a:cs typeface="Roboto Mono"/>
                <a:sym typeface="Roboto Mono"/>
              </a:rPr>
              <a:t>.sender];</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userBalances[</a:t>
            </a:r>
            <a:r>
              <a:rPr lang="en" sz="1400">
                <a:solidFill>
                  <a:srgbClr val="C2185B"/>
                </a:solidFill>
                <a:latin typeface="Roboto Mono"/>
                <a:ea typeface="Roboto Mono"/>
                <a:cs typeface="Roboto Mono"/>
                <a:sym typeface="Roboto Mono"/>
              </a:rPr>
              <a:t>msg</a:t>
            </a:r>
            <a:r>
              <a:rPr lang="en" sz="1400">
                <a:solidFill>
                  <a:srgbClr val="37474F"/>
                </a:solidFill>
                <a:latin typeface="Roboto Mono"/>
                <a:ea typeface="Roboto Mono"/>
                <a:cs typeface="Roboto Mono"/>
                <a:sym typeface="Roboto Mono"/>
              </a:rPr>
              <a:t>.sender] = </a:t>
            </a:r>
            <a:r>
              <a:rPr lang="en" sz="1400">
                <a:solidFill>
                  <a:srgbClr val="E74C3C"/>
                </a:solidFill>
                <a:latin typeface="Roboto Mono"/>
                <a:ea typeface="Roboto Mono"/>
                <a:cs typeface="Roboto Mono"/>
                <a:sym typeface="Roboto Mono"/>
              </a:rPr>
              <a:t>0</a:t>
            </a:r>
            <a:r>
              <a:rPr lang="en" sz="1400">
                <a:solidFill>
                  <a:srgbClr val="37474F"/>
                </a:solidFill>
                <a:latin typeface="Roboto Mono"/>
                <a:ea typeface="Roboto Mono"/>
                <a:cs typeface="Roboto Mono"/>
                <a:sym typeface="Roboto Mono"/>
              </a:rPr>
              <a:t>;</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require(</a:t>
            </a:r>
            <a:r>
              <a:rPr lang="en" sz="1400">
                <a:solidFill>
                  <a:srgbClr val="C2185B"/>
                </a:solidFill>
                <a:latin typeface="Roboto Mono"/>
                <a:ea typeface="Roboto Mono"/>
                <a:cs typeface="Roboto Mono"/>
                <a:sym typeface="Roboto Mono"/>
              </a:rPr>
              <a:t>msg</a:t>
            </a:r>
            <a:r>
              <a:rPr lang="en" sz="1400">
                <a:solidFill>
                  <a:srgbClr val="37474F"/>
                </a:solidFill>
                <a:latin typeface="Roboto Mono"/>
                <a:ea typeface="Roboto Mono"/>
                <a:cs typeface="Roboto Mono"/>
                <a:sym typeface="Roboto Mono"/>
              </a:rPr>
              <a:t>.sender.</a:t>
            </a:r>
            <a:r>
              <a:rPr lang="en" sz="1400">
                <a:solidFill>
                  <a:srgbClr val="C2185B"/>
                </a:solidFill>
                <a:latin typeface="Roboto Mono"/>
                <a:ea typeface="Roboto Mono"/>
                <a:cs typeface="Roboto Mono"/>
                <a:sym typeface="Roboto Mono"/>
              </a:rPr>
              <a:t>call</a:t>
            </a:r>
            <a:r>
              <a:rPr lang="en" sz="1400">
                <a:solidFill>
                  <a:srgbClr val="37474F"/>
                </a:solidFill>
                <a:latin typeface="Roboto Mono"/>
                <a:ea typeface="Roboto Mono"/>
                <a:cs typeface="Roboto Mono"/>
                <a:sym typeface="Roboto Mono"/>
              </a:rPr>
              <a:t>.value(amountToWithdraw)());</a:t>
            </a:r>
            <a:endParaRPr sz="1400">
              <a:solidFill>
                <a:srgbClr val="37474F"/>
              </a:solidFill>
              <a:latin typeface="Roboto Mono"/>
              <a:ea typeface="Roboto Mono"/>
              <a:cs typeface="Roboto Mono"/>
              <a:sym typeface="Roboto Mono"/>
            </a:endParaRPr>
          </a:p>
          <a:p>
            <a:pPr indent="0" lvl="0" marL="0" rtl="0" algn="l">
              <a:lnSpc>
                <a:spcPct val="140000"/>
              </a:lnSpc>
              <a:spcBef>
                <a:spcPts val="0"/>
              </a:spcBef>
              <a:spcAft>
                <a:spcPts val="0"/>
              </a:spcAft>
              <a:buNone/>
            </a:pPr>
            <a:r>
              <a:rPr lang="en" sz="1400">
                <a:solidFill>
                  <a:srgbClr val="37474F"/>
                </a:solidFill>
                <a:latin typeface="Roboto Mono"/>
                <a:ea typeface="Roboto Mono"/>
                <a:cs typeface="Roboto Mono"/>
                <a:sym typeface="Roboto Mono"/>
              </a:rPr>
              <a:t>}</a:t>
            </a:r>
            <a:endParaRPr sz="1400">
              <a:solidFill>
                <a:srgbClr val="37474F"/>
              </a:solidFill>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1100"/>
              <a:buFont typeface="Arial"/>
              <a:buNone/>
            </a:pPr>
            <a:r>
              <a:t/>
            </a:r>
            <a:endParaRPr sz="1400">
              <a:solidFill>
                <a:srgbClr val="37474F"/>
              </a:solidFill>
              <a:latin typeface="Roboto Mono"/>
              <a:ea typeface="Roboto Mono"/>
              <a:cs typeface="Roboto Mono"/>
              <a:sym typeface="Roboto Mono"/>
            </a:endParaRPr>
          </a:p>
          <a:p>
            <a:pPr indent="0" lvl="0" marL="0" rtl="0" algn="l">
              <a:spcBef>
                <a:spcPts val="600"/>
              </a:spcBef>
              <a:spcAft>
                <a:spcPts val="0"/>
              </a:spcAft>
              <a:buNone/>
            </a:pPr>
            <a:r>
              <a:t/>
            </a:r>
            <a:endParaRPr sz="1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6"/>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Cross-function Race Conditions</a:t>
            </a:r>
            <a:endParaRPr/>
          </a:p>
        </p:txBody>
      </p:sp>
      <p:sp>
        <p:nvSpPr>
          <p:cNvPr id="248" name="Google Shape;248;p46"/>
          <p:cNvSpPr txBox="1"/>
          <p:nvPr>
            <p:ph idx="1" type="body"/>
          </p:nvPr>
        </p:nvSpPr>
        <p:spPr>
          <a:xfrm>
            <a:off x="457200" y="1600200"/>
            <a:ext cx="8229600" cy="49677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 sz="1400">
                <a:solidFill>
                  <a:srgbClr val="999999"/>
                </a:solidFill>
                <a:latin typeface="Roboto Mono"/>
                <a:ea typeface="Roboto Mono"/>
                <a:cs typeface="Roboto Mono"/>
                <a:sym typeface="Roboto Mono"/>
              </a:rPr>
              <a:t>// INSECURE</a:t>
            </a:r>
            <a:br>
              <a:rPr lang="en" sz="1400">
                <a:solidFill>
                  <a:srgbClr val="37474F"/>
                </a:solidFill>
                <a:latin typeface="Roboto Mono"/>
                <a:ea typeface="Roboto Mono"/>
                <a:cs typeface="Roboto Mono"/>
                <a:sym typeface="Roboto Mono"/>
              </a:rPr>
            </a:br>
            <a:r>
              <a:rPr lang="en" sz="1400">
                <a:solidFill>
                  <a:srgbClr val="3B78E7"/>
                </a:solidFill>
                <a:latin typeface="Roboto Mono"/>
                <a:ea typeface="Roboto Mono"/>
                <a:cs typeface="Roboto Mono"/>
                <a:sym typeface="Roboto Mono"/>
              </a:rPr>
              <a:t>mapping</a:t>
            </a: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address</a:t>
            </a:r>
            <a:r>
              <a:rPr lang="en" sz="1400">
                <a:solidFill>
                  <a:srgbClr val="37474F"/>
                </a:solidFill>
                <a:latin typeface="Roboto Mono"/>
                <a:ea typeface="Roboto Mono"/>
                <a:cs typeface="Roboto Mono"/>
                <a:sym typeface="Roboto Mono"/>
              </a:rPr>
              <a:t> =&gt; </a:t>
            </a:r>
            <a:r>
              <a:rPr lang="en" sz="1400">
                <a:solidFill>
                  <a:srgbClr val="3E61A2"/>
                </a:solidFill>
                <a:latin typeface="Roboto Mono"/>
                <a:ea typeface="Roboto Mono"/>
                <a:cs typeface="Roboto Mono"/>
                <a:sym typeface="Roboto Mono"/>
              </a:rPr>
              <a:t>uint</a:t>
            </a: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private</a:t>
            </a:r>
            <a:r>
              <a:rPr lang="en" sz="1400">
                <a:solidFill>
                  <a:srgbClr val="37474F"/>
                </a:solidFill>
                <a:latin typeface="Roboto Mono"/>
                <a:ea typeface="Roboto Mono"/>
                <a:cs typeface="Roboto Mono"/>
                <a:sym typeface="Roboto Mono"/>
              </a:rPr>
              <a:t> userBalances;</a:t>
            </a:r>
            <a:br>
              <a:rPr lang="en" sz="1400">
                <a:solidFill>
                  <a:srgbClr val="37474F"/>
                </a:solidFill>
                <a:latin typeface="Roboto Mono"/>
                <a:ea typeface="Roboto Mono"/>
                <a:cs typeface="Roboto Mono"/>
                <a:sym typeface="Roboto Mono"/>
              </a:rPr>
            </a:br>
            <a:br>
              <a:rPr lang="en" sz="1400">
                <a:solidFill>
                  <a:srgbClr val="37474F"/>
                </a:solidFill>
                <a:latin typeface="Roboto Mono"/>
                <a:ea typeface="Roboto Mono"/>
                <a:cs typeface="Roboto Mono"/>
                <a:sym typeface="Roboto Mono"/>
              </a:rPr>
            </a:br>
            <a:r>
              <a:rPr lang="en" sz="1400">
                <a:solidFill>
                  <a:srgbClr val="3B78E7"/>
                </a:solidFill>
                <a:latin typeface="Roboto Mono"/>
                <a:ea typeface="Roboto Mono"/>
                <a:cs typeface="Roboto Mono"/>
                <a:sym typeface="Roboto Mono"/>
              </a:rPr>
              <a:t>function</a:t>
            </a:r>
            <a:r>
              <a:rPr lang="en" sz="1400">
                <a:solidFill>
                  <a:srgbClr val="37474F"/>
                </a:solidFill>
                <a:latin typeface="Roboto Mono"/>
                <a:ea typeface="Roboto Mono"/>
                <a:cs typeface="Roboto Mono"/>
                <a:sym typeface="Roboto Mono"/>
              </a:rPr>
              <a:t> transfer(</a:t>
            </a:r>
            <a:r>
              <a:rPr lang="en" sz="1400">
                <a:solidFill>
                  <a:srgbClr val="3E61A2"/>
                </a:solidFill>
                <a:latin typeface="Roboto Mono"/>
                <a:ea typeface="Roboto Mono"/>
                <a:cs typeface="Roboto Mono"/>
                <a:sym typeface="Roboto Mono"/>
              </a:rPr>
              <a:t>address</a:t>
            </a:r>
            <a:r>
              <a:rPr lang="en" sz="1400">
                <a:solidFill>
                  <a:srgbClr val="37474F"/>
                </a:solidFill>
                <a:latin typeface="Roboto Mono"/>
                <a:ea typeface="Roboto Mono"/>
                <a:cs typeface="Roboto Mono"/>
                <a:sym typeface="Roboto Mono"/>
              </a:rPr>
              <a:t> to, </a:t>
            </a:r>
            <a:r>
              <a:rPr lang="en" sz="1400">
                <a:solidFill>
                  <a:srgbClr val="3E61A2"/>
                </a:solidFill>
                <a:latin typeface="Roboto Mono"/>
                <a:ea typeface="Roboto Mono"/>
                <a:cs typeface="Roboto Mono"/>
                <a:sym typeface="Roboto Mono"/>
              </a:rPr>
              <a:t>uint</a:t>
            </a:r>
            <a:r>
              <a:rPr lang="en" sz="1400">
                <a:solidFill>
                  <a:srgbClr val="37474F"/>
                </a:solidFill>
                <a:latin typeface="Roboto Mono"/>
                <a:ea typeface="Roboto Mono"/>
                <a:cs typeface="Roboto Mono"/>
                <a:sym typeface="Roboto Mono"/>
              </a:rPr>
              <a:t> amount)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r>
              <a:rPr lang="en" sz="1400">
                <a:solidFill>
                  <a:srgbClr val="3B78E7"/>
                </a:solidFill>
                <a:latin typeface="Roboto Mono"/>
                <a:ea typeface="Roboto Mono"/>
                <a:cs typeface="Roboto Mono"/>
                <a:sym typeface="Roboto Mono"/>
              </a:rPr>
              <a:t>if</a:t>
            </a:r>
            <a:r>
              <a:rPr lang="en" sz="1400">
                <a:solidFill>
                  <a:srgbClr val="37474F"/>
                </a:solidFill>
                <a:latin typeface="Roboto Mono"/>
                <a:ea typeface="Roboto Mono"/>
                <a:cs typeface="Roboto Mono"/>
                <a:sym typeface="Roboto Mono"/>
              </a:rPr>
              <a:t> (userBalances[</a:t>
            </a:r>
            <a:r>
              <a:rPr lang="en" sz="1400">
                <a:solidFill>
                  <a:srgbClr val="C2185B"/>
                </a:solidFill>
                <a:latin typeface="Roboto Mono"/>
                <a:ea typeface="Roboto Mono"/>
                <a:cs typeface="Roboto Mono"/>
                <a:sym typeface="Roboto Mono"/>
              </a:rPr>
              <a:t>msg</a:t>
            </a:r>
            <a:r>
              <a:rPr lang="en" sz="1400">
                <a:solidFill>
                  <a:srgbClr val="37474F"/>
                </a:solidFill>
                <a:latin typeface="Roboto Mono"/>
                <a:ea typeface="Roboto Mono"/>
                <a:cs typeface="Roboto Mono"/>
                <a:sym typeface="Roboto Mono"/>
              </a:rPr>
              <a:t>.sender] &gt;= amount)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userBalances[to] += amount;</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userBalances[</a:t>
            </a:r>
            <a:r>
              <a:rPr lang="en" sz="1400">
                <a:solidFill>
                  <a:srgbClr val="C2185B"/>
                </a:solidFill>
                <a:latin typeface="Roboto Mono"/>
                <a:ea typeface="Roboto Mono"/>
                <a:cs typeface="Roboto Mono"/>
                <a:sym typeface="Roboto Mono"/>
              </a:rPr>
              <a:t>msg</a:t>
            </a:r>
            <a:r>
              <a:rPr lang="en" sz="1400">
                <a:solidFill>
                  <a:srgbClr val="37474F"/>
                </a:solidFill>
                <a:latin typeface="Roboto Mono"/>
                <a:ea typeface="Roboto Mono"/>
                <a:cs typeface="Roboto Mono"/>
                <a:sym typeface="Roboto Mono"/>
              </a:rPr>
              <a:t>.sender] -= amount;</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a:t>
            </a:r>
            <a:br>
              <a:rPr lang="en" sz="1400">
                <a:solidFill>
                  <a:srgbClr val="37474F"/>
                </a:solidFill>
                <a:latin typeface="Roboto Mono"/>
                <a:ea typeface="Roboto Mono"/>
                <a:cs typeface="Roboto Mono"/>
                <a:sym typeface="Roboto Mono"/>
              </a:rPr>
            </a:br>
            <a:br>
              <a:rPr lang="en" sz="1400">
                <a:solidFill>
                  <a:srgbClr val="37474F"/>
                </a:solidFill>
                <a:latin typeface="Roboto Mono"/>
                <a:ea typeface="Roboto Mono"/>
                <a:cs typeface="Roboto Mono"/>
                <a:sym typeface="Roboto Mono"/>
              </a:rPr>
            </a:br>
            <a:r>
              <a:rPr lang="en" sz="1400">
                <a:solidFill>
                  <a:srgbClr val="3B78E7"/>
                </a:solidFill>
                <a:latin typeface="Roboto Mono"/>
                <a:ea typeface="Roboto Mono"/>
                <a:cs typeface="Roboto Mono"/>
                <a:sym typeface="Roboto Mono"/>
              </a:rPr>
              <a:t>function</a:t>
            </a:r>
            <a:r>
              <a:rPr lang="en" sz="1400">
                <a:solidFill>
                  <a:srgbClr val="37474F"/>
                </a:solidFill>
                <a:latin typeface="Roboto Mono"/>
                <a:ea typeface="Roboto Mono"/>
                <a:cs typeface="Roboto Mono"/>
                <a:sym typeface="Roboto Mono"/>
              </a:rPr>
              <a:t> withdrawBalance() </a:t>
            </a:r>
            <a:r>
              <a:rPr lang="en" sz="1400">
                <a:solidFill>
                  <a:srgbClr val="3E61A2"/>
                </a:solidFill>
                <a:latin typeface="Roboto Mono"/>
                <a:ea typeface="Roboto Mono"/>
                <a:cs typeface="Roboto Mono"/>
                <a:sym typeface="Roboto Mono"/>
              </a:rPr>
              <a:t>public</a:t>
            </a:r>
            <a:r>
              <a:rPr lang="en" sz="1400">
                <a:solidFill>
                  <a:srgbClr val="37474F"/>
                </a:solidFill>
                <a:latin typeface="Roboto Mono"/>
                <a:ea typeface="Roboto Mono"/>
                <a:cs typeface="Roboto Mono"/>
                <a:sym typeface="Roboto Mono"/>
              </a:rPr>
              <a:t>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uint</a:t>
            </a:r>
            <a:r>
              <a:rPr lang="en" sz="1400">
                <a:solidFill>
                  <a:srgbClr val="37474F"/>
                </a:solidFill>
                <a:latin typeface="Roboto Mono"/>
                <a:ea typeface="Roboto Mono"/>
                <a:cs typeface="Roboto Mono"/>
                <a:sym typeface="Roboto Mono"/>
              </a:rPr>
              <a:t> amountToWithdraw = userBalances[</a:t>
            </a:r>
            <a:r>
              <a:rPr lang="en" sz="1400">
                <a:solidFill>
                  <a:srgbClr val="C2185B"/>
                </a:solidFill>
                <a:latin typeface="Roboto Mono"/>
                <a:ea typeface="Roboto Mono"/>
                <a:cs typeface="Roboto Mono"/>
                <a:sym typeface="Roboto Mono"/>
              </a:rPr>
              <a:t>msg</a:t>
            </a:r>
            <a:r>
              <a:rPr lang="en" sz="1400">
                <a:solidFill>
                  <a:srgbClr val="37474F"/>
                </a:solidFill>
                <a:latin typeface="Roboto Mono"/>
                <a:ea typeface="Roboto Mono"/>
                <a:cs typeface="Roboto Mono"/>
                <a:sym typeface="Roboto Mono"/>
              </a:rPr>
              <a:t>.sender];</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require(</a:t>
            </a:r>
            <a:r>
              <a:rPr lang="en" sz="1400">
                <a:solidFill>
                  <a:srgbClr val="C2185B"/>
                </a:solidFill>
                <a:latin typeface="Roboto Mono"/>
                <a:ea typeface="Roboto Mono"/>
                <a:cs typeface="Roboto Mono"/>
                <a:sym typeface="Roboto Mono"/>
              </a:rPr>
              <a:t>msg</a:t>
            </a:r>
            <a:r>
              <a:rPr lang="en" sz="1400">
                <a:solidFill>
                  <a:srgbClr val="37474F"/>
                </a:solidFill>
                <a:latin typeface="Roboto Mono"/>
                <a:ea typeface="Roboto Mono"/>
                <a:cs typeface="Roboto Mono"/>
                <a:sym typeface="Roboto Mono"/>
              </a:rPr>
              <a:t>.sender.</a:t>
            </a:r>
            <a:r>
              <a:rPr lang="en" sz="1400">
                <a:solidFill>
                  <a:srgbClr val="C2185B"/>
                </a:solidFill>
                <a:latin typeface="Roboto Mono"/>
                <a:ea typeface="Roboto Mono"/>
                <a:cs typeface="Roboto Mono"/>
                <a:sym typeface="Roboto Mono"/>
              </a:rPr>
              <a:t>call</a:t>
            </a:r>
            <a:r>
              <a:rPr lang="en" sz="1400">
                <a:solidFill>
                  <a:srgbClr val="37474F"/>
                </a:solidFill>
                <a:latin typeface="Roboto Mono"/>
                <a:ea typeface="Roboto Mono"/>
                <a:cs typeface="Roboto Mono"/>
                <a:sym typeface="Roboto Mono"/>
              </a:rPr>
              <a:t>.value(amountToWithdraw)()); </a:t>
            </a:r>
            <a:r>
              <a:rPr lang="en" sz="1400">
                <a:solidFill>
                  <a:srgbClr val="999999"/>
                </a:solidFill>
                <a:latin typeface="Roboto Mono"/>
                <a:ea typeface="Roboto Mono"/>
                <a:cs typeface="Roboto Mono"/>
                <a:sym typeface="Roboto Mono"/>
              </a:rPr>
              <a:t>// At this point, the caller's code is executed, and can call transfer()</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userBalances[</a:t>
            </a:r>
            <a:r>
              <a:rPr lang="en" sz="1400">
                <a:solidFill>
                  <a:srgbClr val="C2185B"/>
                </a:solidFill>
                <a:latin typeface="Roboto Mono"/>
                <a:ea typeface="Roboto Mono"/>
                <a:cs typeface="Roboto Mono"/>
                <a:sym typeface="Roboto Mono"/>
              </a:rPr>
              <a:t>msg</a:t>
            </a:r>
            <a:r>
              <a:rPr lang="en" sz="1400">
                <a:solidFill>
                  <a:srgbClr val="37474F"/>
                </a:solidFill>
                <a:latin typeface="Roboto Mono"/>
                <a:ea typeface="Roboto Mono"/>
                <a:cs typeface="Roboto Mono"/>
                <a:sym typeface="Roboto Mono"/>
              </a:rPr>
              <a:t>.sender] = </a:t>
            </a:r>
            <a:r>
              <a:rPr lang="en" sz="1400">
                <a:solidFill>
                  <a:srgbClr val="E74C3C"/>
                </a:solidFill>
                <a:latin typeface="Roboto Mono"/>
                <a:ea typeface="Roboto Mono"/>
                <a:cs typeface="Roboto Mono"/>
                <a:sym typeface="Roboto Mono"/>
              </a:rPr>
              <a:t>0</a:t>
            </a:r>
            <a:r>
              <a:rPr lang="en" sz="1400">
                <a:solidFill>
                  <a:srgbClr val="37474F"/>
                </a:solidFill>
                <a:latin typeface="Roboto Mono"/>
                <a:ea typeface="Roboto Mono"/>
                <a:cs typeface="Roboto Mono"/>
                <a:sym typeface="Roboto Mono"/>
              </a:rPr>
              <a:t>;</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a:t>
            </a:r>
            <a:endParaRPr sz="1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7"/>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Pitfalls in Race Condition Solutions</a:t>
            </a:r>
            <a:endParaRPr/>
          </a:p>
        </p:txBody>
      </p:sp>
      <p:sp>
        <p:nvSpPr>
          <p:cNvPr id="254" name="Google Shape;254;p47"/>
          <p:cNvSpPr txBox="1"/>
          <p:nvPr>
            <p:ph idx="1" type="body"/>
          </p:nvPr>
        </p:nvSpPr>
        <p:spPr>
          <a:xfrm>
            <a:off x="457200" y="1600200"/>
            <a:ext cx="8229600" cy="50907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 sz="1400">
                <a:solidFill>
                  <a:srgbClr val="999999"/>
                </a:solidFill>
                <a:latin typeface="Roboto Mono"/>
                <a:ea typeface="Roboto Mono"/>
                <a:cs typeface="Roboto Mono"/>
                <a:sym typeface="Roboto Mono"/>
              </a:rPr>
              <a:t>// INSECURE</a:t>
            </a:r>
            <a:br>
              <a:rPr lang="en" sz="1400">
                <a:solidFill>
                  <a:srgbClr val="37474F"/>
                </a:solidFill>
                <a:latin typeface="Roboto Mono"/>
                <a:ea typeface="Roboto Mono"/>
                <a:cs typeface="Roboto Mono"/>
                <a:sym typeface="Roboto Mono"/>
              </a:rPr>
            </a:br>
            <a:r>
              <a:rPr lang="en" sz="1400">
                <a:solidFill>
                  <a:srgbClr val="3B78E7"/>
                </a:solidFill>
                <a:latin typeface="Roboto Mono"/>
                <a:ea typeface="Roboto Mono"/>
                <a:cs typeface="Roboto Mono"/>
                <a:sym typeface="Roboto Mono"/>
              </a:rPr>
              <a:t>mapping</a:t>
            </a: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address</a:t>
            </a:r>
            <a:r>
              <a:rPr lang="en" sz="1400">
                <a:solidFill>
                  <a:srgbClr val="37474F"/>
                </a:solidFill>
                <a:latin typeface="Roboto Mono"/>
                <a:ea typeface="Roboto Mono"/>
                <a:cs typeface="Roboto Mono"/>
                <a:sym typeface="Roboto Mono"/>
              </a:rPr>
              <a:t> =&gt; </a:t>
            </a:r>
            <a:r>
              <a:rPr lang="en" sz="1400">
                <a:solidFill>
                  <a:srgbClr val="3E61A2"/>
                </a:solidFill>
                <a:latin typeface="Roboto Mono"/>
                <a:ea typeface="Roboto Mono"/>
                <a:cs typeface="Roboto Mono"/>
                <a:sym typeface="Roboto Mono"/>
              </a:rPr>
              <a:t>uint</a:t>
            </a: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private</a:t>
            </a:r>
            <a:r>
              <a:rPr lang="en" sz="1400">
                <a:solidFill>
                  <a:srgbClr val="37474F"/>
                </a:solidFill>
                <a:latin typeface="Roboto Mono"/>
                <a:ea typeface="Roboto Mono"/>
                <a:cs typeface="Roboto Mono"/>
                <a:sym typeface="Roboto Mono"/>
              </a:rPr>
              <a:t> userBalances;</a:t>
            </a:r>
            <a:br>
              <a:rPr lang="en" sz="1400">
                <a:solidFill>
                  <a:srgbClr val="37474F"/>
                </a:solidFill>
                <a:latin typeface="Roboto Mono"/>
                <a:ea typeface="Roboto Mono"/>
                <a:cs typeface="Roboto Mono"/>
                <a:sym typeface="Roboto Mono"/>
              </a:rPr>
            </a:br>
            <a:r>
              <a:rPr lang="en" sz="1400">
                <a:solidFill>
                  <a:srgbClr val="3B78E7"/>
                </a:solidFill>
                <a:latin typeface="Roboto Mono"/>
                <a:ea typeface="Roboto Mono"/>
                <a:cs typeface="Roboto Mono"/>
                <a:sym typeface="Roboto Mono"/>
              </a:rPr>
              <a:t>mapping</a:t>
            </a: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address</a:t>
            </a:r>
            <a:r>
              <a:rPr lang="en" sz="1400">
                <a:solidFill>
                  <a:srgbClr val="37474F"/>
                </a:solidFill>
                <a:latin typeface="Roboto Mono"/>
                <a:ea typeface="Roboto Mono"/>
                <a:cs typeface="Roboto Mono"/>
                <a:sym typeface="Roboto Mono"/>
              </a:rPr>
              <a:t> =&gt; </a:t>
            </a:r>
            <a:r>
              <a:rPr lang="en" sz="1400">
                <a:solidFill>
                  <a:srgbClr val="3E61A2"/>
                </a:solidFill>
                <a:latin typeface="Roboto Mono"/>
                <a:ea typeface="Roboto Mono"/>
                <a:cs typeface="Roboto Mono"/>
                <a:sym typeface="Roboto Mono"/>
              </a:rPr>
              <a:t>bool</a:t>
            </a: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private</a:t>
            </a:r>
            <a:r>
              <a:rPr lang="en" sz="1400">
                <a:solidFill>
                  <a:srgbClr val="37474F"/>
                </a:solidFill>
                <a:latin typeface="Roboto Mono"/>
                <a:ea typeface="Roboto Mono"/>
                <a:cs typeface="Roboto Mono"/>
                <a:sym typeface="Roboto Mono"/>
              </a:rPr>
              <a:t> claimedBonus;</a:t>
            </a:r>
            <a:br>
              <a:rPr lang="en" sz="1400">
                <a:solidFill>
                  <a:srgbClr val="37474F"/>
                </a:solidFill>
                <a:latin typeface="Roboto Mono"/>
                <a:ea typeface="Roboto Mono"/>
                <a:cs typeface="Roboto Mono"/>
                <a:sym typeface="Roboto Mono"/>
              </a:rPr>
            </a:br>
            <a:r>
              <a:rPr lang="en" sz="1400">
                <a:solidFill>
                  <a:srgbClr val="3B78E7"/>
                </a:solidFill>
                <a:latin typeface="Roboto Mono"/>
                <a:ea typeface="Roboto Mono"/>
                <a:cs typeface="Roboto Mono"/>
                <a:sym typeface="Roboto Mono"/>
              </a:rPr>
              <a:t>mapping</a:t>
            </a: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address</a:t>
            </a:r>
            <a:r>
              <a:rPr lang="en" sz="1400">
                <a:solidFill>
                  <a:srgbClr val="37474F"/>
                </a:solidFill>
                <a:latin typeface="Roboto Mono"/>
                <a:ea typeface="Roboto Mono"/>
                <a:cs typeface="Roboto Mono"/>
                <a:sym typeface="Roboto Mono"/>
              </a:rPr>
              <a:t> =&gt; </a:t>
            </a:r>
            <a:r>
              <a:rPr lang="en" sz="1400">
                <a:solidFill>
                  <a:srgbClr val="3E61A2"/>
                </a:solidFill>
                <a:latin typeface="Roboto Mono"/>
                <a:ea typeface="Roboto Mono"/>
                <a:cs typeface="Roboto Mono"/>
                <a:sym typeface="Roboto Mono"/>
              </a:rPr>
              <a:t>uint</a:t>
            </a: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private</a:t>
            </a:r>
            <a:r>
              <a:rPr lang="en" sz="1400">
                <a:solidFill>
                  <a:srgbClr val="37474F"/>
                </a:solidFill>
                <a:latin typeface="Roboto Mono"/>
                <a:ea typeface="Roboto Mono"/>
                <a:cs typeface="Roboto Mono"/>
                <a:sym typeface="Roboto Mono"/>
              </a:rPr>
              <a:t> rewardsForA;</a:t>
            </a:r>
            <a:endParaRPr sz="1400">
              <a:solidFill>
                <a:srgbClr val="37474F"/>
              </a:solidFill>
              <a:latin typeface="Roboto Mono"/>
              <a:ea typeface="Roboto Mono"/>
              <a:cs typeface="Roboto Mono"/>
              <a:sym typeface="Roboto Mono"/>
            </a:endParaRPr>
          </a:p>
          <a:p>
            <a:pPr indent="0" lvl="0" marL="0" rtl="0" algn="l">
              <a:lnSpc>
                <a:spcPct val="140000"/>
              </a:lnSpc>
              <a:spcBef>
                <a:spcPts val="0"/>
              </a:spcBef>
              <a:spcAft>
                <a:spcPts val="0"/>
              </a:spcAft>
              <a:buNone/>
            </a:pPr>
            <a:br>
              <a:rPr lang="en" sz="1400">
                <a:solidFill>
                  <a:srgbClr val="37474F"/>
                </a:solidFill>
                <a:latin typeface="Roboto Mono"/>
                <a:ea typeface="Roboto Mono"/>
                <a:cs typeface="Roboto Mono"/>
                <a:sym typeface="Roboto Mono"/>
              </a:rPr>
            </a:br>
            <a:r>
              <a:rPr lang="en" sz="1400">
                <a:solidFill>
                  <a:srgbClr val="3B78E7"/>
                </a:solidFill>
                <a:latin typeface="Roboto Mono"/>
                <a:ea typeface="Roboto Mono"/>
                <a:cs typeface="Roboto Mono"/>
                <a:sym typeface="Roboto Mono"/>
              </a:rPr>
              <a:t>function</a:t>
            </a:r>
            <a:r>
              <a:rPr lang="en" sz="1400">
                <a:solidFill>
                  <a:srgbClr val="37474F"/>
                </a:solidFill>
                <a:latin typeface="Roboto Mono"/>
                <a:ea typeface="Roboto Mono"/>
                <a:cs typeface="Roboto Mono"/>
                <a:sym typeface="Roboto Mono"/>
              </a:rPr>
              <a:t> withdraw(</a:t>
            </a:r>
            <a:r>
              <a:rPr lang="en" sz="1400">
                <a:solidFill>
                  <a:srgbClr val="3E61A2"/>
                </a:solidFill>
                <a:latin typeface="Roboto Mono"/>
                <a:ea typeface="Roboto Mono"/>
                <a:cs typeface="Roboto Mono"/>
                <a:sym typeface="Roboto Mono"/>
              </a:rPr>
              <a:t>address</a:t>
            </a:r>
            <a:r>
              <a:rPr lang="en" sz="1400">
                <a:solidFill>
                  <a:srgbClr val="37474F"/>
                </a:solidFill>
                <a:latin typeface="Roboto Mono"/>
                <a:ea typeface="Roboto Mono"/>
                <a:cs typeface="Roboto Mono"/>
                <a:sym typeface="Roboto Mono"/>
              </a:rPr>
              <a:t> recipient) </a:t>
            </a:r>
            <a:r>
              <a:rPr lang="en" sz="1400">
                <a:solidFill>
                  <a:srgbClr val="3E61A2"/>
                </a:solidFill>
                <a:latin typeface="Roboto Mono"/>
                <a:ea typeface="Roboto Mono"/>
                <a:cs typeface="Roboto Mono"/>
                <a:sym typeface="Roboto Mono"/>
              </a:rPr>
              <a:t>public</a:t>
            </a:r>
            <a:r>
              <a:rPr lang="en" sz="1400">
                <a:solidFill>
                  <a:srgbClr val="37474F"/>
                </a:solidFill>
                <a:latin typeface="Roboto Mono"/>
                <a:ea typeface="Roboto Mono"/>
                <a:cs typeface="Roboto Mono"/>
                <a:sym typeface="Roboto Mono"/>
              </a:rPr>
              <a:t>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uint</a:t>
            </a:r>
            <a:r>
              <a:rPr lang="en" sz="1400">
                <a:solidFill>
                  <a:srgbClr val="37474F"/>
                </a:solidFill>
                <a:latin typeface="Roboto Mono"/>
                <a:ea typeface="Roboto Mono"/>
                <a:cs typeface="Roboto Mono"/>
                <a:sym typeface="Roboto Mono"/>
              </a:rPr>
              <a:t> amountToWithdraw = userBalances[recipient];</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rewardsForA[recipient] = </a:t>
            </a:r>
            <a:r>
              <a:rPr lang="en" sz="1400">
                <a:solidFill>
                  <a:srgbClr val="E74C3C"/>
                </a:solidFill>
                <a:latin typeface="Roboto Mono"/>
                <a:ea typeface="Roboto Mono"/>
                <a:cs typeface="Roboto Mono"/>
                <a:sym typeface="Roboto Mono"/>
              </a:rPr>
              <a:t>0</a:t>
            </a:r>
            <a:r>
              <a:rPr lang="en" sz="1400">
                <a:solidFill>
                  <a:srgbClr val="37474F"/>
                </a:solidFill>
                <a:latin typeface="Roboto Mono"/>
                <a:ea typeface="Roboto Mono"/>
                <a:cs typeface="Roboto Mono"/>
                <a:sym typeface="Roboto Mono"/>
              </a:rPr>
              <a:t>;</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require(recipient.</a:t>
            </a:r>
            <a:r>
              <a:rPr lang="en" sz="1400">
                <a:solidFill>
                  <a:srgbClr val="C2185B"/>
                </a:solidFill>
                <a:latin typeface="Roboto Mono"/>
                <a:ea typeface="Roboto Mono"/>
                <a:cs typeface="Roboto Mono"/>
                <a:sym typeface="Roboto Mono"/>
              </a:rPr>
              <a:t>call</a:t>
            </a:r>
            <a:r>
              <a:rPr lang="en" sz="1400">
                <a:solidFill>
                  <a:srgbClr val="37474F"/>
                </a:solidFill>
                <a:latin typeface="Roboto Mono"/>
                <a:ea typeface="Roboto Mono"/>
                <a:cs typeface="Roboto Mono"/>
                <a:sym typeface="Roboto Mono"/>
              </a:rPr>
              <a:t>.value(amountToWithdraw)());</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a:t>
            </a:r>
            <a:br>
              <a:rPr lang="en" sz="1400">
                <a:solidFill>
                  <a:srgbClr val="37474F"/>
                </a:solidFill>
                <a:latin typeface="Roboto Mono"/>
                <a:ea typeface="Roboto Mono"/>
                <a:cs typeface="Roboto Mono"/>
                <a:sym typeface="Roboto Mono"/>
              </a:rPr>
            </a:br>
            <a:br>
              <a:rPr lang="en" sz="1400">
                <a:solidFill>
                  <a:srgbClr val="37474F"/>
                </a:solidFill>
                <a:latin typeface="Roboto Mono"/>
                <a:ea typeface="Roboto Mono"/>
                <a:cs typeface="Roboto Mono"/>
                <a:sym typeface="Roboto Mono"/>
              </a:rPr>
            </a:br>
            <a:r>
              <a:rPr lang="en" sz="1400">
                <a:solidFill>
                  <a:srgbClr val="3B78E7"/>
                </a:solidFill>
                <a:latin typeface="Roboto Mono"/>
                <a:ea typeface="Roboto Mono"/>
                <a:cs typeface="Roboto Mono"/>
                <a:sym typeface="Roboto Mono"/>
              </a:rPr>
              <a:t>function</a:t>
            </a:r>
            <a:r>
              <a:rPr lang="en" sz="1400">
                <a:solidFill>
                  <a:srgbClr val="37474F"/>
                </a:solidFill>
                <a:latin typeface="Roboto Mono"/>
                <a:ea typeface="Roboto Mono"/>
                <a:cs typeface="Roboto Mono"/>
                <a:sym typeface="Roboto Mono"/>
              </a:rPr>
              <a:t> getFirstWithdrawalBonus(</a:t>
            </a:r>
            <a:r>
              <a:rPr lang="en" sz="1400">
                <a:solidFill>
                  <a:srgbClr val="3E61A2"/>
                </a:solidFill>
                <a:latin typeface="Roboto Mono"/>
                <a:ea typeface="Roboto Mono"/>
                <a:cs typeface="Roboto Mono"/>
                <a:sym typeface="Roboto Mono"/>
              </a:rPr>
              <a:t>address</a:t>
            </a:r>
            <a:r>
              <a:rPr lang="en" sz="1400">
                <a:solidFill>
                  <a:srgbClr val="37474F"/>
                </a:solidFill>
                <a:latin typeface="Roboto Mono"/>
                <a:ea typeface="Roboto Mono"/>
                <a:cs typeface="Roboto Mono"/>
                <a:sym typeface="Roboto Mono"/>
              </a:rPr>
              <a:t> recipient) </a:t>
            </a:r>
            <a:r>
              <a:rPr lang="en" sz="1400">
                <a:solidFill>
                  <a:srgbClr val="3E61A2"/>
                </a:solidFill>
                <a:latin typeface="Roboto Mono"/>
                <a:ea typeface="Roboto Mono"/>
                <a:cs typeface="Roboto Mono"/>
                <a:sym typeface="Roboto Mono"/>
              </a:rPr>
              <a:t>public</a:t>
            </a:r>
            <a:r>
              <a:rPr lang="en" sz="1400">
                <a:solidFill>
                  <a:srgbClr val="37474F"/>
                </a:solidFill>
                <a:latin typeface="Roboto Mono"/>
                <a:ea typeface="Roboto Mono"/>
                <a:cs typeface="Roboto Mono"/>
                <a:sym typeface="Roboto Mono"/>
              </a:rPr>
              <a:t>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require(!claimedBonus[recipient]);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rewardsForA[recipient] += </a:t>
            </a:r>
            <a:r>
              <a:rPr lang="en" sz="1400">
                <a:solidFill>
                  <a:srgbClr val="E74C3C"/>
                </a:solidFill>
                <a:latin typeface="Roboto Mono"/>
                <a:ea typeface="Roboto Mono"/>
                <a:cs typeface="Roboto Mono"/>
                <a:sym typeface="Roboto Mono"/>
              </a:rPr>
              <a:t>100</a:t>
            </a:r>
            <a:r>
              <a:rPr lang="en" sz="1400">
                <a:solidFill>
                  <a:srgbClr val="37474F"/>
                </a:solidFill>
                <a:latin typeface="Roboto Mono"/>
                <a:ea typeface="Roboto Mono"/>
                <a:cs typeface="Roboto Mono"/>
                <a:sym typeface="Roboto Mono"/>
              </a:rPr>
              <a:t>;</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withdraw(recipient); </a:t>
            </a:r>
            <a:endParaRPr sz="1400">
              <a:solidFill>
                <a:srgbClr val="999999"/>
              </a:solidFill>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1100"/>
              <a:buFont typeface="Arial"/>
              <a:buNone/>
            </a:pPr>
            <a:r>
              <a:rPr lang="en" sz="1400">
                <a:solidFill>
                  <a:srgbClr val="37474F"/>
                </a:solidFill>
                <a:latin typeface="Roboto Mono"/>
                <a:ea typeface="Roboto Mono"/>
                <a:cs typeface="Roboto Mono"/>
                <a:sym typeface="Roboto Mono"/>
              </a:rPr>
              <a:t>    claimedBonus[recipient] = </a:t>
            </a:r>
            <a:r>
              <a:rPr lang="en" sz="1400">
                <a:solidFill>
                  <a:srgbClr val="A71D5D"/>
                </a:solidFill>
                <a:latin typeface="Roboto Mono"/>
                <a:ea typeface="Roboto Mono"/>
                <a:cs typeface="Roboto Mono"/>
                <a:sym typeface="Roboto Mono"/>
              </a:rPr>
              <a:t>true</a:t>
            </a:r>
            <a:r>
              <a:rPr lang="en" sz="1400">
                <a:solidFill>
                  <a:srgbClr val="37474F"/>
                </a:solidFill>
                <a:latin typeface="Roboto Mono"/>
                <a:ea typeface="Roboto Mono"/>
                <a:cs typeface="Roboto Mono"/>
                <a:sym typeface="Roboto Mono"/>
              </a:rPr>
              <a:t>;</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a:t>
            </a:r>
            <a:endParaRPr sz="1400">
              <a:solidFill>
                <a:srgbClr val="37474F"/>
              </a:solidFill>
              <a:latin typeface="Roboto Mono"/>
              <a:ea typeface="Roboto Mono"/>
              <a:cs typeface="Roboto Mono"/>
              <a:sym typeface="Roboto Mono"/>
            </a:endParaRPr>
          </a:p>
          <a:p>
            <a:pPr indent="0" lvl="0" marL="0" rtl="0" algn="l">
              <a:spcBef>
                <a:spcPts val="600"/>
              </a:spcBef>
              <a:spcAft>
                <a:spcPts val="0"/>
              </a:spcAft>
              <a:buNone/>
            </a:pPr>
            <a:r>
              <a:t/>
            </a:r>
            <a:endParaRPr sz="1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8"/>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Pitfalls in Race Condition Solutions</a:t>
            </a:r>
            <a:endParaRPr/>
          </a:p>
        </p:txBody>
      </p:sp>
      <p:sp>
        <p:nvSpPr>
          <p:cNvPr id="260" name="Google Shape;260;p48"/>
          <p:cNvSpPr txBox="1"/>
          <p:nvPr>
            <p:ph idx="1" type="body"/>
          </p:nvPr>
        </p:nvSpPr>
        <p:spPr>
          <a:xfrm>
            <a:off x="457200" y="1417575"/>
            <a:ext cx="8229600" cy="53220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 sz="1400">
                <a:solidFill>
                  <a:srgbClr val="999999"/>
                </a:solidFill>
                <a:latin typeface="Roboto Mono"/>
                <a:ea typeface="Roboto Mono"/>
                <a:cs typeface="Roboto Mono"/>
                <a:sym typeface="Roboto Mono"/>
              </a:rPr>
              <a:t>// SECURE</a:t>
            </a:r>
            <a:endParaRPr sz="1400">
              <a:solidFill>
                <a:srgbClr val="3B78E7"/>
              </a:solidFill>
              <a:latin typeface="Roboto Mono"/>
              <a:ea typeface="Roboto Mono"/>
              <a:cs typeface="Roboto Mono"/>
              <a:sym typeface="Roboto Mono"/>
            </a:endParaRPr>
          </a:p>
          <a:p>
            <a:pPr indent="0" lvl="0" marL="0" rtl="0" algn="l">
              <a:lnSpc>
                <a:spcPct val="140000"/>
              </a:lnSpc>
              <a:spcBef>
                <a:spcPts val="0"/>
              </a:spcBef>
              <a:spcAft>
                <a:spcPts val="0"/>
              </a:spcAft>
              <a:buClr>
                <a:schemeClr val="dk1"/>
              </a:buClr>
              <a:buSzPts val="1100"/>
              <a:buFont typeface="Arial"/>
              <a:buNone/>
            </a:pPr>
            <a:r>
              <a:rPr lang="en" sz="1400">
                <a:solidFill>
                  <a:srgbClr val="3B78E7"/>
                </a:solidFill>
                <a:latin typeface="Roboto Mono"/>
                <a:ea typeface="Roboto Mono"/>
                <a:cs typeface="Roboto Mono"/>
                <a:sym typeface="Roboto Mono"/>
              </a:rPr>
              <a:t>mapping</a:t>
            </a: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address</a:t>
            </a:r>
            <a:r>
              <a:rPr lang="en" sz="1400">
                <a:solidFill>
                  <a:srgbClr val="37474F"/>
                </a:solidFill>
                <a:latin typeface="Roboto Mono"/>
                <a:ea typeface="Roboto Mono"/>
                <a:cs typeface="Roboto Mono"/>
                <a:sym typeface="Roboto Mono"/>
              </a:rPr>
              <a:t> =&gt; </a:t>
            </a:r>
            <a:r>
              <a:rPr lang="en" sz="1400">
                <a:solidFill>
                  <a:srgbClr val="3E61A2"/>
                </a:solidFill>
                <a:latin typeface="Roboto Mono"/>
                <a:ea typeface="Roboto Mono"/>
                <a:cs typeface="Roboto Mono"/>
                <a:sym typeface="Roboto Mono"/>
              </a:rPr>
              <a:t>uint</a:t>
            </a: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private</a:t>
            </a:r>
            <a:r>
              <a:rPr lang="en" sz="1400">
                <a:solidFill>
                  <a:srgbClr val="37474F"/>
                </a:solidFill>
                <a:latin typeface="Roboto Mono"/>
                <a:ea typeface="Roboto Mono"/>
                <a:cs typeface="Roboto Mono"/>
                <a:sym typeface="Roboto Mono"/>
              </a:rPr>
              <a:t> userBalances;</a:t>
            </a:r>
            <a:br>
              <a:rPr lang="en" sz="1400">
                <a:solidFill>
                  <a:srgbClr val="37474F"/>
                </a:solidFill>
                <a:latin typeface="Roboto Mono"/>
                <a:ea typeface="Roboto Mono"/>
                <a:cs typeface="Roboto Mono"/>
                <a:sym typeface="Roboto Mono"/>
              </a:rPr>
            </a:br>
            <a:r>
              <a:rPr lang="en" sz="1400">
                <a:solidFill>
                  <a:srgbClr val="3B78E7"/>
                </a:solidFill>
                <a:latin typeface="Roboto Mono"/>
                <a:ea typeface="Roboto Mono"/>
                <a:cs typeface="Roboto Mono"/>
                <a:sym typeface="Roboto Mono"/>
              </a:rPr>
              <a:t>mapping</a:t>
            </a: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address</a:t>
            </a:r>
            <a:r>
              <a:rPr lang="en" sz="1400">
                <a:solidFill>
                  <a:srgbClr val="37474F"/>
                </a:solidFill>
                <a:latin typeface="Roboto Mono"/>
                <a:ea typeface="Roboto Mono"/>
                <a:cs typeface="Roboto Mono"/>
                <a:sym typeface="Roboto Mono"/>
              </a:rPr>
              <a:t> =&gt; </a:t>
            </a:r>
            <a:r>
              <a:rPr lang="en" sz="1400">
                <a:solidFill>
                  <a:srgbClr val="3E61A2"/>
                </a:solidFill>
                <a:latin typeface="Roboto Mono"/>
                <a:ea typeface="Roboto Mono"/>
                <a:cs typeface="Roboto Mono"/>
                <a:sym typeface="Roboto Mono"/>
              </a:rPr>
              <a:t>bool</a:t>
            </a: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private</a:t>
            </a:r>
            <a:r>
              <a:rPr lang="en" sz="1400">
                <a:solidFill>
                  <a:srgbClr val="37474F"/>
                </a:solidFill>
                <a:latin typeface="Roboto Mono"/>
                <a:ea typeface="Roboto Mono"/>
                <a:cs typeface="Roboto Mono"/>
                <a:sym typeface="Roboto Mono"/>
              </a:rPr>
              <a:t> claimedBonus;</a:t>
            </a:r>
            <a:br>
              <a:rPr lang="en" sz="1400">
                <a:solidFill>
                  <a:srgbClr val="37474F"/>
                </a:solidFill>
                <a:latin typeface="Roboto Mono"/>
                <a:ea typeface="Roboto Mono"/>
                <a:cs typeface="Roboto Mono"/>
                <a:sym typeface="Roboto Mono"/>
              </a:rPr>
            </a:br>
            <a:r>
              <a:rPr lang="en" sz="1400">
                <a:solidFill>
                  <a:srgbClr val="3B78E7"/>
                </a:solidFill>
                <a:latin typeface="Roboto Mono"/>
                <a:ea typeface="Roboto Mono"/>
                <a:cs typeface="Roboto Mono"/>
                <a:sym typeface="Roboto Mono"/>
              </a:rPr>
              <a:t>mapping</a:t>
            </a: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address</a:t>
            </a:r>
            <a:r>
              <a:rPr lang="en" sz="1400">
                <a:solidFill>
                  <a:srgbClr val="37474F"/>
                </a:solidFill>
                <a:latin typeface="Roboto Mono"/>
                <a:ea typeface="Roboto Mono"/>
                <a:cs typeface="Roboto Mono"/>
                <a:sym typeface="Roboto Mono"/>
              </a:rPr>
              <a:t> =&gt; </a:t>
            </a:r>
            <a:r>
              <a:rPr lang="en" sz="1400">
                <a:solidFill>
                  <a:srgbClr val="3E61A2"/>
                </a:solidFill>
                <a:latin typeface="Roboto Mono"/>
                <a:ea typeface="Roboto Mono"/>
                <a:cs typeface="Roboto Mono"/>
                <a:sym typeface="Roboto Mono"/>
              </a:rPr>
              <a:t>uint</a:t>
            </a: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private</a:t>
            </a:r>
            <a:r>
              <a:rPr lang="en" sz="1400">
                <a:solidFill>
                  <a:srgbClr val="37474F"/>
                </a:solidFill>
                <a:latin typeface="Roboto Mono"/>
                <a:ea typeface="Roboto Mono"/>
                <a:cs typeface="Roboto Mono"/>
                <a:sym typeface="Roboto Mono"/>
              </a:rPr>
              <a:t> rewardsForA;</a:t>
            </a:r>
            <a:br>
              <a:rPr lang="en" sz="1400">
                <a:solidFill>
                  <a:srgbClr val="37474F"/>
                </a:solidFill>
                <a:latin typeface="Roboto Mono"/>
                <a:ea typeface="Roboto Mono"/>
                <a:cs typeface="Roboto Mono"/>
                <a:sym typeface="Roboto Mono"/>
              </a:rPr>
            </a:br>
            <a:br>
              <a:rPr lang="en" sz="1400">
                <a:solidFill>
                  <a:srgbClr val="37474F"/>
                </a:solidFill>
                <a:latin typeface="Roboto Mono"/>
                <a:ea typeface="Roboto Mono"/>
                <a:cs typeface="Roboto Mono"/>
                <a:sym typeface="Roboto Mono"/>
              </a:rPr>
            </a:br>
            <a:r>
              <a:rPr lang="en" sz="1400">
                <a:solidFill>
                  <a:srgbClr val="3B78E7"/>
                </a:solidFill>
                <a:latin typeface="Roboto Mono"/>
                <a:ea typeface="Roboto Mono"/>
                <a:cs typeface="Roboto Mono"/>
                <a:sym typeface="Roboto Mono"/>
              </a:rPr>
              <a:t>function</a:t>
            </a:r>
            <a:r>
              <a:rPr lang="en" sz="1400">
                <a:solidFill>
                  <a:srgbClr val="37474F"/>
                </a:solidFill>
                <a:latin typeface="Roboto Mono"/>
                <a:ea typeface="Roboto Mono"/>
                <a:cs typeface="Roboto Mono"/>
                <a:sym typeface="Roboto Mono"/>
              </a:rPr>
              <a:t> untrustedWithdraw(</a:t>
            </a:r>
            <a:r>
              <a:rPr lang="en" sz="1400">
                <a:solidFill>
                  <a:srgbClr val="3E61A2"/>
                </a:solidFill>
                <a:latin typeface="Roboto Mono"/>
                <a:ea typeface="Roboto Mono"/>
                <a:cs typeface="Roboto Mono"/>
                <a:sym typeface="Roboto Mono"/>
              </a:rPr>
              <a:t>address</a:t>
            </a:r>
            <a:r>
              <a:rPr lang="en" sz="1400">
                <a:solidFill>
                  <a:srgbClr val="37474F"/>
                </a:solidFill>
                <a:latin typeface="Roboto Mono"/>
                <a:ea typeface="Roboto Mono"/>
                <a:cs typeface="Roboto Mono"/>
                <a:sym typeface="Roboto Mono"/>
              </a:rPr>
              <a:t> recipient) </a:t>
            </a:r>
            <a:r>
              <a:rPr lang="en" sz="1400">
                <a:solidFill>
                  <a:srgbClr val="3E61A2"/>
                </a:solidFill>
                <a:latin typeface="Roboto Mono"/>
                <a:ea typeface="Roboto Mono"/>
                <a:cs typeface="Roboto Mono"/>
                <a:sym typeface="Roboto Mono"/>
              </a:rPr>
              <a:t>public</a:t>
            </a:r>
            <a:r>
              <a:rPr lang="en" sz="1400">
                <a:solidFill>
                  <a:srgbClr val="37474F"/>
                </a:solidFill>
                <a:latin typeface="Roboto Mono"/>
                <a:ea typeface="Roboto Mono"/>
                <a:cs typeface="Roboto Mono"/>
                <a:sym typeface="Roboto Mono"/>
              </a:rPr>
              <a:t>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uint</a:t>
            </a:r>
            <a:r>
              <a:rPr lang="en" sz="1400">
                <a:solidFill>
                  <a:srgbClr val="37474F"/>
                </a:solidFill>
                <a:latin typeface="Roboto Mono"/>
                <a:ea typeface="Roboto Mono"/>
                <a:cs typeface="Roboto Mono"/>
                <a:sym typeface="Roboto Mono"/>
              </a:rPr>
              <a:t> amountToWithdraw = userBalances[recipient];</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rewardsForA[recipient] = </a:t>
            </a:r>
            <a:r>
              <a:rPr lang="en" sz="1400">
                <a:solidFill>
                  <a:srgbClr val="E74C3C"/>
                </a:solidFill>
                <a:latin typeface="Roboto Mono"/>
                <a:ea typeface="Roboto Mono"/>
                <a:cs typeface="Roboto Mono"/>
                <a:sym typeface="Roboto Mono"/>
              </a:rPr>
              <a:t>0</a:t>
            </a:r>
            <a:r>
              <a:rPr lang="en" sz="1400">
                <a:solidFill>
                  <a:srgbClr val="37474F"/>
                </a:solidFill>
                <a:latin typeface="Roboto Mono"/>
                <a:ea typeface="Roboto Mono"/>
                <a:cs typeface="Roboto Mono"/>
                <a:sym typeface="Roboto Mono"/>
              </a:rPr>
              <a:t>;</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require(recipient.</a:t>
            </a:r>
            <a:r>
              <a:rPr lang="en" sz="1400">
                <a:solidFill>
                  <a:srgbClr val="C2185B"/>
                </a:solidFill>
                <a:latin typeface="Roboto Mono"/>
                <a:ea typeface="Roboto Mono"/>
                <a:cs typeface="Roboto Mono"/>
                <a:sym typeface="Roboto Mono"/>
              </a:rPr>
              <a:t>call</a:t>
            </a:r>
            <a:r>
              <a:rPr lang="en" sz="1400">
                <a:solidFill>
                  <a:srgbClr val="37474F"/>
                </a:solidFill>
                <a:latin typeface="Roboto Mono"/>
                <a:ea typeface="Roboto Mono"/>
                <a:cs typeface="Roboto Mono"/>
                <a:sym typeface="Roboto Mono"/>
              </a:rPr>
              <a:t>.value(amountToWithdraw)());</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a:t>
            </a:r>
            <a:br>
              <a:rPr lang="en" sz="1400">
                <a:solidFill>
                  <a:srgbClr val="37474F"/>
                </a:solidFill>
                <a:latin typeface="Roboto Mono"/>
                <a:ea typeface="Roboto Mono"/>
                <a:cs typeface="Roboto Mono"/>
                <a:sym typeface="Roboto Mono"/>
              </a:rPr>
            </a:br>
            <a:br>
              <a:rPr lang="en" sz="1400">
                <a:solidFill>
                  <a:srgbClr val="37474F"/>
                </a:solidFill>
                <a:latin typeface="Roboto Mono"/>
                <a:ea typeface="Roboto Mono"/>
                <a:cs typeface="Roboto Mono"/>
                <a:sym typeface="Roboto Mono"/>
              </a:rPr>
            </a:br>
            <a:r>
              <a:rPr lang="en" sz="1400">
                <a:solidFill>
                  <a:srgbClr val="3B78E7"/>
                </a:solidFill>
                <a:latin typeface="Roboto Mono"/>
                <a:ea typeface="Roboto Mono"/>
                <a:cs typeface="Roboto Mono"/>
                <a:sym typeface="Roboto Mono"/>
              </a:rPr>
              <a:t>function</a:t>
            </a:r>
            <a:r>
              <a:rPr lang="en" sz="1400">
                <a:solidFill>
                  <a:srgbClr val="37474F"/>
                </a:solidFill>
                <a:latin typeface="Roboto Mono"/>
                <a:ea typeface="Roboto Mono"/>
                <a:cs typeface="Roboto Mono"/>
                <a:sym typeface="Roboto Mono"/>
              </a:rPr>
              <a:t> untrustedGetFirstWithdrawalBonus(</a:t>
            </a:r>
            <a:r>
              <a:rPr lang="en" sz="1400">
                <a:solidFill>
                  <a:srgbClr val="3E61A2"/>
                </a:solidFill>
                <a:latin typeface="Roboto Mono"/>
                <a:ea typeface="Roboto Mono"/>
                <a:cs typeface="Roboto Mono"/>
                <a:sym typeface="Roboto Mono"/>
              </a:rPr>
              <a:t>address</a:t>
            </a:r>
            <a:r>
              <a:rPr lang="en" sz="1400">
                <a:solidFill>
                  <a:srgbClr val="37474F"/>
                </a:solidFill>
                <a:latin typeface="Roboto Mono"/>
                <a:ea typeface="Roboto Mono"/>
                <a:cs typeface="Roboto Mono"/>
                <a:sym typeface="Roboto Mono"/>
              </a:rPr>
              <a:t> recipient) </a:t>
            </a:r>
            <a:r>
              <a:rPr lang="en" sz="1400">
                <a:solidFill>
                  <a:srgbClr val="3E61A2"/>
                </a:solidFill>
                <a:latin typeface="Roboto Mono"/>
                <a:ea typeface="Roboto Mono"/>
                <a:cs typeface="Roboto Mono"/>
                <a:sym typeface="Roboto Mono"/>
              </a:rPr>
              <a:t>public</a:t>
            </a:r>
            <a:r>
              <a:rPr lang="en" sz="1400">
                <a:solidFill>
                  <a:srgbClr val="37474F"/>
                </a:solidFill>
                <a:latin typeface="Roboto Mono"/>
                <a:ea typeface="Roboto Mono"/>
                <a:cs typeface="Roboto Mono"/>
                <a:sym typeface="Roboto Mono"/>
              </a:rPr>
              <a:t>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require(!claimedBonus[recipient]);</a:t>
            </a:r>
            <a:br>
              <a:rPr lang="en" sz="1400">
                <a:solidFill>
                  <a:srgbClr val="37474F"/>
                </a:solidFill>
                <a:latin typeface="Roboto Mono"/>
                <a:ea typeface="Roboto Mono"/>
                <a:cs typeface="Roboto Mono"/>
                <a:sym typeface="Roboto Mono"/>
              </a:rPr>
            </a:b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claimedBonus[recipient] = </a:t>
            </a:r>
            <a:r>
              <a:rPr lang="en" sz="1400">
                <a:solidFill>
                  <a:srgbClr val="A71D5D"/>
                </a:solidFill>
                <a:latin typeface="Roboto Mono"/>
                <a:ea typeface="Roboto Mono"/>
                <a:cs typeface="Roboto Mono"/>
                <a:sym typeface="Roboto Mono"/>
              </a:rPr>
              <a:t>true</a:t>
            </a:r>
            <a:r>
              <a:rPr lang="en" sz="1400">
                <a:solidFill>
                  <a:srgbClr val="37474F"/>
                </a:solidFill>
                <a:latin typeface="Roboto Mono"/>
                <a:ea typeface="Roboto Mono"/>
                <a:cs typeface="Roboto Mono"/>
                <a:sym typeface="Roboto Mono"/>
              </a:rPr>
              <a:t>;</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rewardsForA[recipient] += </a:t>
            </a:r>
            <a:r>
              <a:rPr lang="en" sz="1400">
                <a:solidFill>
                  <a:srgbClr val="E74C3C"/>
                </a:solidFill>
                <a:latin typeface="Roboto Mono"/>
                <a:ea typeface="Roboto Mono"/>
                <a:cs typeface="Roboto Mono"/>
                <a:sym typeface="Roboto Mono"/>
              </a:rPr>
              <a:t>100</a:t>
            </a:r>
            <a:r>
              <a:rPr lang="en" sz="1400">
                <a:solidFill>
                  <a:srgbClr val="37474F"/>
                </a:solidFill>
                <a:latin typeface="Roboto Mono"/>
                <a:ea typeface="Roboto Mono"/>
                <a:cs typeface="Roboto Mono"/>
                <a:sym typeface="Roboto Mono"/>
              </a:rPr>
              <a:t>;</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untrustedWithdraw(recipient);</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a:t>
            </a:r>
            <a:endParaRPr sz="1400">
              <a:solidFill>
                <a:srgbClr val="37474F"/>
              </a:solidFill>
              <a:latin typeface="Roboto Mono"/>
              <a:ea typeface="Roboto Mono"/>
              <a:cs typeface="Roboto Mono"/>
              <a:sym typeface="Roboto Mono"/>
            </a:endParaRPr>
          </a:p>
          <a:p>
            <a:pPr indent="0" lvl="0" marL="0" rtl="0" algn="l">
              <a:spcBef>
                <a:spcPts val="600"/>
              </a:spcBef>
              <a:spcAft>
                <a:spcPts val="0"/>
              </a:spcAft>
              <a:buNone/>
            </a:pPr>
            <a:r>
              <a:t/>
            </a:r>
            <a:endParaRPr sz="1400">
              <a:solidFill>
                <a:srgbClr val="999999"/>
              </a:solidFill>
              <a:latin typeface="Roboto Mono"/>
              <a:ea typeface="Roboto Mono"/>
              <a:cs typeface="Roboto Mono"/>
              <a:sym typeface="Roboto Mon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9"/>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Pitfalls in Race Condition Solutions</a:t>
            </a:r>
            <a:endParaRPr/>
          </a:p>
        </p:txBody>
      </p:sp>
      <p:sp>
        <p:nvSpPr>
          <p:cNvPr id="266" name="Google Shape;266;p49"/>
          <p:cNvSpPr txBox="1"/>
          <p:nvPr>
            <p:ph idx="1" type="body"/>
          </p:nvPr>
        </p:nvSpPr>
        <p:spPr>
          <a:xfrm>
            <a:off x="457200" y="1600200"/>
            <a:ext cx="8229600" cy="50907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 sz="1000">
                <a:solidFill>
                  <a:srgbClr val="999999"/>
                </a:solidFill>
                <a:latin typeface="Roboto Mono"/>
                <a:ea typeface="Roboto Mono"/>
                <a:cs typeface="Roboto Mono"/>
                <a:sym typeface="Roboto Mono"/>
              </a:rPr>
              <a:t>// Note: This is a rudimentary example, and mutexes are particularly useful where there is substantial logic and/or shared state</a:t>
            </a:r>
            <a:br>
              <a:rPr lang="en" sz="1000">
                <a:solidFill>
                  <a:srgbClr val="37474F"/>
                </a:solidFill>
                <a:latin typeface="Roboto Mono"/>
                <a:ea typeface="Roboto Mono"/>
                <a:cs typeface="Roboto Mono"/>
                <a:sym typeface="Roboto Mono"/>
              </a:rPr>
            </a:br>
            <a:r>
              <a:rPr lang="en" sz="1000">
                <a:solidFill>
                  <a:srgbClr val="3B78E7"/>
                </a:solidFill>
                <a:latin typeface="Roboto Mono"/>
                <a:ea typeface="Roboto Mono"/>
                <a:cs typeface="Roboto Mono"/>
                <a:sym typeface="Roboto Mono"/>
              </a:rPr>
              <a:t>mapping</a:t>
            </a:r>
            <a:r>
              <a:rPr lang="en" sz="1000">
                <a:solidFill>
                  <a:srgbClr val="37474F"/>
                </a:solidFill>
                <a:latin typeface="Roboto Mono"/>
                <a:ea typeface="Roboto Mono"/>
                <a:cs typeface="Roboto Mono"/>
                <a:sym typeface="Roboto Mono"/>
              </a:rPr>
              <a:t> (</a:t>
            </a:r>
            <a:r>
              <a:rPr lang="en" sz="1000">
                <a:solidFill>
                  <a:srgbClr val="3E61A2"/>
                </a:solidFill>
                <a:latin typeface="Roboto Mono"/>
                <a:ea typeface="Roboto Mono"/>
                <a:cs typeface="Roboto Mono"/>
                <a:sym typeface="Roboto Mono"/>
              </a:rPr>
              <a:t>address</a:t>
            </a:r>
            <a:r>
              <a:rPr lang="en" sz="1000">
                <a:solidFill>
                  <a:srgbClr val="37474F"/>
                </a:solidFill>
                <a:latin typeface="Roboto Mono"/>
                <a:ea typeface="Roboto Mono"/>
                <a:cs typeface="Roboto Mono"/>
                <a:sym typeface="Roboto Mono"/>
              </a:rPr>
              <a:t> =&gt; </a:t>
            </a:r>
            <a:r>
              <a:rPr lang="en" sz="1000">
                <a:solidFill>
                  <a:srgbClr val="3E61A2"/>
                </a:solidFill>
                <a:latin typeface="Roboto Mono"/>
                <a:ea typeface="Roboto Mono"/>
                <a:cs typeface="Roboto Mono"/>
                <a:sym typeface="Roboto Mono"/>
              </a:rPr>
              <a:t>uint</a:t>
            </a:r>
            <a:r>
              <a:rPr lang="en" sz="1000">
                <a:solidFill>
                  <a:srgbClr val="37474F"/>
                </a:solidFill>
                <a:latin typeface="Roboto Mono"/>
                <a:ea typeface="Roboto Mono"/>
                <a:cs typeface="Roboto Mono"/>
                <a:sym typeface="Roboto Mono"/>
              </a:rPr>
              <a:t>) </a:t>
            </a:r>
            <a:r>
              <a:rPr lang="en" sz="1000">
                <a:solidFill>
                  <a:srgbClr val="3E61A2"/>
                </a:solidFill>
                <a:latin typeface="Roboto Mono"/>
                <a:ea typeface="Roboto Mono"/>
                <a:cs typeface="Roboto Mono"/>
                <a:sym typeface="Roboto Mono"/>
              </a:rPr>
              <a:t>private</a:t>
            </a:r>
            <a:r>
              <a:rPr lang="en" sz="1000">
                <a:solidFill>
                  <a:srgbClr val="37474F"/>
                </a:solidFill>
                <a:latin typeface="Roboto Mono"/>
                <a:ea typeface="Roboto Mono"/>
                <a:cs typeface="Roboto Mono"/>
                <a:sym typeface="Roboto Mono"/>
              </a:rPr>
              <a:t> balances;</a:t>
            </a:r>
            <a:br>
              <a:rPr lang="en" sz="1000">
                <a:solidFill>
                  <a:srgbClr val="37474F"/>
                </a:solidFill>
                <a:latin typeface="Roboto Mono"/>
                <a:ea typeface="Roboto Mono"/>
                <a:cs typeface="Roboto Mono"/>
                <a:sym typeface="Roboto Mono"/>
              </a:rPr>
            </a:br>
            <a:r>
              <a:rPr lang="en" sz="1000">
                <a:solidFill>
                  <a:srgbClr val="3E61A2"/>
                </a:solidFill>
                <a:latin typeface="Roboto Mono"/>
                <a:ea typeface="Roboto Mono"/>
                <a:cs typeface="Roboto Mono"/>
                <a:sym typeface="Roboto Mono"/>
              </a:rPr>
              <a:t>bool</a:t>
            </a:r>
            <a:r>
              <a:rPr lang="en" sz="1000">
                <a:solidFill>
                  <a:srgbClr val="37474F"/>
                </a:solidFill>
                <a:latin typeface="Roboto Mono"/>
                <a:ea typeface="Roboto Mono"/>
                <a:cs typeface="Roboto Mono"/>
                <a:sym typeface="Roboto Mono"/>
              </a:rPr>
              <a:t> </a:t>
            </a:r>
            <a:r>
              <a:rPr lang="en" sz="1000">
                <a:solidFill>
                  <a:srgbClr val="3E61A2"/>
                </a:solidFill>
                <a:latin typeface="Roboto Mono"/>
                <a:ea typeface="Roboto Mono"/>
                <a:cs typeface="Roboto Mono"/>
                <a:sym typeface="Roboto Mono"/>
              </a:rPr>
              <a:t>private</a:t>
            </a:r>
            <a:r>
              <a:rPr lang="en" sz="1000">
                <a:solidFill>
                  <a:srgbClr val="37474F"/>
                </a:solidFill>
                <a:latin typeface="Roboto Mono"/>
                <a:ea typeface="Roboto Mono"/>
                <a:cs typeface="Roboto Mono"/>
                <a:sym typeface="Roboto Mono"/>
              </a:rPr>
              <a:t> lockBalances;</a:t>
            </a:r>
            <a:br>
              <a:rPr lang="en" sz="1000">
                <a:solidFill>
                  <a:srgbClr val="37474F"/>
                </a:solidFill>
                <a:latin typeface="Roboto Mono"/>
                <a:ea typeface="Roboto Mono"/>
                <a:cs typeface="Roboto Mono"/>
                <a:sym typeface="Roboto Mono"/>
              </a:rPr>
            </a:br>
            <a:br>
              <a:rPr lang="en" sz="1000">
                <a:solidFill>
                  <a:srgbClr val="37474F"/>
                </a:solidFill>
                <a:latin typeface="Roboto Mono"/>
                <a:ea typeface="Roboto Mono"/>
                <a:cs typeface="Roboto Mono"/>
                <a:sym typeface="Roboto Mono"/>
              </a:rPr>
            </a:br>
            <a:r>
              <a:rPr lang="en" sz="1000">
                <a:solidFill>
                  <a:srgbClr val="3B78E7"/>
                </a:solidFill>
                <a:latin typeface="Roboto Mono"/>
                <a:ea typeface="Roboto Mono"/>
                <a:cs typeface="Roboto Mono"/>
                <a:sym typeface="Roboto Mono"/>
              </a:rPr>
              <a:t>function</a:t>
            </a:r>
            <a:r>
              <a:rPr lang="en" sz="1000">
                <a:solidFill>
                  <a:srgbClr val="37474F"/>
                </a:solidFill>
                <a:latin typeface="Roboto Mono"/>
                <a:ea typeface="Roboto Mono"/>
                <a:cs typeface="Roboto Mono"/>
                <a:sym typeface="Roboto Mono"/>
              </a:rPr>
              <a:t> deposit() </a:t>
            </a:r>
            <a:r>
              <a:rPr lang="en" sz="1000">
                <a:solidFill>
                  <a:srgbClr val="3E61A2"/>
                </a:solidFill>
                <a:latin typeface="Roboto Mono"/>
                <a:ea typeface="Roboto Mono"/>
                <a:cs typeface="Roboto Mono"/>
                <a:sym typeface="Roboto Mono"/>
              </a:rPr>
              <a:t>payable</a:t>
            </a:r>
            <a:r>
              <a:rPr lang="en" sz="1000">
                <a:solidFill>
                  <a:srgbClr val="37474F"/>
                </a:solidFill>
                <a:latin typeface="Roboto Mono"/>
                <a:ea typeface="Roboto Mono"/>
                <a:cs typeface="Roboto Mono"/>
                <a:sym typeface="Roboto Mono"/>
              </a:rPr>
              <a:t> </a:t>
            </a:r>
            <a:r>
              <a:rPr lang="en" sz="1000">
                <a:solidFill>
                  <a:srgbClr val="3E61A2"/>
                </a:solidFill>
                <a:latin typeface="Roboto Mono"/>
                <a:ea typeface="Roboto Mono"/>
                <a:cs typeface="Roboto Mono"/>
                <a:sym typeface="Roboto Mono"/>
              </a:rPr>
              <a:t>public</a:t>
            </a:r>
            <a:r>
              <a:rPr lang="en" sz="1000">
                <a:solidFill>
                  <a:srgbClr val="37474F"/>
                </a:solidFill>
                <a:latin typeface="Roboto Mono"/>
                <a:ea typeface="Roboto Mono"/>
                <a:cs typeface="Roboto Mono"/>
                <a:sym typeface="Roboto Mono"/>
              </a:rPr>
              <a:t> </a:t>
            </a:r>
            <a:r>
              <a:rPr lang="en" sz="1000">
                <a:solidFill>
                  <a:srgbClr val="3B78E7"/>
                </a:solidFill>
                <a:latin typeface="Roboto Mono"/>
                <a:ea typeface="Roboto Mono"/>
                <a:cs typeface="Roboto Mono"/>
                <a:sym typeface="Roboto Mono"/>
              </a:rPr>
              <a:t>returns</a:t>
            </a:r>
            <a:r>
              <a:rPr lang="en" sz="1000">
                <a:solidFill>
                  <a:srgbClr val="37474F"/>
                </a:solidFill>
                <a:latin typeface="Roboto Mono"/>
                <a:ea typeface="Roboto Mono"/>
                <a:cs typeface="Roboto Mono"/>
                <a:sym typeface="Roboto Mono"/>
              </a:rPr>
              <a:t> (</a:t>
            </a:r>
            <a:r>
              <a:rPr lang="en" sz="1000">
                <a:solidFill>
                  <a:srgbClr val="3E61A2"/>
                </a:solidFill>
                <a:latin typeface="Roboto Mono"/>
                <a:ea typeface="Roboto Mono"/>
                <a:cs typeface="Roboto Mono"/>
                <a:sym typeface="Roboto Mono"/>
              </a:rPr>
              <a:t>bool</a:t>
            </a:r>
            <a:r>
              <a:rPr lang="en" sz="1000">
                <a:solidFill>
                  <a:srgbClr val="37474F"/>
                </a:solidFill>
                <a:latin typeface="Roboto Mono"/>
                <a:ea typeface="Roboto Mono"/>
                <a:cs typeface="Roboto Mono"/>
                <a:sym typeface="Roboto Mono"/>
              </a:rPr>
              <a:t>) {</a:t>
            </a:r>
            <a:br>
              <a:rPr lang="en" sz="1000">
                <a:solidFill>
                  <a:srgbClr val="37474F"/>
                </a:solidFill>
                <a:latin typeface="Roboto Mono"/>
                <a:ea typeface="Roboto Mono"/>
                <a:cs typeface="Roboto Mono"/>
                <a:sym typeface="Roboto Mono"/>
              </a:rPr>
            </a:br>
            <a:r>
              <a:rPr lang="en" sz="1000">
                <a:solidFill>
                  <a:srgbClr val="37474F"/>
                </a:solidFill>
                <a:latin typeface="Roboto Mono"/>
                <a:ea typeface="Roboto Mono"/>
                <a:cs typeface="Roboto Mono"/>
                <a:sym typeface="Roboto Mono"/>
              </a:rPr>
              <a:t>    require(!lockBalances);</a:t>
            </a:r>
            <a:br>
              <a:rPr lang="en" sz="1000">
                <a:solidFill>
                  <a:srgbClr val="37474F"/>
                </a:solidFill>
                <a:latin typeface="Roboto Mono"/>
                <a:ea typeface="Roboto Mono"/>
                <a:cs typeface="Roboto Mono"/>
                <a:sym typeface="Roboto Mono"/>
              </a:rPr>
            </a:br>
            <a:r>
              <a:rPr lang="en" sz="1000">
                <a:solidFill>
                  <a:srgbClr val="37474F"/>
                </a:solidFill>
                <a:latin typeface="Roboto Mono"/>
                <a:ea typeface="Roboto Mono"/>
                <a:cs typeface="Roboto Mono"/>
                <a:sym typeface="Roboto Mono"/>
              </a:rPr>
              <a:t>    lockBalances = </a:t>
            </a:r>
            <a:r>
              <a:rPr lang="en" sz="1000">
                <a:solidFill>
                  <a:srgbClr val="A71D5D"/>
                </a:solidFill>
                <a:latin typeface="Roboto Mono"/>
                <a:ea typeface="Roboto Mono"/>
                <a:cs typeface="Roboto Mono"/>
                <a:sym typeface="Roboto Mono"/>
              </a:rPr>
              <a:t>true</a:t>
            </a:r>
            <a:r>
              <a:rPr lang="en" sz="1000">
                <a:solidFill>
                  <a:srgbClr val="37474F"/>
                </a:solidFill>
                <a:latin typeface="Roboto Mono"/>
                <a:ea typeface="Roboto Mono"/>
                <a:cs typeface="Roboto Mono"/>
                <a:sym typeface="Roboto Mono"/>
              </a:rPr>
              <a:t>;</a:t>
            </a:r>
            <a:br>
              <a:rPr lang="en" sz="1000">
                <a:solidFill>
                  <a:srgbClr val="37474F"/>
                </a:solidFill>
                <a:latin typeface="Roboto Mono"/>
                <a:ea typeface="Roboto Mono"/>
                <a:cs typeface="Roboto Mono"/>
                <a:sym typeface="Roboto Mono"/>
              </a:rPr>
            </a:br>
            <a:r>
              <a:rPr lang="en" sz="1000">
                <a:solidFill>
                  <a:srgbClr val="37474F"/>
                </a:solidFill>
                <a:latin typeface="Roboto Mono"/>
                <a:ea typeface="Roboto Mono"/>
                <a:cs typeface="Roboto Mono"/>
                <a:sym typeface="Roboto Mono"/>
              </a:rPr>
              <a:t>    balances[</a:t>
            </a:r>
            <a:r>
              <a:rPr lang="en" sz="1000">
                <a:solidFill>
                  <a:srgbClr val="C2185B"/>
                </a:solidFill>
                <a:latin typeface="Roboto Mono"/>
                <a:ea typeface="Roboto Mono"/>
                <a:cs typeface="Roboto Mono"/>
                <a:sym typeface="Roboto Mono"/>
              </a:rPr>
              <a:t>msg</a:t>
            </a:r>
            <a:r>
              <a:rPr lang="en" sz="1000">
                <a:solidFill>
                  <a:srgbClr val="37474F"/>
                </a:solidFill>
                <a:latin typeface="Roboto Mono"/>
                <a:ea typeface="Roboto Mono"/>
                <a:cs typeface="Roboto Mono"/>
                <a:sym typeface="Roboto Mono"/>
              </a:rPr>
              <a:t>.sender] += </a:t>
            </a:r>
            <a:r>
              <a:rPr lang="en" sz="1000">
                <a:solidFill>
                  <a:srgbClr val="C2185B"/>
                </a:solidFill>
                <a:latin typeface="Roboto Mono"/>
                <a:ea typeface="Roboto Mono"/>
                <a:cs typeface="Roboto Mono"/>
                <a:sym typeface="Roboto Mono"/>
              </a:rPr>
              <a:t>msg</a:t>
            </a:r>
            <a:r>
              <a:rPr lang="en" sz="1000">
                <a:solidFill>
                  <a:srgbClr val="37474F"/>
                </a:solidFill>
                <a:latin typeface="Roboto Mono"/>
                <a:ea typeface="Roboto Mono"/>
                <a:cs typeface="Roboto Mono"/>
                <a:sym typeface="Roboto Mono"/>
              </a:rPr>
              <a:t>.value;</a:t>
            </a:r>
            <a:br>
              <a:rPr lang="en" sz="1000">
                <a:solidFill>
                  <a:srgbClr val="37474F"/>
                </a:solidFill>
                <a:latin typeface="Roboto Mono"/>
                <a:ea typeface="Roboto Mono"/>
                <a:cs typeface="Roboto Mono"/>
                <a:sym typeface="Roboto Mono"/>
              </a:rPr>
            </a:br>
            <a:r>
              <a:rPr lang="en" sz="1000">
                <a:solidFill>
                  <a:srgbClr val="37474F"/>
                </a:solidFill>
                <a:latin typeface="Roboto Mono"/>
                <a:ea typeface="Roboto Mono"/>
                <a:cs typeface="Roboto Mono"/>
                <a:sym typeface="Roboto Mono"/>
              </a:rPr>
              <a:t>    lockBalances = </a:t>
            </a:r>
            <a:r>
              <a:rPr lang="en" sz="1000">
                <a:solidFill>
                  <a:srgbClr val="A71D5D"/>
                </a:solidFill>
                <a:latin typeface="Roboto Mono"/>
                <a:ea typeface="Roboto Mono"/>
                <a:cs typeface="Roboto Mono"/>
                <a:sym typeface="Roboto Mono"/>
              </a:rPr>
              <a:t>false</a:t>
            </a:r>
            <a:r>
              <a:rPr lang="en" sz="1000">
                <a:solidFill>
                  <a:srgbClr val="37474F"/>
                </a:solidFill>
                <a:latin typeface="Roboto Mono"/>
                <a:ea typeface="Roboto Mono"/>
                <a:cs typeface="Roboto Mono"/>
                <a:sym typeface="Roboto Mono"/>
              </a:rPr>
              <a:t>;</a:t>
            </a:r>
            <a:br>
              <a:rPr lang="en" sz="1000">
                <a:solidFill>
                  <a:srgbClr val="37474F"/>
                </a:solidFill>
                <a:latin typeface="Roboto Mono"/>
                <a:ea typeface="Roboto Mono"/>
                <a:cs typeface="Roboto Mono"/>
                <a:sym typeface="Roboto Mono"/>
              </a:rPr>
            </a:br>
            <a:r>
              <a:rPr lang="en" sz="1000">
                <a:solidFill>
                  <a:srgbClr val="37474F"/>
                </a:solidFill>
                <a:latin typeface="Roboto Mono"/>
                <a:ea typeface="Roboto Mono"/>
                <a:cs typeface="Roboto Mono"/>
                <a:sym typeface="Roboto Mono"/>
              </a:rPr>
              <a:t>    </a:t>
            </a:r>
            <a:r>
              <a:rPr lang="en" sz="1000">
                <a:solidFill>
                  <a:srgbClr val="3B78E7"/>
                </a:solidFill>
                <a:latin typeface="Roboto Mono"/>
                <a:ea typeface="Roboto Mono"/>
                <a:cs typeface="Roboto Mono"/>
                <a:sym typeface="Roboto Mono"/>
              </a:rPr>
              <a:t>return</a:t>
            </a:r>
            <a:r>
              <a:rPr lang="en" sz="1000">
                <a:solidFill>
                  <a:srgbClr val="37474F"/>
                </a:solidFill>
                <a:latin typeface="Roboto Mono"/>
                <a:ea typeface="Roboto Mono"/>
                <a:cs typeface="Roboto Mono"/>
                <a:sym typeface="Roboto Mono"/>
              </a:rPr>
              <a:t> </a:t>
            </a:r>
            <a:r>
              <a:rPr lang="en" sz="1000">
                <a:solidFill>
                  <a:srgbClr val="A71D5D"/>
                </a:solidFill>
                <a:latin typeface="Roboto Mono"/>
                <a:ea typeface="Roboto Mono"/>
                <a:cs typeface="Roboto Mono"/>
                <a:sym typeface="Roboto Mono"/>
              </a:rPr>
              <a:t>true</a:t>
            </a:r>
            <a:r>
              <a:rPr lang="en" sz="1000">
                <a:solidFill>
                  <a:srgbClr val="37474F"/>
                </a:solidFill>
                <a:latin typeface="Roboto Mono"/>
                <a:ea typeface="Roboto Mono"/>
                <a:cs typeface="Roboto Mono"/>
                <a:sym typeface="Roboto Mono"/>
              </a:rPr>
              <a:t>;</a:t>
            </a:r>
            <a:br>
              <a:rPr lang="en" sz="1000">
                <a:solidFill>
                  <a:srgbClr val="37474F"/>
                </a:solidFill>
                <a:latin typeface="Roboto Mono"/>
                <a:ea typeface="Roboto Mono"/>
                <a:cs typeface="Roboto Mono"/>
                <a:sym typeface="Roboto Mono"/>
              </a:rPr>
            </a:br>
            <a:r>
              <a:rPr lang="en" sz="1000">
                <a:solidFill>
                  <a:srgbClr val="37474F"/>
                </a:solidFill>
                <a:latin typeface="Roboto Mono"/>
                <a:ea typeface="Roboto Mono"/>
                <a:cs typeface="Roboto Mono"/>
                <a:sym typeface="Roboto Mono"/>
              </a:rPr>
              <a:t>}</a:t>
            </a:r>
            <a:br>
              <a:rPr lang="en" sz="1000">
                <a:solidFill>
                  <a:srgbClr val="37474F"/>
                </a:solidFill>
                <a:latin typeface="Roboto Mono"/>
                <a:ea typeface="Roboto Mono"/>
                <a:cs typeface="Roboto Mono"/>
                <a:sym typeface="Roboto Mono"/>
              </a:rPr>
            </a:br>
            <a:br>
              <a:rPr lang="en" sz="1000">
                <a:solidFill>
                  <a:srgbClr val="37474F"/>
                </a:solidFill>
                <a:latin typeface="Roboto Mono"/>
                <a:ea typeface="Roboto Mono"/>
                <a:cs typeface="Roboto Mono"/>
                <a:sym typeface="Roboto Mono"/>
              </a:rPr>
            </a:br>
            <a:r>
              <a:rPr lang="en" sz="1000">
                <a:solidFill>
                  <a:srgbClr val="3B78E7"/>
                </a:solidFill>
                <a:latin typeface="Roboto Mono"/>
                <a:ea typeface="Roboto Mono"/>
                <a:cs typeface="Roboto Mono"/>
                <a:sym typeface="Roboto Mono"/>
              </a:rPr>
              <a:t>function</a:t>
            </a:r>
            <a:r>
              <a:rPr lang="en" sz="1000">
                <a:solidFill>
                  <a:srgbClr val="37474F"/>
                </a:solidFill>
                <a:latin typeface="Roboto Mono"/>
                <a:ea typeface="Roboto Mono"/>
                <a:cs typeface="Roboto Mono"/>
                <a:sym typeface="Roboto Mono"/>
              </a:rPr>
              <a:t> withdraw(</a:t>
            </a:r>
            <a:r>
              <a:rPr lang="en" sz="1000">
                <a:solidFill>
                  <a:srgbClr val="3E61A2"/>
                </a:solidFill>
                <a:latin typeface="Roboto Mono"/>
                <a:ea typeface="Roboto Mono"/>
                <a:cs typeface="Roboto Mono"/>
                <a:sym typeface="Roboto Mono"/>
              </a:rPr>
              <a:t>uint</a:t>
            </a:r>
            <a:r>
              <a:rPr lang="en" sz="1000">
                <a:solidFill>
                  <a:srgbClr val="37474F"/>
                </a:solidFill>
                <a:latin typeface="Roboto Mono"/>
                <a:ea typeface="Roboto Mono"/>
                <a:cs typeface="Roboto Mono"/>
                <a:sym typeface="Roboto Mono"/>
              </a:rPr>
              <a:t> amount) </a:t>
            </a:r>
            <a:r>
              <a:rPr lang="en" sz="1000">
                <a:solidFill>
                  <a:srgbClr val="3E61A2"/>
                </a:solidFill>
                <a:latin typeface="Roboto Mono"/>
                <a:ea typeface="Roboto Mono"/>
                <a:cs typeface="Roboto Mono"/>
                <a:sym typeface="Roboto Mono"/>
              </a:rPr>
              <a:t>payable</a:t>
            </a:r>
            <a:r>
              <a:rPr lang="en" sz="1000">
                <a:solidFill>
                  <a:srgbClr val="37474F"/>
                </a:solidFill>
                <a:latin typeface="Roboto Mono"/>
                <a:ea typeface="Roboto Mono"/>
                <a:cs typeface="Roboto Mono"/>
                <a:sym typeface="Roboto Mono"/>
              </a:rPr>
              <a:t> </a:t>
            </a:r>
            <a:r>
              <a:rPr lang="en" sz="1000">
                <a:solidFill>
                  <a:srgbClr val="3E61A2"/>
                </a:solidFill>
                <a:latin typeface="Roboto Mono"/>
                <a:ea typeface="Roboto Mono"/>
                <a:cs typeface="Roboto Mono"/>
                <a:sym typeface="Roboto Mono"/>
              </a:rPr>
              <a:t>public</a:t>
            </a:r>
            <a:r>
              <a:rPr lang="en" sz="1000">
                <a:solidFill>
                  <a:srgbClr val="37474F"/>
                </a:solidFill>
                <a:latin typeface="Roboto Mono"/>
                <a:ea typeface="Roboto Mono"/>
                <a:cs typeface="Roboto Mono"/>
                <a:sym typeface="Roboto Mono"/>
              </a:rPr>
              <a:t> </a:t>
            </a:r>
            <a:r>
              <a:rPr lang="en" sz="1000">
                <a:solidFill>
                  <a:srgbClr val="3B78E7"/>
                </a:solidFill>
                <a:latin typeface="Roboto Mono"/>
                <a:ea typeface="Roboto Mono"/>
                <a:cs typeface="Roboto Mono"/>
                <a:sym typeface="Roboto Mono"/>
              </a:rPr>
              <a:t>returns</a:t>
            </a:r>
            <a:r>
              <a:rPr lang="en" sz="1000">
                <a:solidFill>
                  <a:srgbClr val="37474F"/>
                </a:solidFill>
                <a:latin typeface="Roboto Mono"/>
                <a:ea typeface="Roboto Mono"/>
                <a:cs typeface="Roboto Mono"/>
                <a:sym typeface="Roboto Mono"/>
              </a:rPr>
              <a:t> (</a:t>
            </a:r>
            <a:r>
              <a:rPr lang="en" sz="1000">
                <a:solidFill>
                  <a:srgbClr val="3E61A2"/>
                </a:solidFill>
                <a:latin typeface="Roboto Mono"/>
                <a:ea typeface="Roboto Mono"/>
                <a:cs typeface="Roboto Mono"/>
                <a:sym typeface="Roboto Mono"/>
              </a:rPr>
              <a:t>bool</a:t>
            </a:r>
            <a:r>
              <a:rPr lang="en" sz="1000">
                <a:solidFill>
                  <a:srgbClr val="37474F"/>
                </a:solidFill>
                <a:latin typeface="Roboto Mono"/>
                <a:ea typeface="Roboto Mono"/>
                <a:cs typeface="Roboto Mono"/>
                <a:sym typeface="Roboto Mono"/>
              </a:rPr>
              <a:t>) {</a:t>
            </a:r>
            <a:br>
              <a:rPr lang="en" sz="1000">
                <a:solidFill>
                  <a:srgbClr val="37474F"/>
                </a:solidFill>
                <a:latin typeface="Roboto Mono"/>
                <a:ea typeface="Roboto Mono"/>
                <a:cs typeface="Roboto Mono"/>
                <a:sym typeface="Roboto Mono"/>
              </a:rPr>
            </a:br>
            <a:r>
              <a:rPr lang="en" sz="1000">
                <a:solidFill>
                  <a:srgbClr val="37474F"/>
                </a:solidFill>
                <a:latin typeface="Roboto Mono"/>
                <a:ea typeface="Roboto Mono"/>
                <a:cs typeface="Roboto Mono"/>
                <a:sym typeface="Roboto Mono"/>
              </a:rPr>
              <a:t>    require(!lockBalances &amp;&amp; amount &gt; </a:t>
            </a:r>
            <a:r>
              <a:rPr lang="en" sz="1000">
                <a:solidFill>
                  <a:srgbClr val="E74C3C"/>
                </a:solidFill>
                <a:latin typeface="Roboto Mono"/>
                <a:ea typeface="Roboto Mono"/>
                <a:cs typeface="Roboto Mono"/>
                <a:sym typeface="Roboto Mono"/>
              </a:rPr>
              <a:t>0</a:t>
            </a:r>
            <a:r>
              <a:rPr lang="en" sz="1000">
                <a:solidFill>
                  <a:srgbClr val="37474F"/>
                </a:solidFill>
                <a:latin typeface="Roboto Mono"/>
                <a:ea typeface="Roboto Mono"/>
                <a:cs typeface="Roboto Mono"/>
                <a:sym typeface="Roboto Mono"/>
              </a:rPr>
              <a:t> &amp;&amp; balances[</a:t>
            </a:r>
            <a:r>
              <a:rPr lang="en" sz="1000">
                <a:solidFill>
                  <a:srgbClr val="C2185B"/>
                </a:solidFill>
                <a:latin typeface="Roboto Mono"/>
                <a:ea typeface="Roboto Mono"/>
                <a:cs typeface="Roboto Mono"/>
                <a:sym typeface="Roboto Mono"/>
              </a:rPr>
              <a:t>msg</a:t>
            </a:r>
            <a:r>
              <a:rPr lang="en" sz="1000">
                <a:solidFill>
                  <a:srgbClr val="37474F"/>
                </a:solidFill>
                <a:latin typeface="Roboto Mono"/>
                <a:ea typeface="Roboto Mono"/>
                <a:cs typeface="Roboto Mono"/>
                <a:sym typeface="Roboto Mono"/>
              </a:rPr>
              <a:t>.sender] &gt;= amount);</a:t>
            </a:r>
            <a:br>
              <a:rPr lang="en" sz="1000">
                <a:solidFill>
                  <a:srgbClr val="37474F"/>
                </a:solidFill>
                <a:latin typeface="Roboto Mono"/>
                <a:ea typeface="Roboto Mono"/>
                <a:cs typeface="Roboto Mono"/>
                <a:sym typeface="Roboto Mono"/>
              </a:rPr>
            </a:br>
            <a:r>
              <a:rPr lang="en" sz="1000">
                <a:solidFill>
                  <a:srgbClr val="37474F"/>
                </a:solidFill>
                <a:latin typeface="Roboto Mono"/>
                <a:ea typeface="Roboto Mono"/>
                <a:cs typeface="Roboto Mono"/>
                <a:sym typeface="Roboto Mono"/>
              </a:rPr>
              <a:t>    lockBalances = </a:t>
            </a:r>
            <a:r>
              <a:rPr lang="en" sz="1000">
                <a:solidFill>
                  <a:srgbClr val="A71D5D"/>
                </a:solidFill>
                <a:latin typeface="Roboto Mono"/>
                <a:ea typeface="Roboto Mono"/>
                <a:cs typeface="Roboto Mono"/>
                <a:sym typeface="Roboto Mono"/>
              </a:rPr>
              <a:t>true</a:t>
            </a:r>
            <a:r>
              <a:rPr lang="en" sz="1000">
                <a:solidFill>
                  <a:srgbClr val="37474F"/>
                </a:solidFill>
                <a:latin typeface="Roboto Mono"/>
                <a:ea typeface="Roboto Mono"/>
                <a:cs typeface="Roboto Mono"/>
                <a:sym typeface="Roboto Mono"/>
              </a:rPr>
              <a:t>;</a:t>
            </a:r>
            <a:br>
              <a:rPr lang="en" sz="1000">
                <a:solidFill>
                  <a:srgbClr val="37474F"/>
                </a:solidFill>
                <a:latin typeface="Roboto Mono"/>
                <a:ea typeface="Roboto Mono"/>
                <a:cs typeface="Roboto Mono"/>
                <a:sym typeface="Roboto Mono"/>
              </a:rPr>
            </a:br>
            <a:br>
              <a:rPr lang="en" sz="1000">
                <a:solidFill>
                  <a:srgbClr val="37474F"/>
                </a:solidFill>
                <a:latin typeface="Roboto Mono"/>
                <a:ea typeface="Roboto Mono"/>
                <a:cs typeface="Roboto Mono"/>
                <a:sym typeface="Roboto Mono"/>
              </a:rPr>
            </a:br>
            <a:r>
              <a:rPr lang="en" sz="1000">
                <a:solidFill>
                  <a:srgbClr val="37474F"/>
                </a:solidFill>
                <a:latin typeface="Roboto Mono"/>
                <a:ea typeface="Roboto Mono"/>
                <a:cs typeface="Roboto Mono"/>
                <a:sym typeface="Roboto Mono"/>
              </a:rPr>
              <a:t>    </a:t>
            </a:r>
            <a:r>
              <a:rPr lang="en" sz="1000">
                <a:solidFill>
                  <a:srgbClr val="3B78E7"/>
                </a:solidFill>
                <a:latin typeface="Roboto Mono"/>
                <a:ea typeface="Roboto Mono"/>
                <a:cs typeface="Roboto Mono"/>
                <a:sym typeface="Roboto Mono"/>
              </a:rPr>
              <a:t>if</a:t>
            </a:r>
            <a:r>
              <a:rPr lang="en" sz="1000">
                <a:solidFill>
                  <a:srgbClr val="37474F"/>
                </a:solidFill>
                <a:latin typeface="Roboto Mono"/>
                <a:ea typeface="Roboto Mono"/>
                <a:cs typeface="Roboto Mono"/>
                <a:sym typeface="Roboto Mono"/>
              </a:rPr>
              <a:t> (</a:t>
            </a:r>
            <a:r>
              <a:rPr lang="en" sz="1000">
                <a:solidFill>
                  <a:srgbClr val="C2185B"/>
                </a:solidFill>
                <a:latin typeface="Roboto Mono"/>
                <a:ea typeface="Roboto Mono"/>
                <a:cs typeface="Roboto Mono"/>
                <a:sym typeface="Roboto Mono"/>
              </a:rPr>
              <a:t>msg</a:t>
            </a:r>
            <a:r>
              <a:rPr lang="en" sz="1000">
                <a:solidFill>
                  <a:srgbClr val="37474F"/>
                </a:solidFill>
                <a:latin typeface="Roboto Mono"/>
                <a:ea typeface="Roboto Mono"/>
                <a:cs typeface="Roboto Mono"/>
                <a:sym typeface="Roboto Mono"/>
              </a:rPr>
              <a:t>.sender.</a:t>
            </a:r>
            <a:r>
              <a:rPr lang="en" sz="1000">
                <a:solidFill>
                  <a:srgbClr val="C2185B"/>
                </a:solidFill>
                <a:latin typeface="Roboto Mono"/>
                <a:ea typeface="Roboto Mono"/>
                <a:cs typeface="Roboto Mono"/>
                <a:sym typeface="Roboto Mono"/>
              </a:rPr>
              <a:t>call</a:t>
            </a:r>
            <a:r>
              <a:rPr lang="en" sz="1000">
                <a:solidFill>
                  <a:srgbClr val="37474F"/>
                </a:solidFill>
                <a:latin typeface="Roboto Mono"/>
                <a:ea typeface="Roboto Mono"/>
                <a:cs typeface="Roboto Mono"/>
                <a:sym typeface="Roboto Mono"/>
              </a:rPr>
              <a:t>(amount)()) { </a:t>
            </a:r>
            <a:r>
              <a:rPr lang="en" sz="1000">
                <a:solidFill>
                  <a:srgbClr val="999999"/>
                </a:solidFill>
                <a:latin typeface="Roboto Mono"/>
                <a:ea typeface="Roboto Mono"/>
                <a:cs typeface="Roboto Mono"/>
                <a:sym typeface="Roboto Mono"/>
              </a:rPr>
              <a:t>// Normally insecure, but the mutex saves it</a:t>
            </a:r>
            <a:br>
              <a:rPr lang="en" sz="1000">
                <a:solidFill>
                  <a:srgbClr val="37474F"/>
                </a:solidFill>
                <a:latin typeface="Roboto Mono"/>
                <a:ea typeface="Roboto Mono"/>
                <a:cs typeface="Roboto Mono"/>
                <a:sym typeface="Roboto Mono"/>
              </a:rPr>
            </a:br>
            <a:r>
              <a:rPr lang="en" sz="1000">
                <a:solidFill>
                  <a:srgbClr val="37474F"/>
                </a:solidFill>
                <a:latin typeface="Roboto Mono"/>
                <a:ea typeface="Roboto Mono"/>
                <a:cs typeface="Roboto Mono"/>
                <a:sym typeface="Roboto Mono"/>
              </a:rPr>
              <a:t>      balances[</a:t>
            </a:r>
            <a:r>
              <a:rPr lang="en" sz="1000">
                <a:solidFill>
                  <a:srgbClr val="C2185B"/>
                </a:solidFill>
                <a:latin typeface="Roboto Mono"/>
                <a:ea typeface="Roboto Mono"/>
                <a:cs typeface="Roboto Mono"/>
                <a:sym typeface="Roboto Mono"/>
              </a:rPr>
              <a:t>msg</a:t>
            </a:r>
            <a:r>
              <a:rPr lang="en" sz="1000">
                <a:solidFill>
                  <a:srgbClr val="37474F"/>
                </a:solidFill>
                <a:latin typeface="Roboto Mono"/>
                <a:ea typeface="Roboto Mono"/>
                <a:cs typeface="Roboto Mono"/>
                <a:sym typeface="Roboto Mono"/>
              </a:rPr>
              <a:t>.sender] -= amount;</a:t>
            </a:r>
            <a:br>
              <a:rPr lang="en" sz="1000">
                <a:solidFill>
                  <a:srgbClr val="37474F"/>
                </a:solidFill>
                <a:latin typeface="Roboto Mono"/>
                <a:ea typeface="Roboto Mono"/>
                <a:cs typeface="Roboto Mono"/>
                <a:sym typeface="Roboto Mono"/>
              </a:rPr>
            </a:br>
            <a:r>
              <a:rPr lang="en" sz="1000">
                <a:solidFill>
                  <a:srgbClr val="37474F"/>
                </a:solidFill>
                <a:latin typeface="Roboto Mono"/>
                <a:ea typeface="Roboto Mono"/>
                <a:cs typeface="Roboto Mono"/>
                <a:sym typeface="Roboto Mono"/>
              </a:rPr>
              <a:t>    }</a:t>
            </a:r>
            <a:br>
              <a:rPr lang="en" sz="1000">
                <a:solidFill>
                  <a:srgbClr val="37474F"/>
                </a:solidFill>
                <a:latin typeface="Roboto Mono"/>
                <a:ea typeface="Roboto Mono"/>
                <a:cs typeface="Roboto Mono"/>
                <a:sym typeface="Roboto Mono"/>
              </a:rPr>
            </a:br>
            <a:br>
              <a:rPr lang="en" sz="1000">
                <a:solidFill>
                  <a:srgbClr val="37474F"/>
                </a:solidFill>
                <a:latin typeface="Roboto Mono"/>
                <a:ea typeface="Roboto Mono"/>
                <a:cs typeface="Roboto Mono"/>
                <a:sym typeface="Roboto Mono"/>
              </a:rPr>
            </a:br>
            <a:r>
              <a:rPr lang="en" sz="1000">
                <a:solidFill>
                  <a:srgbClr val="37474F"/>
                </a:solidFill>
                <a:latin typeface="Roboto Mono"/>
                <a:ea typeface="Roboto Mono"/>
                <a:cs typeface="Roboto Mono"/>
                <a:sym typeface="Roboto Mono"/>
              </a:rPr>
              <a:t>    lockBalances = </a:t>
            </a:r>
            <a:r>
              <a:rPr lang="en" sz="1000">
                <a:solidFill>
                  <a:srgbClr val="A71D5D"/>
                </a:solidFill>
                <a:latin typeface="Roboto Mono"/>
                <a:ea typeface="Roboto Mono"/>
                <a:cs typeface="Roboto Mono"/>
                <a:sym typeface="Roboto Mono"/>
              </a:rPr>
              <a:t>false</a:t>
            </a:r>
            <a:r>
              <a:rPr lang="en" sz="1000">
                <a:solidFill>
                  <a:srgbClr val="37474F"/>
                </a:solidFill>
                <a:latin typeface="Roboto Mono"/>
                <a:ea typeface="Roboto Mono"/>
                <a:cs typeface="Roboto Mono"/>
                <a:sym typeface="Roboto Mono"/>
              </a:rPr>
              <a:t>;</a:t>
            </a:r>
            <a:br>
              <a:rPr lang="en" sz="1000">
                <a:solidFill>
                  <a:srgbClr val="37474F"/>
                </a:solidFill>
                <a:latin typeface="Roboto Mono"/>
                <a:ea typeface="Roboto Mono"/>
                <a:cs typeface="Roboto Mono"/>
                <a:sym typeface="Roboto Mono"/>
              </a:rPr>
            </a:br>
            <a:r>
              <a:rPr lang="en" sz="1000">
                <a:solidFill>
                  <a:srgbClr val="37474F"/>
                </a:solidFill>
                <a:latin typeface="Roboto Mono"/>
                <a:ea typeface="Roboto Mono"/>
                <a:cs typeface="Roboto Mono"/>
                <a:sym typeface="Roboto Mono"/>
              </a:rPr>
              <a:t>    </a:t>
            </a:r>
            <a:r>
              <a:rPr lang="en" sz="1000">
                <a:solidFill>
                  <a:srgbClr val="3B78E7"/>
                </a:solidFill>
                <a:latin typeface="Roboto Mono"/>
                <a:ea typeface="Roboto Mono"/>
                <a:cs typeface="Roboto Mono"/>
                <a:sym typeface="Roboto Mono"/>
              </a:rPr>
              <a:t>return</a:t>
            </a:r>
            <a:r>
              <a:rPr lang="en" sz="1000">
                <a:solidFill>
                  <a:srgbClr val="37474F"/>
                </a:solidFill>
                <a:latin typeface="Roboto Mono"/>
                <a:ea typeface="Roboto Mono"/>
                <a:cs typeface="Roboto Mono"/>
                <a:sym typeface="Roboto Mono"/>
              </a:rPr>
              <a:t> </a:t>
            </a:r>
            <a:r>
              <a:rPr lang="en" sz="1000">
                <a:solidFill>
                  <a:srgbClr val="A71D5D"/>
                </a:solidFill>
                <a:latin typeface="Roboto Mono"/>
                <a:ea typeface="Roboto Mono"/>
                <a:cs typeface="Roboto Mono"/>
                <a:sym typeface="Roboto Mono"/>
              </a:rPr>
              <a:t>true</a:t>
            </a:r>
            <a:r>
              <a:rPr lang="en" sz="1000">
                <a:solidFill>
                  <a:srgbClr val="37474F"/>
                </a:solidFill>
                <a:latin typeface="Roboto Mono"/>
                <a:ea typeface="Roboto Mono"/>
                <a:cs typeface="Roboto Mono"/>
                <a:sym typeface="Roboto Mono"/>
              </a:rPr>
              <a:t>;</a:t>
            </a:r>
            <a:br>
              <a:rPr lang="en" sz="1000">
                <a:solidFill>
                  <a:srgbClr val="37474F"/>
                </a:solidFill>
                <a:latin typeface="Roboto Mono"/>
                <a:ea typeface="Roboto Mono"/>
                <a:cs typeface="Roboto Mono"/>
                <a:sym typeface="Roboto Mono"/>
              </a:rPr>
            </a:br>
            <a:r>
              <a:rPr lang="en" sz="1000">
                <a:solidFill>
                  <a:srgbClr val="37474F"/>
                </a:solidFill>
                <a:latin typeface="Roboto Mono"/>
                <a:ea typeface="Roboto Mono"/>
                <a:cs typeface="Roboto Mono"/>
                <a:sym typeface="Roboto Mono"/>
              </a:rPr>
              <a:t>}</a:t>
            </a:r>
            <a:endParaRPr sz="1400">
              <a:solidFill>
                <a:srgbClr val="999999"/>
              </a:solidFill>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Google Shape;57;p14"/>
          <p:cNvSpPr txBox="1"/>
          <p:nvPr>
            <p:ph type="title"/>
          </p:nvPr>
        </p:nvSpPr>
        <p:spPr>
          <a:xfrm>
            <a:off x="457200" y="3520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DNS</a:t>
            </a:r>
            <a:endParaRPr/>
          </a:p>
        </p:txBody>
      </p:sp>
      <p:sp>
        <p:nvSpPr>
          <p:cNvPr id="58" name="Google Shape;58;p14"/>
          <p:cNvSpPr txBox="1"/>
          <p:nvPr>
            <p:ph idx="1" type="body"/>
          </p:nvPr>
        </p:nvSpPr>
        <p:spPr>
          <a:xfrm>
            <a:off x="457200" y="1157800"/>
            <a:ext cx="8229600" cy="54405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rgbClr val="24292E"/>
                </a:solidFill>
                <a:highlight>
                  <a:srgbClr val="FFFFFF"/>
                </a:highlight>
                <a:latin typeface="Verdana"/>
                <a:ea typeface="Verdana"/>
                <a:cs typeface="Verdana"/>
                <a:sym typeface="Verdana"/>
              </a:rPr>
              <a:t>contract simpleDNS {</a:t>
            </a:r>
            <a:br>
              <a:rPr lang="en" sz="1400">
                <a:solidFill>
                  <a:srgbClr val="24292E"/>
                </a:solidFill>
                <a:highlight>
                  <a:srgbClr val="FFFFFF"/>
                </a:highlight>
                <a:latin typeface="Verdana"/>
                <a:ea typeface="Verdana"/>
                <a:cs typeface="Verdana"/>
                <a:sym typeface="Verdana"/>
              </a:rPr>
            </a:br>
            <a:r>
              <a:rPr lang="en" sz="1400">
                <a:solidFill>
                  <a:srgbClr val="24292E"/>
                </a:solidFill>
                <a:highlight>
                  <a:srgbClr val="FFFFFF"/>
                </a:highlight>
                <a:latin typeface="Verdana"/>
                <a:ea typeface="Verdana"/>
                <a:cs typeface="Verdana"/>
                <a:sym typeface="Verdana"/>
              </a:rPr>
              <a:t>    struct Record {</a:t>
            </a:r>
            <a:br>
              <a:rPr lang="en" sz="1400">
                <a:solidFill>
                  <a:srgbClr val="24292E"/>
                </a:solidFill>
                <a:highlight>
                  <a:srgbClr val="FFFFFF"/>
                </a:highlight>
                <a:latin typeface="Verdana"/>
                <a:ea typeface="Verdana"/>
                <a:cs typeface="Verdana"/>
                <a:sym typeface="Verdana"/>
              </a:rPr>
            </a:br>
            <a:r>
              <a:rPr lang="en" sz="1400">
                <a:solidFill>
                  <a:srgbClr val="24292E"/>
                </a:solidFill>
                <a:highlight>
                  <a:srgbClr val="FFFFFF"/>
                </a:highlight>
                <a:latin typeface="Verdana"/>
                <a:ea typeface="Verdana"/>
                <a:cs typeface="Verdana"/>
                <a:sym typeface="Verdana"/>
              </a:rPr>
              <a:t>        address owner;</a:t>
            </a:r>
            <a:br>
              <a:rPr lang="en" sz="1400">
                <a:solidFill>
                  <a:srgbClr val="24292E"/>
                </a:solidFill>
                <a:highlight>
                  <a:srgbClr val="FFFFFF"/>
                </a:highlight>
                <a:latin typeface="Verdana"/>
                <a:ea typeface="Verdana"/>
                <a:cs typeface="Verdana"/>
                <a:sym typeface="Verdana"/>
              </a:rPr>
            </a:br>
            <a:r>
              <a:rPr lang="en" sz="1400">
                <a:solidFill>
                  <a:srgbClr val="24292E"/>
                </a:solidFill>
                <a:highlight>
                  <a:srgbClr val="FFFFFF"/>
                </a:highlight>
                <a:latin typeface="Verdana"/>
                <a:ea typeface="Verdana"/>
                <a:cs typeface="Verdana"/>
                <a:sym typeface="Verdana"/>
              </a:rPr>
              <a:t>        string ipaddr;</a:t>
            </a:r>
            <a:br>
              <a:rPr lang="en" sz="1400">
                <a:solidFill>
                  <a:srgbClr val="24292E"/>
                </a:solidFill>
                <a:highlight>
                  <a:srgbClr val="FFFFFF"/>
                </a:highlight>
                <a:latin typeface="Verdana"/>
                <a:ea typeface="Verdana"/>
                <a:cs typeface="Verdana"/>
                <a:sym typeface="Verdana"/>
              </a:rPr>
            </a:br>
            <a:r>
              <a:rPr lang="en" sz="1400">
                <a:solidFill>
                  <a:srgbClr val="24292E"/>
                </a:solidFill>
                <a:highlight>
                  <a:srgbClr val="FFFFFF"/>
                </a:highlight>
                <a:latin typeface="Verdana"/>
                <a:ea typeface="Verdana"/>
                <a:cs typeface="Verdana"/>
                <a:sym typeface="Verdana"/>
              </a:rPr>
              <a:t>    }</a:t>
            </a:r>
            <a:br>
              <a:rPr lang="en" sz="1400">
                <a:solidFill>
                  <a:srgbClr val="24292E"/>
                </a:solidFill>
                <a:highlight>
                  <a:srgbClr val="FFFFFF"/>
                </a:highlight>
                <a:latin typeface="Verdana"/>
                <a:ea typeface="Verdana"/>
                <a:cs typeface="Verdana"/>
                <a:sym typeface="Verdana"/>
              </a:rPr>
            </a:br>
            <a:r>
              <a:rPr lang="en" sz="1400">
                <a:solidFill>
                  <a:srgbClr val="24292E"/>
                </a:solidFill>
                <a:highlight>
                  <a:srgbClr val="FFFFFF"/>
                </a:highlight>
                <a:latin typeface="Verdana"/>
                <a:ea typeface="Verdana"/>
                <a:cs typeface="Verdana"/>
                <a:sym typeface="Verdana"/>
              </a:rPr>
              <a:t> </a:t>
            </a:r>
            <a:br>
              <a:rPr lang="en" sz="1400">
                <a:solidFill>
                  <a:srgbClr val="24292E"/>
                </a:solidFill>
                <a:highlight>
                  <a:srgbClr val="FFFFFF"/>
                </a:highlight>
                <a:latin typeface="Verdana"/>
                <a:ea typeface="Verdana"/>
                <a:cs typeface="Verdana"/>
                <a:sym typeface="Verdana"/>
              </a:rPr>
            </a:br>
            <a:r>
              <a:rPr lang="en" sz="1400">
                <a:solidFill>
                  <a:srgbClr val="24292E"/>
                </a:solidFill>
                <a:highlight>
                  <a:srgbClr val="FFFFFF"/>
                </a:highlight>
                <a:latin typeface="Verdana"/>
                <a:ea typeface="Verdana"/>
                <a:cs typeface="Verdana"/>
                <a:sym typeface="Verdana"/>
              </a:rPr>
              <a:t>    mapping (string =&gt; Record) records;</a:t>
            </a:r>
            <a:br>
              <a:rPr lang="en" sz="1400">
                <a:solidFill>
                  <a:srgbClr val="24292E"/>
                </a:solidFill>
                <a:highlight>
                  <a:srgbClr val="FFFFFF"/>
                </a:highlight>
                <a:latin typeface="Verdana"/>
                <a:ea typeface="Verdana"/>
                <a:cs typeface="Verdana"/>
                <a:sym typeface="Verdana"/>
              </a:rPr>
            </a:br>
            <a:r>
              <a:rPr lang="en" sz="1400">
                <a:solidFill>
                  <a:srgbClr val="24292E"/>
                </a:solidFill>
                <a:highlight>
                  <a:srgbClr val="FFFFFF"/>
                </a:highlight>
                <a:latin typeface="Verdana"/>
                <a:ea typeface="Verdana"/>
                <a:cs typeface="Verdana"/>
                <a:sym typeface="Verdana"/>
              </a:rPr>
              <a:t>    </a:t>
            </a:r>
            <a:br>
              <a:rPr lang="en" sz="1400">
                <a:solidFill>
                  <a:srgbClr val="24292E"/>
                </a:solidFill>
                <a:highlight>
                  <a:srgbClr val="FFFFFF"/>
                </a:highlight>
                <a:latin typeface="Verdana"/>
                <a:ea typeface="Verdana"/>
                <a:cs typeface="Verdana"/>
                <a:sym typeface="Verdana"/>
              </a:rPr>
            </a:br>
            <a:r>
              <a:rPr lang="en" sz="1400">
                <a:solidFill>
                  <a:srgbClr val="24292E"/>
                </a:solidFill>
                <a:highlight>
                  <a:srgbClr val="FFFFFF"/>
                </a:highlight>
                <a:latin typeface="Verdana"/>
                <a:ea typeface="Verdana"/>
                <a:cs typeface="Verdana"/>
                <a:sym typeface="Verdana"/>
              </a:rPr>
              <a:t>    function addDomain(string _domain, string _ipaddr) {</a:t>
            </a:r>
            <a:br>
              <a:rPr lang="en" sz="1400">
                <a:solidFill>
                  <a:srgbClr val="24292E"/>
                </a:solidFill>
                <a:highlight>
                  <a:srgbClr val="FFFFFF"/>
                </a:highlight>
                <a:latin typeface="Verdana"/>
                <a:ea typeface="Verdana"/>
                <a:cs typeface="Verdana"/>
                <a:sym typeface="Verdana"/>
              </a:rPr>
            </a:br>
            <a:r>
              <a:rPr lang="en" sz="1400">
                <a:solidFill>
                  <a:srgbClr val="24292E"/>
                </a:solidFill>
                <a:highlight>
                  <a:srgbClr val="FFFFFF"/>
                </a:highlight>
                <a:latin typeface="Verdana"/>
                <a:ea typeface="Verdana"/>
                <a:cs typeface="Verdana"/>
                <a:sym typeface="Verdana"/>
              </a:rPr>
              <a:t>        if (records[_domain].owner != address(0x0)</a:t>
            </a:r>
            <a:br>
              <a:rPr lang="en" sz="1400">
                <a:solidFill>
                  <a:srgbClr val="24292E"/>
                </a:solidFill>
                <a:highlight>
                  <a:srgbClr val="FFFFFF"/>
                </a:highlight>
                <a:latin typeface="Verdana"/>
                <a:ea typeface="Verdana"/>
                <a:cs typeface="Verdana"/>
                <a:sym typeface="Verdana"/>
              </a:rPr>
            </a:br>
            <a:r>
              <a:rPr lang="en" sz="1400">
                <a:solidFill>
                  <a:srgbClr val="24292E"/>
                </a:solidFill>
                <a:highlight>
                  <a:srgbClr val="FFFFFF"/>
                </a:highlight>
                <a:latin typeface="Verdana"/>
                <a:ea typeface="Verdana"/>
                <a:cs typeface="Verdana"/>
                <a:sym typeface="Verdana"/>
              </a:rPr>
              <a:t>        &amp;&amp; records[_domain].owner != msg.sender) { return; }</a:t>
            </a:r>
            <a:br>
              <a:rPr lang="en" sz="1400">
                <a:solidFill>
                  <a:srgbClr val="24292E"/>
                </a:solidFill>
                <a:highlight>
                  <a:srgbClr val="FFFFFF"/>
                </a:highlight>
                <a:latin typeface="Verdana"/>
                <a:ea typeface="Verdana"/>
                <a:cs typeface="Verdana"/>
                <a:sym typeface="Verdana"/>
              </a:rPr>
            </a:br>
            <a:r>
              <a:rPr lang="en" sz="1400">
                <a:solidFill>
                  <a:srgbClr val="24292E"/>
                </a:solidFill>
                <a:highlight>
                  <a:srgbClr val="FFFFFF"/>
                </a:highlight>
                <a:latin typeface="Verdana"/>
                <a:ea typeface="Verdana"/>
                <a:cs typeface="Verdana"/>
                <a:sym typeface="Verdana"/>
              </a:rPr>
              <a:t>        </a:t>
            </a:r>
            <a:br>
              <a:rPr lang="en" sz="1400">
                <a:solidFill>
                  <a:srgbClr val="24292E"/>
                </a:solidFill>
                <a:highlight>
                  <a:srgbClr val="FFFFFF"/>
                </a:highlight>
                <a:latin typeface="Verdana"/>
                <a:ea typeface="Verdana"/>
                <a:cs typeface="Verdana"/>
                <a:sym typeface="Verdana"/>
              </a:rPr>
            </a:br>
            <a:r>
              <a:rPr lang="en" sz="1400">
                <a:solidFill>
                  <a:srgbClr val="24292E"/>
                </a:solidFill>
                <a:highlight>
                  <a:srgbClr val="FFFFFF"/>
                </a:highlight>
                <a:latin typeface="Verdana"/>
                <a:ea typeface="Verdana"/>
                <a:cs typeface="Verdana"/>
                <a:sym typeface="Verdana"/>
              </a:rPr>
              <a:t>        records[_domain] = Record(msg.sender, _ipaddr);</a:t>
            </a:r>
            <a:br>
              <a:rPr lang="en" sz="1400">
                <a:solidFill>
                  <a:srgbClr val="24292E"/>
                </a:solidFill>
                <a:highlight>
                  <a:srgbClr val="FFFFFF"/>
                </a:highlight>
                <a:latin typeface="Verdana"/>
                <a:ea typeface="Verdana"/>
                <a:cs typeface="Verdana"/>
                <a:sym typeface="Verdana"/>
              </a:rPr>
            </a:br>
            <a:r>
              <a:rPr lang="en" sz="1400">
                <a:solidFill>
                  <a:srgbClr val="24292E"/>
                </a:solidFill>
                <a:highlight>
                  <a:srgbClr val="FFFFFF"/>
                </a:highlight>
                <a:latin typeface="Verdana"/>
                <a:ea typeface="Verdana"/>
                <a:cs typeface="Verdana"/>
                <a:sym typeface="Verdana"/>
              </a:rPr>
              <a:t>    }</a:t>
            </a:r>
            <a:br>
              <a:rPr lang="en" sz="1400">
                <a:solidFill>
                  <a:srgbClr val="24292E"/>
                </a:solidFill>
                <a:highlight>
                  <a:srgbClr val="FFFFFF"/>
                </a:highlight>
                <a:latin typeface="Verdana"/>
                <a:ea typeface="Verdana"/>
                <a:cs typeface="Verdana"/>
                <a:sym typeface="Verdana"/>
              </a:rPr>
            </a:br>
            <a:r>
              <a:rPr lang="en" sz="1400">
                <a:solidFill>
                  <a:srgbClr val="24292E"/>
                </a:solidFill>
                <a:highlight>
                  <a:srgbClr val="FFFFFF"/>
                </a:highlight>
                <a:latin typeface="Verdana"/>
                <a:ea typeface="Verdana"/>
                <a:cs typeface="Verdana"/>
                <a:sym typeface="Verdana"/>
              </a:rPr>
              <a:t>    </a:t>
            </a:r>
            <a:br>
              <a:rPr lang="en" sz="1400">
                <a:solidFill>
                  <a:srgbClr val="24292E"/>
                </a:solidFill>
                <a:highlight>
                  <a:srgbClr val="FFFFFF"/>
                </a:highlight>
                <a:latin typeface="Verdana"/>
                <a:ea typeface="Verdana"/>
                <a:cs typeface="Verdana"/>
                <a:sym typeface="Verdana"/>
              </a:rPr>
            </a:br>
            <a:r>
              <a:rPr lang="en" sz="1400">
                <a:solidFill>
                  <a:srgbClr val="24292E"/>
                </a:solidFill>
                <a:highlight>
                  <a:srgbClr val="FFFFFF"/>
                </a:highlight>
                <a:latin typeface="Verdana"/>
                <a:ea typeface="Verdana"/>
                <a:cs typeface="Verdana"/>
                <a:sym typeface="Verdana"/>
              </a:rPr>
              <a:t>    function getDomain(string _domain) constant returns(string) {</a:t>
            </a:r>
            <a:br>
              <a:rPr lang="en" sz="1400">
                <a:solidFill>
                  <a:srgbClr val="24292E"/>
                </a:solidFill>
                <a:highlight>
                  <a:srgbClr val="FFFFFF"/>
                </a:highlight>
                <a:latin typeface="Verdana"/>
                <a:ea typeface="Verdana"/>
                <a:cs typeface="Verdana"/>
                <a:sym typeface="Verdana"/>
              </a:rPr>
            </a:br>
            <a:r>
              <a:rPr lang="en" sz="1400">
                <a:solidFill>
                  <a:srgbClr val="24292E"/>
                </a:solidFill>
                <a:highlight>
                  <a:srgbClr val="FFFFFF"/>
                </a:highlight>
                <a:latin typeface="Verdana"/>
                <a:ea typeface="Verdana"/>
                <a:cs typeface="Verdana"/>
                <a:sym typeface="Verdana"/>
              </a:rPr>
              <a:t>        return records[_domain].ipaddr;</a:t>
            </a:r>
            <a:br>
              <a:rPr lang="en" sz="1400">
                <a:solidFill>
                  <a:srgbClr val="24292E"/>
                </a:solidFill>
                <a:highlight>
                  <a:srgbClr val="FFFFFF"/>
                </a:highlight>
                <a:latin typeface="Verdana"/>
                <a:ea typeface="Verdana"/>
                <a:cs typeface="Verdana"/>
                <a:sym typeface="Verdana"/>
              </a:rPr>
            </a:br>
            <a:r>
              <a:rPr lang="en" sz="1400">
                <a:solidFill>
                  <a:srgbClr val="24292E"/>
                </a:solidFill>
                <a:highlight>
                  <a:srgbClr val="FFFFFF"/>
                </a:highlight>
                <a:latin typeface="Verdana"/>
                <a:ea typeface="Verdana"/>
                <a:cs typeface="Verdana"/>
                <a:sym typeface="Verdana"/>
              </a:rPr>
              <a:t>    }</a:t>
            </a:r>
            <a:br>
              <a:rPr lang="en" sz="1400">
                <a:solidFill>
                  <a:srgbClr val="24292E"/>
                </a:solidFill>
                <a:highlight>
                  <a:srgbClr val="FFFFFF"/>
                </a:highlight>
                <a:latin typeface="Verdana"/>
                <a:ea typeface="Verdana"/>
                <a:cs typeface="Verdana"/>
                <a:sym typeface="Verdana"/>
              </a:rPr>
            </a:br>
            <a:r>
              <a:rPr lang="en" sz="1400">
                <a:solidFill>
                  <a:srgbClr val="24292E"/>
                </a:solidFill>
                <a:highlight>
                  <a:srgbClr val="FFFFFF"/>
                </a:highlight>
                <a:latin typeface="Verdana"/>
                <a:ea typeface="Verdana"/>
                <a:cs typeface="Verdana"/>
                <a:sym typeface="Verdana"/>
              </a:rPr>
              <a:t>    </a:t>
            </a:r>
            <a:br>
              <a:rPr lang="en" sz="1400">
                <a:solidFill>
                  <a:srgbClr val="24292E"/>
                </a:solidFill>
                <a:highlight>
                  <a:srgbClr val="FFFFFF"/>
                </a:highlight>
                <a:latin typeface="Verdana"/>
                <a:ea typeface="Verdana"/>
                <a:cs typeface="Verdana"/>
                <a:sym typeface="Verdana"/>
              </a:rPr>
            </a:br>
            <a:r>
              <a:rPr lang="en" sz="1400">
                <a:solidFill>
                  <a:srgbClr val="24292E"/>
                </a:solidFill>
                <a:highlight>
                  <a:srgbClr val="FFFFFF"/>
                </a:highlight>
                <a:latin typeface="Verdana"/>
                <a:ea typeface="Verdana"/>
                <a:cs typeface="Verdana"/>
                <a:sym typeface="Verdana"/>
              </a:rPr>
              <a:t>    function transfer(string _domain, address _to) {</a:t>
            </a:r>
            <a:br>
              <a:rPr lang="en" sz="1400">
                <a:solidFill>
                  <a:srgbClr val="24292E"/>
                </a:solidFill>
                <a:highlight>
                  <a:srgbClr val="FFFFFF"/>
                </a:highlight>
                <a:latin typeface="Verdana"/>
                <a:ea typeface="Verdana"/>
                <a:cs typeface="Verdana"/>
                <a:sym typeface="Verdana"/>
              </a:rPr>
            </a:br>
            <a:r>
              <a:rPr lang="en" sz="1400">
                <a:solidFill>
                  <a:srgbClr val="24292E"/>
                </a:solidFill>
                <a:highlight>
                  <a:srgbClr val="FFFFFF"/>
                </a:highlight>
                <a:latin typeface="Verdana"/>
                <a:ea typeface="Verdana"/>
                <a:cs typeface="Verdana"/>
                <a:sym typeface="Verdana"/>
              </a:rPr>
              <a:t>        if (records[_domain].owner != msg.sender) { throw; }</a:t>
            </a:r>
            <a:br>
              <a:rPr lang="en" sz="1400">
                <a:solidFill>
                  <a:srgbClr val="24292E"/>
                </a:solidFill>
                <a:highlight>
                  <a:srgbClr val="FFFFFF"/>
                </a:highlight>
                <a:latin typeface="Verdana"/>
                <a:ea typeface="Verdana"/>
                <a:cs typeface="Verdana"/>
                <a:sym typeface="Verdana"/>
              </a:rPr>
            </a:br>
            <a:r>
              <a:rPr lang="en" sz="1400">
                <a:solidFill>
                  <a:srgbClr val="24292E"/>
                </a:solidFill>
                <a:highlight>
                  <a:srgbClr val="FFFFFF"/>
                </a:highlight>
                <a:latin typeface="Verdana"/>
                <a:ea typeface="Verdana"/>
                <a:cs typeface="Verdana"/>
                <a:sym typeface="Verdana"/>
              </a:rPr>
              <a:t> </a:t>
            </a:r>
            <a:br>
              <a:rPr lang="en" sz="1400">
                <a:solidFill>
                  <a:srgbClr val="24292E"/>
                </a:solidFill>
                <a:highlight>
                  <a:srgbClr val="FFFFFF"/>
                </a:highlight>
                <a:latin typeface="Verdana"/>
                <a:ea typeface="Verdana"/>
                <a:cs typeface="Verdana"/>
                <a:sym typeface="Verdana"/>
              </a:rPr>
            </a:br>
            <a:r>
              <a:rPr lang="en" sz="1400">
                <a:solidFill>
                  <a:srgbClr val="24292E"/>
                </a:solidFill>
                <a:highlight>
                  <a:srgbClr val="FFFFFF"/>
                </a:highlight>
                <a:latin typeface="Verdana"/>
                <a:ea typeface="Verdana"/>
                <a:cs typeface="Verdana"/>
                <a:sym typeface="Verdana"/>
              </a:rPr>
              <a:t>        records[_domain].owner = _to;</a:t>
            </a:r>
            <a:br>
              <a:rPr lang="en" sz="1400">
                <a:solidFill>
                  <a:srgbClr val="24292E"/>
                </a:solidFill>
                <a:highlight>
                  <a:srgbClr val="FFFFFF"/>
                </a:highlight>
                <a:latin typeface="Verdana"/>
                <a:ea typeface="Verdana"/>
                <a:cs typeface="Verdana"/>
                <a:sym typeface="Verdana"/>
              </a:rPr>
            </a:br>
            <a:r>
              <a:rPr lang="en" sz="1400">
                <a:solidFill>
                  <a:srgbClr val="24292E"/>
                </a:solidFill>
                <a:highlight>
                  <a:srgbClr val="FFFFFF"/>
                </a:highlight>
                <a:latin typeface="Verdana"/>
                <a:ea typeface="Verdana"/>
                <a:cs typeface="Verdana"/>
                <a:sym typeface="Verdana"/>
              </a:rPr>
              <a:t>    }    </a:t>
            </a:r>
            <a:br>
              <a:rPr lang="en" sz="1400">
                <a:solidFill>
                  <a:srgbClr val="24292E"/>
                </a:solidFill>
                <a:highlight>
                  <a:srgbClr val="FFFFFF"/>
                </a:highlight>
                <a:latin typeface="Verdana"/>
                <a:ea typeface="Verdana"/>
                <a:cs typeface="Verdana"/>
                <a:sym typeface="Verdana"/>
              </a:rPr>
            </a:br>
            <a:r>
              <a:rPr lang="en" sz="1400">
                <a:solidFill>
                  <a:srgbClr val="24292E"/>
                </a:solidFill>
                <a:highlight>
                  <a:srgbClr val="FFFFFF"/>
                </a:highlight>
                <a:latin typeface="Verdana"/>
                <a:ea typeface="Verdana"/>
                <a:cs typeface="Verdana"/>
                <a:sym typeface="Verdana"/>
              </a:rPr>
              <a:t>}</a:t>
            </a:r>
            <a:endParaRPr sz="1400">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50"/>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Integer Overflow and Underflow</a:t>
            </a:r>
            <a:endParaRPr/>
          </a:p>
        </p:txBody>
      </p:sp>
      <p:sp>
        <p:nvSpPr>
          <p:cNvPr id="272" name="Google Shape;272;p50"/>
          <p:cNvSpPr txBox="1"/>
          <p:nvPr>
            <p:ph idx="1" type="body"/>
          </p:nvPr>
        </p:nvSpPr>
        <p:spPr>
          <a:xfrm>
            <a:off x="457200" y="1600200"/>
            <a:ext cx="8229600" cy="49677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en" sz="1100">
                <a:solidFill>
                  <a:srgbClr val="3B78E7"/>
                </a:solidFill>
                <a:latin typeface="Roboto Mono"/>
                <a:ea typeface="Roboto Mono"/>
                <a:cs typeface="Roboto Mono"/>
                <a:sym typeface="Roboto Mono"/>
              </a:rPr>
              <a:t>mapping</a:t>
            </a:r>
            <a:r>
              <a:rPr lang="en" sz="1100">
                <a:solidFill>
                  <a:srgbClr val="37474F"/>
                </a:solidFill>
                <a:latin typeface="Roboto Mono"/>
                <a:ea typeface="Roboto Mono"/>
                <a:cs typeface="Roboto Mono"/>
                <a:sym typeface="Roboto Mono"/>
              </a:rPr>
              <a:t> (</a:t>
            </a:r>
            <a:r>
              <a:rPr lang="en" sz="1100">
                <a:solidFill>
                  <a:srgbClr val="3E61A2"/>
                </a:solidFill>
                <a:latin typeface="Roboto Mono"/>
                <a:ea typeface="Roboto Mono"/>
                <a:cs typeface="Roboto Mono"/>
                <a:sym typeface="Roboto Mono"/>
              </a:rPr>
              <a:t>address</a:t>
            </a:r>
            <a:r>
              <a:rPr lang="en" sz="1100">
                <a:solidFill>
                  <a:srgbClr val="37474F"/>
                </a:solidFill>
                <a:latin typeface="Roboto Mono"/>
                <a:ea typeface="Roboto Mono"/>
                <a:cs typeface="Roboto Mono"/>
                <a:sym typeface="Roboto Mono"/>
              </a:rPr>
              <a:t> =&gt; </a:t>
            </a:r>
            <a:r>
              <a:rPr lang="en" sz="1100">
                <a:solidFill>
                  <a:srgbClr val="3E61A2"/>
                </a:solidFill>
                <a:latin typeface="Roboto Mono"/>
                <a:ea typeface="Roboto Mono"/>
                <a:cs typeface="Roboto Mono"/>
                <a:sym typeface="Roboto Mono"/>
              </a:rPr>
              <a:t>uint256</a:t>
            </a:r>
            <a:r>
              <a:rPr lang="en" sz="1100">
                <a:solidFill>
                  <a:srgbClr val="37474F"/>
                </a:solidFill>
                <a:latin typeface="Roboto Mono"/>
                <a:ea typeface="Roboto Mono"/>
                <a:cs typeface="Roboto Mono"/>
                <a:sym typeface="Roboto Mono"/>
              </a:rPr>
              <a:t>) </a:t>
            </a:r>
            <a:r>
              <a:rPr lang="en" sz="1100">
                <a:solidFill>
                  <a:srgbClr val="3E61A2"/>
                </a:solidFill>
                <a:latin typeface="Roboto Mono"/>
                <a:ea typeface="Roboto Mono"/>
                <a:cs typeface="Roboto Mono"/>
                <a:sym typeface="Roboto Mono"/>
              </a:rPr>
              <a:t>public</a:t>
            </a:r>
            <a:r>
              <a:rPr lang="en" sz="1100">
                <a:solidFill>
                  <a:srgbClr val="37474F"/>
                </a:solidFill>
                <a:latin typeface="Roboto Mono"/>
                <a:ea typeface="Roboto Mono"/>
                <a:cs typeface="Roboto Mono"/>
                <a:sym typeface="Roboto Mono"/>
              </a:rPr>
              <a:t> balanceOf;</a:t>
            </a:r>
            <a:br>
              <a:rPr lang="en" sz="1100">
                <a:solidFill>
                  <a:srgbClr val="37474F"/>
                </a:solidFill>
                <a:latin typeface="Roboto Mono"/>
                <a:ea typeface="Roboto Mono"/>
                <a:cs typeface="Roboto Mono"/>
                <a:sym typeface="Roboto Mono"/>
              </a:rPr>
            </a:br>
            <a:br>
              <a:rPr lang="en" sz="1100">
                <a:solidFill>
                  <a:srgbClr val="37474F"/>
                </a:solidFill>
                <a:latin typeface="Roboto Mono"/>
                <a:ea typeface="Roboto Mono"/>
                <a:cs typeface="Roboto Mono"/>
                <a:sym typeface="Roboto Mono"/>
              </a:rPr>
            </a:br>
            <a:r>
              <a:rPr lang="en" sz="1100">
                <a:solidFill>
                  <a:srgbClr val="999999"/>
                </a:solidFill>
                <a:latin typeface="Roboto Mono"/>
                <a:ea typeface="Roboto Mono"/>
                <a:cs typeface="Roboto Mono"/>
                <a:sym typeface="Roboto Mono"/>
              </a:rPr>
              <a:t>// INSECURE</a:t>
            </a:r>
            <a:br>
              <a:rPr lang="en" sz="1100">
                <a:solidFill>
                  <a:srgbClr val="37474F"/>
                </a:solidFill>
                <a:latin typeface="Roboto Mono"/>
                <a:ea typeface="Roboto Mono"/>
                <a:cs typeface="Roboto Mono"/>
                <a:sym typeface="Roboto Mono"/>
              </a:rPr>
            </a:br>
            <a:r>
              <a:rPr lang="en" sz="1100">
                <a:solidFill>
                  <a:srgbClr val="3B78E7"/>
                </a:solidFill>
                <a:latin typeface="Roboto Mono"/>
                <a:ea typeface="Roboto Mono"/>
                <a:cs typeface="Roboto Mono"/>
                <a:sym typeface="Roboto Mono"/>
              </a:rPr>
              <a:t>function</a:t>
            </a:r>
            <a:r>
              <a:rPr lang="en" sz="1100">
                <a:solidFill>
                  <a:srgbClr val="37474F"/>
                </a:solidFill>
                <a:latin typeface="Roboto Mono"/>
                <a:ea typeface="Roboto Mono"/>
                <a:cs typeface="Roboto Mono"/>
                <a:sym typeface="Roboto Mono"/>
              </a:rPr>
              <a:t> transfer(</a:t>
            </a:r>
            <a:r>
              <a:rPr lang="en" sz="1100">
                <a:solidFill>
                  <a:srgbClr val="3E61A2"/>
                </a:solidFill>
                <a:latin typeface="Roboto Mono"/>
                <a:ea typeface="Roboto Mono"/>
                <a:cs typeface="Roboto Mono"/>
                <a:sym typeface="Roboto Mono"/>
              </a:rPr>
              <a:t>address</a:t>
            </a:r>
            <a:r>
              <a:rPr lang="en" sz="1100">
                <a:solidFill>
                  <a:srgbClr val="37474F"/>
                </a:solidFill>
                <a:latin typeface="Roboto Mono"/>
                <a:ea typeface="Roboto Mono"/>
                <a:cs typeface="Roboto Mono"/>
                <a:sym typeface="Roboto Mono"/>
              </a:rPr>
              <a:t> _to, </a:t>
            </a:r>
            <a:r>
              <a:rPr lang="en" sz="1100">
                <a:solidFill>
                  <a:srgbClr val="3E61A2"/>
                </a:solidFill>
                <a:latin typeface="Roboto Mono"/>
                <a:ea typeface="Roboto Mono"/>
                <a:cs typeface="Roboto Mono"/>
                <a:sym typeface="Roboto Mono"/>
              </a:rPr>
              <a:t>uint256</a:t>
            </a:r>
            <a:r>
              <a:rPr lang="en" sz="1100">
                <a:solidFill>
                  <a:srgbClr val="37474F"/>
                </a:solidFill>
                <a:latin typeface="Roboto Mono"/>
                <a:ea typeface="Roboto Mono"/>
                <a:cs typeface="Roboto Mono"/>
                <a:sym typeface="Roboto Mono"/>
              </a:rPr>
              <a:t> _value) {</a:t>
            </a:r>
            <a:br>
              <a:rPr lang="en" sz="1100">
                <a:solidFill>
                  <a:srgbClr val="37474F"/>
                </a:solidFill>
                <a:latin typeface="Roboto Mono"/>
                <a:ea typeface="Roboto Mono"/>
                <a:cs typeface="Roboto Mono"/>
                <a:sym typeface="Roboto Mono"/>
              </a:rPr>
            </a:br>
            <a:r>
              <a:rPr lang="en" sz="1100">
                <a:solidFill>
                  <a:srgbClr val="37474F"/>
                </a:solidFill>
                <a:latin typeface="Roboto Mono"/>
                <a:ea typeface="Roboto Mono"/>
                <a:cs typeface="Roboto Mono"/>
                <a:sym typeface="Roboto Mono"/>
              </a:rPr>
              <a:t>    </a:t>
            </a:r>
            <a:r>
              <a:rPr lang="en" sz="1100">
                <a:solidFill>
                  <a:srgbClr val="999999"/>
                </a:solidFill>
                <a:latin typeface="Roboto Mono"/>
                <a:ea typeface="Roboto Mono"/>
                <a:cs typeface="Roboto Mono"/>
                <a:sym typeface="Roboto Mono"/>
              </a:rPr>
              <a:t>/* Check if sender has balance */</a:t>
            </a:r>
            <a:br>
              <a:rPr lang="en" sz="1100">
                <a:solidFill>
                  <a:srgbClr val="37474F"/>
                </a:solidFill>
                <a:latin typeface="Roboto Mono"/>
                <a:ea typeface="Roboto Mono"/>
                <a:cs typeface="Roboto Mono"/>
                <a:sym typeface="Roboto Mono"/>
              </a:rPr>
            </a:br>
            <a:r>
              <a:rPr lang="en" sz="1100">
                <a:solidFill>
                  <a:srgbClr val="37474F"/>
                </a:solidFill>
                <a:latin typeface="Roboto Mono"/>
                <a:ea typeface="Roboto Mono"/>
                <a:cs typeface="Roboto Mono"/>
                <a:sym typeface="Roboto Mono"/>
              </a:rPr>
              <a:t>    require(balanceOf[</a:t>
            </a:r>
            <a:r>
              <a:rPr lang="en" sz="1100">
                <a:solidFill>
                  <a:srgbClr val="C2185B"/>
                </a:solidFill>
                <a:latin typeface="Roboto Mono"/>
                <a:ea typeface="Roboto Mono"/>
                <a:cs typeface="Roboto Mono"/>
                <a:sym typeface="Roboto Mono"/>
              </a:rPr>
              <a:t>msg</a:t>
            </a:r>
            <a:r>
              <a:rPr lang="en" sz="1100">
                <a:solidFill>
                  <a:srgbClr val="37474F"/>
                </a:solidFill>
                <a:latin typeface="Roboto Mono"/>
                <a:ea typeface="Roboto Mono"/>
                <a:cs typeface="Roboto Mono"/>
                <a:sym typeface="Roboto Mono"/>
              </a:rPr>
              <a:t>.sender] &gt;= _value);</a:t>
            </a:r>
            <a:br>
              <a:rPr lang="en" sz="1100">
                <a:solidFill>
                  <a:srgbClr val="37474F"/>
                </a:solidFill>
                <a:latin typeface="Roboto Mono"/>
                <a:ea typeface="Roboto Mono"/>
                <a:cs typeface="Roboto Mono"/>
                <a:sym typeface="Roboto Mono"/>
              </a:rPr>
            </a:br>
            <a:r>
              <a:rPr lang="en" sz="1100">
                <a:solidFill>
                  <a:srgbClr val="37474F"/>
                </a:solidFill>
                <a:latin typeface="Roboto Mono"/>
                <a:ea typeface="Roboto Mono"/>
                <a:cs typeface="Roboto Mono"/>
                <a:sym typeface="Roboto Mono"/>
              </a:rPr>
              <a:t>    </a:t>
            </a:r>
            <a:r>
              <a:rPr lang="en" sz="1100">
                <a:solidFill>
                  <a:srgbClr val="999999"/>
                </a:solidFill>
                <a:latin typeface="Roboto Mono"/>
                <a:ea typeface="Roboto Mono"/>
                <a:cs typeface="Roboto Mono"/>
                <a:sym typeface="Roboto Mono"/>
              </a:rPr>
              <a:t>/* Add and subtract new balances */</a:t>
            </a:r>
            <a:br>
              <a:rPr lang="en" sz="1100">
                <a:solidFill>
                  <a:srgbClr val="37474F"/>
                </a:solidFill>
                <a:latin typeface="Roboto Mono"/>
                <a:ea typeface="Roboto Mono"/>
                <a:cs typeface="Roboto Mono"/>
                <a:sym typeface="Roboto Mono"/>
              </a:rPr>
            </a:br>
            <a:r>
              <a:rPr lang="en" sz="1100">
                <a:solidFill>
                  <a:srgbClr val="37474F"/>
                </a:solidFill>
                <a:latin typeface="Roboto Mono"/>
                <a:ea typeface="Roboto Mono"/>
                <a:cs typeface="Roboto Mono"/>
                <a:sym typeface="Roboto Mono"/>
              </a:rPr>
              <a:t>    balanceOf[</a:t>
            </a:r>
            <a:r>
              <a:rPr lang="en" sz="1100">
                <a:solidFill>
                  <a:srgbClr val="C2185B"/>
                </a:solidFill>
                <a:latin typeface="Roboto Mono"/>
                <a:ea typeface="Roboto Mono"/>
                <a:cs typeface="Roboto Mono"/>
                <a:sym typeface="Roboto Mono"/>
              </a:rPr>
              <a:t>msg</a:t>
            </a:r>
            <a:r>
              <a:rPr lang="en" sz="1100">
                <a:solidFill>
                  <a:srgbClr val="37474F"/>
                </a:solidFill>
                <a:latin typeface="Roboto Mono"/>
                <a:ea typeface="Roboto Mono"/>
                <a:cs typeface="Roboto Mono"/>
                <a:sym typeface="Roboto Mono"/>
              </a:rPr>
              <a:t>.sender] -= _value;</a:t>
            </a:r>
            <a:br>
              <a:rPr lang="en" sz="1100">
                <a:solidFill>
                  <a:srgbClr val="37474F"/>
                </a:solidFill>
                <a:latin typeface="Roboto Mono"/>
                <a:ea typeface="Roboto Mono"/>
                <a:cs typeface="Roboto Mono"/>
                <a:sym typeface="Roboto Mono"/>
              </a:rPr>
            </a:br>
            <a:r>
              <a:rPr lang="en" sz="1100">
                <a:solidFill>
                  <a:srgbClr val="37474F"/>
                </a:solidFill>
                <a:latin typeface="Roboto Mono"/>
                <a:ea typeface="Roboto Mono"/>
                <a:cs typeface="Roboto Mono"/>
                <a:sym typeface="Roboto Mono"/>
              </a:rPr>
              <a:t>    balanceOf[_to] += _value;</a:t>
            </a:r>
            <a:br>
              <a:rPr lang="en" sz="1100">
                <a:solidFill>
                  <a:srgbClr val="37474F"/>
                </a:solidFill>
                <a:latin typeface="Roboto Mono"/>
                <a:ea typeface="Roboto Mono"/>
                <a:cs typeface="Roboto Mono"/>
                <a:sym typeface="Roboto Mono"/>
              </a:rPr>
            </a:br>
            <a:r>
              <a:rPr lang="en" sz="1100">
                <a:solidFill>
                  <a:srgbClr val="37474F"/>
                </a:solidFill>
                <a:latin typeface="Roboto Mono"/>
                <a:ea typeface="Roboto Mono"/>
                <a:cs typeface="Roboto Mono"/>
                <a:sym typeface="Roboto Mono"/>
              </a:rPr>
              <a:t>}</a:t>
            </a:r>
            <a:br>
              <a:rPr lang="en" sz="1100">
                <a:solidFill>
                  <a:srgbClr val="37474F"/>
                </a:solidFill>
                <a:latin typeface="Roboto Mono"/>
                <a:ea typeface="Roboto Mono"/>
                <a:cs typeface="Roboto Mono"/>
                <a:sym typeface="Roboto Mono"/>
              </a:rPr>
            </a:br>
            <a:br>
              <a:rPr lang="en" sz="1100">
                <a:solidFill>
                  <a:srgbClr val="37474F"/>
                </a:solidFill>
                <a:latin typeface="Roboto Mono"/>
                <a:ea typeface="Roboto Mono"/>
                <a:cs typeface="Roboto Mono"/>
                <a:sym typeface="Roboto Mono"/>
              </a:rPr>
            </a:br>
            <a:r>
              <a:rPr lang="en" sz="1100">
                <a:solidFill>
                  <a:srgbClr val="999999"/>
                </a:solidFill>
                <a:latin typeface="Roboto Mono"/>
                <a:ea typeface="Roboto Mono"/>
                <a:cs typeface="Roboto Mono"/>
                <a:sym typeface="Roboto Mono"/>
              </a:rPr>
              <a:t>// SECURE</a:t>
            </a:r>
            <a:br>
              <a:rPr lang="en" sz="1100">
                <a:solidFill>
                  <a:srgbClr val="37474F"/>
                </a:solidFill>
                <a:latin typeface="Roboto Mono"/>
                <a:ea typeface="Roboto Mono"/>
                <a:cs typeface="Roboto Mono"/>
                <a:sym typeface="Roboto Mono"/>
              </a:rPr>
            </a:br>
            <a:r>
              <a:rPr lang="en" sz="1100">
                <a:solidFill>
                  <a:srgbClr val="3B78E7"/>
                </a:solidFill>
                <a:latin typeface="Roboto Mono"/>
                <a:ea typeface="Roboto Mono"/>
                <a:cs typeface="Roboto Mono"/>
                <a:sym typeface="Roboto Mono"/>
              </a:rPr>
              <a:t>function</a:t>
            </a:r>
            <a:r>
              <a:rPr lang="en" sz="1100">
                <a:solidFill>
                  <a:srgbClr val="37474F"/>
                </a:solidFill>
                <a:latin typeface="Roboto Mono"/>
                <a:ea typeface="Roboto Mono"/>
                <a:cs typeface="Roboto Mono"/>
                <a:sym typeface="Roboto Mono"/>
              </a:rPr>
              <a:t> transfer(</a:t>
            </a:r>
            <a:r>
              <a:rPr lang="en" sz="1100">
                <a:solidFill>
                  <a:srgbClr val="3E61A2"/>
                </a:solidFill>
                <a:latin typeface="Roboto Mono"/>
                <a:ea typeface="Roboto Mono"/>
                <a:cs typeface="Roboto Mono"/>
                <a:sym typeface="Roboto Mono"/>
              </a:rPr>
              <a:t>address</a:t>
            </a:r>
            <a:r>
              <a:rPr lang="en" sz="1100">
                <a:solidFill>
                  <a:srgbClr val="37474F"/>
                </a:solidFill>
                <a:latin typeface="Roboto Mono"/>
                <a:ea typeface="Roboto Mono"/>
                <a:cs typeface="Roboto Mono"/>
                <a:sym typeface="Roboto Mono"/>
              </a:rPr>
              <a:t> _to, </a:t>
            </a:r>
            <a:r>
              <a:rPr lang="en" sz="1100">
                <a:solidFill>
                  <a:srgbClr val="3E61A2"/>
                </a:solidFill>
                <a:latin typeface="Roboto Mono"/>
                <a:ea typeface="Roboto Mono"/>
                <a:cs typeface="Roboto Mono"/>
                <a:sym typeface="Roboto Mono"/>
              </a:rPr>
              <a:t>uint256</a:t>
            </a:r>
            <a:r>
              <a:rPr lang="en" sz="1100">
                <a:solidFill>
                  <a:srgbClr val="37474F"/>
                </a:solidFill>
                <a:latin typeface="Roboto Mono"/>
                <a:ea typeface="Roboto Mono"/>
                <a:cs typeface="Roboto Mono"/>
                <a:sym typeface="Roboto Mono"/>
              </a:rPr>
              <a:t> _value) {</a:t>
            </a:r>
            <a:br>
              <a:rPr lang="en" sz="1100">
                <a:solidFill>
                  <a:srgbClr val="37474F"/>
                </a:solidFill>
                <a:latin typeface="Roboto Mono"/>
                <a:ea typeface="Roboto Mono"/>
                <a:cs typeface="Roboto Mono"/>
                <a:sym typeface="Roboto Mono"/>
              </a:rPr>
            </a:br>
            <a:r>
              <a:rPr lang="en" sz="1100">
                <a:solidFill>
                  <a:srgbClr val="37474F"/>
                </a:solidFill>
                <a:latin typeface="Roboto Mono"/>
                <a:ea typeface="Roboto Mono"/>
                <a:cs typeface="Roboto Mono"/>
                <a:sym typeface="Roboto Mono"/>
              </a:rPr>
              <a:t>    </a:t>
            </a:r>
            <a:r>
              <a:rPr lang="en" sz="1100">
                <a:solidFill>
                  <a:srgbClr val="999999"/>
                </a:solidFill>
                <a:latin typeface="Roboto Mono"/>
                <a:ea typeface="Roboto Mono"/>
                <a:cs typeface="Roboto Mono"/>
                <a:sym typeface="Roboto Mono"/>
              </a:rPr>
              <a:t>/* Check if sender has balance and for overflows */</a:t>
            </a:r>
            <a:br>
              <a:rPr lang="en" sz="1100">
                <a:solidFill>
                  <a:srgbClr val="37474F"/>
                </a:solidFill>
                <a:latin typeface="Roboto Mono"/>
                <a:ea typeface="Roboto Mono"/>
                <a:cs typeface="Roboto Mono"/>
                <a:sym typeface="Roboto Mono"/>
              </a:rPr>
            </a:br>
            <a:r>
              <a:rPr lang="en" sz="1100">
                <a:solidFill>
                  <a:srgbClr val="37474F"/>
                </a:solidFill>
                <a:latin typeface="Roboto Mono"/>
                <a:ea typeface="Roboto Mono"/>
                <a:cs typeface="Roboto Mono"/>
                <a:sym typeface="Roboto Mono"/>
              </a:rPr>
              <a:t>    require(balanceOf[</a:t>
            </a:r>
            <a:r>
              <a:rPr lang="en" sz="1100">
                <a:solidFill>
                  <a:srgbClr val="C2185B"/>
                </a:solidFill>
                <a:latin typeface="Roboto Mono"/>
                <a:ea typeface="Roboto Mono"/>
                <a:cs typeface="Roboto Mono"/>
                <a:sym typeface="Roboto Mono"/>
              </a:rPr>
              <a:t>msg</a:t>
            </a:r>
            <a:r>
              <a:rPr lang="en" sz="1100">
                <a:solidFill>
                  <a:srgbClr val="37474F"/>
                </a:solidFill>
                <a:latin typeface="Roboto Mono"/>
                <a:ea typeface="Roboto Mono"/>
                <a:cs typeface="Roboto Mono"/>
                <a:sym typeface="Roboto Mono"/>
              </a:rPr>
              <a:t>.sender] &gt;= _value &amp;&amp; balanceOf[_to] + _value &gt;= balanceOf[_to]);</a:t>
            </a:r>
            <a:br>
              <a:rPr lang="en" sz="1100">
                <a:solidFill>
                  <a:srgbClr val="37474F"/>
                </a:solidFill>
                <a:latin typeface="Roboto Mono"/>
                <a:ea typeface="Roboto Mono"/>
                <a:cs typeface="Roboto Mono"/>
                <a:sym typeface="Roboto Mono"/>
              </a:rPr>
            </a:br>
            <a:br>
              <a:rPr lang="en" sz="1100">
                <a:solidFill>
                  <a:srgbClr val="37474F"/>
                </a:solidFill>
                <a:latin typeface="Roboto Mono"/>
                <a:ea typeface="Roboto Mono"/>
                <a:cs typeface="Roboto Mono"/>
                <a:sym typeface="Roboto Mono"/>
              </a:rPr>
            </a:br>
            <a:r>
              <a:rPr lang="en" sz="1100">
                <a:solidFill>
                  <a:srgbClr val="37474F"/>
                </a:solidFill>
                <a:latin typeface="Roboto Mono"/>
                <a:ea typeface="Roboto Mono"/>
                <a:cs typeface="Roboto Mono"/>
                <a:sym typeface="Roboto Mono"/>
              </a:rPr>
              <a:t>    </a:t>
            </a:r>
            <a:r>
              <a:rPr lang="en" sz="1100">
                <a:solidFill>
                  <a:srgbClr val="999999"/>
                </a:solidFill>
                <a:latin typeface="Roboto Mono"/>
                <a:ea typeface="Roboto Mono"/>
                <a:cs typeface="Roboto Mono"/>
                <a:sym typeface="Roboto Mono"/>
              </a:rPr>
              <a:t>/* Add and subtract new balances */</a:t>
            </a:r>
            <a:br>
              <a:rPr lang="en" sz="1100">
                <a:solidFill>
                  <a:srgbClr val="37474F"/>
                </a:solidFill>
                <a:latin typeface="Roboto Mono"/>
                <a:ea typeface="Roboto Mono"/>
                <a:cs typeface="Roboto Mono"/>
                <a:sym typeface="Roboto Mono"/>
              </a:rPr>
            </a:br>
            <a:r>
              <a:rPr lang="en" sz="1100">
                <a:solidFill>
                  <a:srgbClr val="37474F"/>
                </a:solidFill>
                <a:latin typeface="Roboto Mono"/>
                <a:ea typeface="Roboto Mono"/>
                <a:cs typeface="Roboto Mono"/>
                <a:sym typeface="Roboto Mono"/>
              </a:rPr>
              <a:t>    balanceOf[</a:t>
            </a:r>
            <a:r>
              <a:rPr lang="en" sz="1100">
                <a:solidFill>
                  <a:srgbClr val="C2185B"/>
                </a:solidFill>
                <a:latin typeface="Roboto Mono"/>
                <a:ea typeface="Roboto Mono"/>
                <a:cs typeface="Roboto Mono"/>
                <a:sym typeface="Roboto Mono"/>
              </a:rPr>
              <a:t>msg</a:t>
            </a:r>
            <a:r>
              <a:rPr lang="en" sz="1100">
                <a:solidFill>
                  <a:srgbClr val="37474F"/>
                </a:solidFill>
                <a:latin typeface="Roboto Mono"/>
                <a:ea typeface="Roboto Mono"/>
                <a:cs typeface="Roboto Mono"/>
                <a:sym typeface="Roboto Mono"/>
              </a:rPr>
              <a:t>.sender] -= _value;</a:t>
            </a:r>
            <a:br>
              <a:rPr lang="en" sz="1100">
                <a:solidFill>
                  <a:srgbClr val="37474F"/>
                </a:solidFill>
                <a:latin typeface="Roboto Mono"/>
                <a:ea typeface="Roboto Mono"/>
                <a:cs typeface="Roboto Mono"/>
                <a:sym typeface="Roboto Mono"/>
              </a:rPr>
            </a:br>
            <a:r>
              <a:rPr lang="en" sz="1100">
                <a:solidFill>
                  <a:srgbClr val="37474F"/>
                </a:solidFill>
                <a:latin typeface="Roboto Mono"/>
                <a:ea typeface="Roboto Mono"/>
                <a:cs typeface="Roboto Mono"/>
                <a:sym typeface="Roboto Mono"/>
              </a:rPr>
              <a:t>    balanceOf[_to] += _value;</a:t>
            </a:r>
            <a:br>
              <a:rPr lang="en" sz="1100">
                <a:solidFill>
                  <a:srgbClr val="37474F"/>
                </a:solidFill>
                <a:latin typeface="Roboto Mono"/>
                <a:ea typeface="Roboto Mono"/>
                <a:cs typeface="Roboto Mono"/>
                <a:sym typeface="Roboto Mono"/>
              </a:rPr>
            </a:br>
            <a:r>
              <a:rPr lang="en" sz="1100">
                <a:solidFill>
                  <a:srgbClr val="37474F"/>
                </a:solidFill>
                <a:latin typeface="Roboto Mono"/>
                <a:ea typeface="Roboto Mono"/>
                <a:cs typeface="Roboto Mono"/>
                <a:sym typeface="Roboto Mono"/>
              </a:rPr>
              <a:t>}</a:t>
            </a:r>
            <a:endParaRPr sz="1100">
              <a:solidFill>
                <a:srgbClr val="37474F"/>
              </a:solidFill>
              <a:latin typeface="Roboto Mono"/>
              <a:ea typeface="Roboto Mono"/>
              <a:cs typeface="Roboto Mono"/>
              <a:sym typeface="Roboto Mono"/>
            </a:endParaRPr>
          </a:p>
          <a:p>
            <a:pPr indent="0" lvl="0" marL="0" rtl="0" algn="l">
              <a:spcBef>
                <a:spcPts val="600"/>
              </a:spcBef>
              <a:spcAft>
                <a:spcPts val="0"/>
              </a:spcAft>
              <a:buNone/>
            </a:pPr>
            <a:r>
              <a:t/>
            </a:r>
            <a:endParaRPr sz="11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51"/>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DoS with (Unexpected) revert</a:t>
            </a:r>
            <a:endParaRPr/>
          </a:p>
        </p:txBody>
      </p:sp>
      <p:sp>
        <p:nvSpPr>
          <p:cNvPr id="278" name="Google Shape;278;p51"/>
          <p:cNvSpPr txBox="1"/>
          <p:nvPr>
            <p:ph idx="1" type="body"/>
          </p:nvPr>
        </p:nvSpPr>
        <p:spPr>
          <a:xfrm>
            <a:off x="457200" y="1600200"/>
            <a:ext cx="8229600" cy="49677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en" sz="1400">
                <a:solidFill>
                  <a:srgbClr val="999999"/>
                </a:solidFill>
                <a:latin typeface="Roboto Mono"/>
                <a:ea typeface="Roboto Mono"/>
                <a:cs typeface="Roboto Mono"/>
                <a:sym typeface="Roboto Mono"/>
              </a:rPr>
              <a:t>// INSECURE</a:t>
            </a:r>
            <a:br>
              <a:rPr lang="en" sz="1400">
                <a:solidFill>
                  <a:srgbClr val="37474F"/>
                </a:solidFill>
                <a:latin typeface="Roboto Mono"/>
                <a:ea typeface="Roboto Mono"/>
                <a:cs typeface="Roboto Mono"/>
                <a:sym typeface="Roboto Mono"/>
              </a:rPr>
            </a:br>
            <a:r>
              <a:rPr lang="en" sz="1400">
                <a:solidFill>
                  <a:srgbClr val="3B78E7"/>
                </a:solidFill>
                <a:latin typeface="Roboto Mono"/>
                <a:ea typeface="Roboto Mono"/>
                <a:cs typeface="Roboto Mono"/>
                <a:sym typeface="Roboto Mono"/>
              </a:rPr>
              <a:t>contract</a:t>
            </a:r>
            <a:r>
              <a:rPr lang="en" sz="1400">
                <a:solidFill>
                  <a:srgbClr val="37474F"/>
                </a:solidFill>
                <a:latin typeface="Roboto Mono"/>
                <a:ea typeface="Roboto Mono"/>
                <a:cs typeface="Roboto Mono"/>
                <a:sym typeface="Roboto Mono"/>
              </a:rPr>
              <a:t> Auction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address</a:t>
            </a:r>
            <a:r>
              <a:rPr lang="en" sz="1400">
                <a:solidFill>
                  <a:srgbClr val="37474F"/>
                </a:solidFill>
                <a:latin typeface="Roboto Mono"/>
                <a:ea typeface="Roboto Mono"/>
                <a:cs typeface="Roboto Mono"/>
                <a:sym typeface="Roboto Mono"/>
              </a:rPr>
              <a:t> currentLeader;</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uint</a:t>
            </a:r>
            <a:r>
              <a:rPr lang="en" sz="1400">
                <a:solidFill>
                  <a:srgbClr val="37474F"/>
                </a:solidFill>
                <a:latin typeface="Roboto Mono"/>
                <a:ea typeface="Roboto Mono"/>
                <a:cs typeface="Roboto Mono"/>
                <a:sym typeface="Roboto Mono"/>
              </a:rPr>
              <a:t> highestBid;</a:t>
            </a:r>
            <a:br>
              <a:rPr lang="en" sz="1400">
                <a:solidFill>
                  <a:srgbClr val="37474F"/>
                </a:solidFill>
                <a:latin typeface="Roboto Mono"/>
                <a:ea typeface="Roboto Mono"/>
                <a:cs typeface="Roboto Mono"/>
                <a:sym typeface="Roboto Mono"/>
              </a:rPr>
            </a:b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r>
              <a:rPr lang="en" sz="1400">
                <a:solidFill>
                  <a:srgbClr val="3B78E7"/>
                </a:solidFill>
                <a:latin typeface="Roboto Mono"/>
                <a:ea typeface="Roboto Mono"/>
                <a:cs typeface="Roboto Mono"/>
                <a:sym typeface="Roboto Mono"/>
              </a:rPr>
              <a:t>function</a:t>
            </a:r>
            <a:r>
              <a:rPr lang="en" sz="1400">
                <a:solidFill>
                  <a:srgbClr val="37474F"/>
                </a:solidFill>
                <a:latin typeface="Roboto Mono"/>
                <a:ea typeface="Roboto Mono"/>
                <a:cs typeface="Roboto Mono"/>
                <a:sym typeface="Roboto Mono"/>
              </a:rPr>
              <a:t> bid() </a:t>
            </a:r>
            <a:r>
              <a:rPr lang="en" sz="1400">
                <a:solidFill>
                  <a:srgbClr val="3E61A2"/>
                </a:solidFill>
                <a:latin typeface="Roboto Mono"/>
                <a:ea typeface="Roboto Mono"/>
                <a:cs typeface="Roboto Mono"/>
                <a:sym typeface="Roboto Mono"/>
              </a:rPr>
              <a:t>payable</a:t>
            </a:r>
            <a:r>
              <a:rPr lang="en" sz="1400">
                <a:solidFill>
                  <a:srgbClr val="37474F"/>
                </a:solidFill>
                <a:latin typeface="Roboto Mono"/>
                <a:ea typeface="Roboto Mono"/>
                <a:cs typeface="Roboto Mono"/>
                <a:sym typeface="Roboto Mono"/>
              </a:rPr>
              <a:t>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require(</a:t>
            </a:r>
            <a:r>
              <a:rPr lang="en" sz="1400">
                <a:solidFill>
                  <a:srgbClr val="C2185B"/>
                </a:solidFill>
                <a:latin typeface="Roboto Mono"/>
                <a:ea typeface="Roboto Mono"/>
                <a:cs typeface="Roboto Mono"/>
                <a:sym typeface="Roboto Mono"/>
              </a:rPr>
              <a:t>msg</a:t>
            </a:r>
            <a:r>
              <a:rPr lang="en" sz="1400">
                <a:solidFill>
                  <a:srgbClr val="37474F"/>
                </a:solidFill>
                <a:latin typeface="Roboto Mono"/>
                <a:ea typeface="Roboto Mono"/>
                <a:cs typeface="Roboto Mono"/>
                <a:sym typeface="Roboto Mono"/>
              </a:rPr>
              <a:t>.value &gt; highestBid);</a:t>
            </a:r>
            <a:br>
              <a:rPr lang="en" sz="1400">
                <a:solidFill>
                  <a:srgbClr val="37474F"/>
                </a:solidFill>
                <a:latin typeface="Roboto Mono"/>
                <a:ea typeface="Roboto Mono"/>
                <a:cs typeface="Roboto Mono"/>
                <a:sym typeface="Roboto Mono"/>
              </a:rPr>
            </a:b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require(currentLeader.</a:t>
            </a:r>
            <a:r>
              <a:rPr lang="en" sz="1400">
                <a:solidFill>
                  <a:srgbClr val="C2185B"/>
                </a:solidFill>
                <a:latin typeface="Roboto Mono"/>
                <a:ea typeface="Roboto Mono"/>
                <a:cs typeface="Roboto Mono"/>
                <a:sym typeface="Roboto Mono"/>
              </a:rPr>
              <a:t>send</a:t>
            </a:r>
            <a:r>
              <a:rPr lang="en" sz="1400">
                <a:solidFill>
                  <a:srgbClr val="37474F"/>
                </a:solidFill>
                <a:latin typeface="Roboto Mono"/>
                <a:ea typeface="Roboto Mono"/>
                <a:cs typeface="Roboto Mono"/>
                <a:sym typeface="Roboto Mono"/>
              </a:rPr>
              <a:t>(highestBid)); </a:t>
            </a:r>
            <a:r>
              <a:rPr lang="en" sz="1400">
                <a:solidFill>
                  <a:srgbClr val="999999"/>
                </a:solidFill>
                <a:latin typeface="Roboto Mono"/>
                <a:ea typeface="Roboto Mono"/>
                <a:cs typeface="Roboto Mono"/>
                <a:sym typeface="Roboto Mono"/>
              </a:rPr>
              <a:t>// Refund the old leader, if it fails then revert</a:t>
            </a:r>
            <a:br>
              <a:rPr lang="en" sz="1400">
                <a:solidFill>
                  <a:srgbClr val="37474F"/>
                </a:solidFill>
                <a:latin typeface="Roboto Mono"/>
                <a:ea typeface="Roboto Mono"/>
                <a:cs typeface="Roboto Mono"/>
                <a:sym typeface="Roboto Mono"/>
              </a:rPr>
            </a:b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currentLeader = </a:t>
            </a:r>
            <a:r>
              <a:rPr lang="en" sz="1400">
                <a:solidFill>
                  <a:srgbClr val="C2185B"/>
                </a:solidFill>
                <a:latin typeface="Roboto Mono"/>
                <a:ea typeface="Roboto Mono"/>
                <a:cs typeface="Roboto Mono"/>
                <a:sym typeface="Roboto Mono"/>
              </a:rPr>
              <a:t>msg</a:t>
            </a:r>
            <a:r>
              <a:rPr lang="en" sz="1400">
                <a:solidFill>
                  <a:srgbClr val="37474F"/>
                </a:solidFill>
                <a:latin typeface="Roboto Mono"/>
                <a:ea typeface="Roboto Mono"/>
                <a:cs typeface="Roboto Mono"/>
                <a:sym typeface="Roboto Mono"/>
              </a:rPr>
              <a:t>.sender;</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highestBid = </a:t>
            </a:r>
            <a:r>
              <a:rPr lang="en" sz="1400">
                <a:solidFill>
                  <a:srgbClr val="C2185B"/>
                </a:solidFill>
                <a:latin typeface="Roboto Mono"/>
                <a:ea typeface="Roboto Mono"/>
                <a:cs typeface="Roboto Mono"/>
                <a:sym typeface="Roboto Mono"/>
              </a:rPr>
              <a:t>msg</a:t>
            </a:r>
            <a:r>
              <a:rPr lang="en" sz="1400">
                <a:solidFill>
                  <a:srgbClr val="37474F"/>
                </a:solidFill>
                <a:latin typeface="Roboto Mono"/>
                <a:ea typeface="Roboto Mono"/>
                <a:cs typeface="Roboto Mono"/>
                <a:sym typeface="Roboto Mono"/>
              </a:rPr>
              <a:t>.value;</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a:t>
            </a:r>
            <a:endParaRPr sz="1400">
              <a:solidFill>
                <a:srgbClr val="37474F"/>
              </a:solidFill>
              <a:latin typeface="Roboto Mono"/>
              <a:ea typeface="Roboto Mono"/>
              <a:cs typeface="Roboto Mono"/>
              <a:sym typeface="Roboto Mono"/>
            </a:endParaRPr>
          </a:p>
          <a:p>
            <a:pPr indent="0" lvl="0" marL="0" rtl="0" algn="l">
              <a:spcBef>
                <a:spcPts val="600"/>
              </a:spcBef>
              <a:spcAft>
                <a:spcPts val="0"/>
              </a:spcAft>
              <a:buNone/>
            </a:pPr>
            <a:r>
              <a:t/>
            </a:r>
            <a:endParaRPr sz="1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52"/>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DoS with (Unexpected) revert</a:t>
            </a:r>
            <a:endParaRPr/>
          </a:p>
        </p:txBody>
      </p:sp>
      <p:sp>
        <p:nvSpPr>
          <p:cNvPr id="284" name="Google Shape;284;p52"/>
          <p:cNvSpPr txBox="1"/>
          <p:nvPr>
            <p:ph idx="1" type="body"/>
          </p:nvPr>
        </p:nvSpPr>
        <p:spPr>
          <a:xfrm>
            <a:off x="457200" y="1600200"/>
            <a:ext cx="8229600" cy="49677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en" sz="1400">
                <a:solidFill>
                  <a:srgbClr val="3E61A2"/>
                </a:solidFill>
                <a:latin typeface="Roboto Mono"/>
                <a:ea typeface="Roboto Mono"/>
                <a:cs typeface="Roboto Mono"/>
                <a:sym typeface="Roboto Mono"/>
              </a:rPr>
              <a:t>address</a:t>
            </a: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private</a:t>
            </a:r>
            <a:r>
              <a:rPr lang="en" sz="1400">
                <a:solidFill>
                  <a:srgbClr val="37474F"/>
                </a:solidFill>
                <a:latin typeface="Roboto Mono"/>
                <a:ea typeface="Roboto Mono"/>
                <a:cs typeface="Roboto Mono"/>
                <a:sym typeface="Roboto Mono"/>
              </a:rPr>
              <a:t> refundAddresses;</a:t>
            </a:r>
            <a:br>
              <a:rPr lang="en" sz="1400">
                <a:solidFill>
                  <a:srgbClr val="37474F"/>
                </a:solidFill>
                <a:latin typeface="Roboto Mono"/>
                <a:ea typeface="Roboto Mono"/>
                <a:cs typeface="Roboto Mono"/>
                <a:sym typeface="Roboto Mono"/>
              </a:rPr>
            </a:br>
            <a:r>
              <a:rPr lang="en" sz="1400">
                <a:solidFill>
                  <a:srgbClr val="3B78E7"/>
                </a:solidFill>
                <a:latin typeface="Roboto Mono"/>
                <a:ea typeface="Roboto Mono"/>
                <a:cs typeface="Roboto Mono"/>
                <a:sym typeface="Roboto Mono"/>
              </a:rPr>
              <a:t>mapping</a:t>
            </a: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address</a:t>
            </a:r>
            <a:r>
              <a:rPr lang="en" sz="1400">
                <a:solidFill>
                  <a:srgbClr val="37474F"/>
                </a:solidFill>
                <a:latin typeface="Roboto Mono"/>
                <a:ea typeface="Roboto Mono"/>
                <a:cs typeface="Roboto Mono"/>
                <a:sym typeface="Roboto Mono"/>
              </a:rPr>
              <a:t> =&gt; </a:t>
            </a:r>
            <a:r>
              <a:rPr lang="en" sz="1400">
                <a:solidFill>
                  <a:srgbClr val="3E61A2"/>
                </a:solidFill>
                <a:latin typeface="Roboto Mono"/>
                <a:ea typeface="Roboto Mono"/>
                <a:cs typeface="Roboto Mono"/>
                <a:sym typeface="Roboto Mono"/>
              </a:rPr>
              <a:t>uint</a:t>
            </a: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public</a:t>
            </a:r>
            <a:r>
              <a:rPr lang="en" sz="1400">
                <a:solidFill>
                  <a:srgbClr val="37474F"/>
                </a:solidFill>
                <a:latin typeface="Roboto Mono"/>
                <a:ea typeface="Roboto Mono"/>
                <a:cs typeface="Roboto Mono"/>
                <a:sym typeface="Roboto Mono"/>
              </a:rPr>
              <a:t> refunds;</a:t>
            </a:r>
            <a:br>
              <a:rPr lang="en" sz="1400">
                <a:solidFill>
                  <a:srgbClr val="37474F"/>
                </a:solidFill>
                <a:latin typeface="Roboto Mono"/>
                <a:ea typeface="Roboto Mono"/>
                <a:cs typeface="Roboto Mono"/>
                <a:sym typeface="Roboto Mono"/>
              </a:rPr>
            </a:br>
            <a:br>
              <a:rPr lang="en" sz="1400">
                <a:solidFill>
                  <a:srgbClr val="37474F"/>
                </a:solidFill>
                <a:latin typeface="Roboto Mono"/>
                <a:ea typeface="Roboto Mono"/>
                <a:cs typeface="Roboto Mono"/>
                <a:sym typeface="Roboto Mono"/>
              </a:rPr>
            </a:br>
            <a:r>
              <a:rPr lang="en" sz="1400">
                <a:solidFill>
                  <a:srgbClr val="999999"/>
                </a:solidFill>
                <a:latin typeface="Roboto Mono"/>
                <a:ea typeface="Roboto Mono"/>
                <a:cs typeface="Roboto Mono"/>
                <a:sym typeface="Roboto Mono"/>
              </a:rPr>
              <a:t>// bad</a:t>
            </a:r>
            <a:br>
              <a:rPr lang="en" sz="1400">
                <a:solidFill>
                  <a:srgbClr val="37474F"/>
                </a:solidFill>
                <a:latin typeface="Roboto Mono"/>
                <a:ea typeface="Roboto Mono"/>
                <a:cs typeface="Roboto Mono"/>
                <a:sym typeface="Roboto Mono"/>
              </a:rPr>
            </a:br>
            <a:r>
              <a:rPr lang="en" sz="1400">
                <a:solidFill>
                  <a:srgbClr val="3B78E7"/>
                </a:solidFill>
                <a:latin typeface="Roboto Mono"/>
                <a:ea typeface="Roboto Mono"/>
                <a:cs typeface="Roboto Mono"/>
                <a:sym typeface="Roboto Mono"/>
              </a:rPr>
              <a:t>function</a:t>
            </a:r>
            <a:r>
              <a:rPr lang="en" sz="1400">
                <a:solidFill>
                  <a:srgbClr val="37474F"/>
                </a:solidFill>
                <a:latin typeface="Roboto Mono"/>
                <a:ea typeface="Roboto Mono"/>
                <a:cs typeface="Roboto Mono"/>
                <a:sym typeface="Roboto Mono"/>
              </a:rPr>
              <a:t> refundAll() </a:t>
            </a:r>
            <a:r>
              <a:rPr lang="en" sz="1400">
                <a:solidFill>
                  <a:srgbClr val="3E61A2"/>
                </a:solidFill>
                <a:latin typeface="Roboto Mono"/>
                <a:ea typeface="Roboto Mono"/>
                <a:cs typeface="Roboto Mono"/>
                <a:sym typeface="Roboto Mono"/>
              </a:rPr>
              <a:t>public</a:t>
            </a:r>
            <a:r>
              <a:rPr lang="en" sz="1400">
                <a:solidFill>
                  <a:srgbClr val="37474F"/>
                </a:solidFill>
                <a:latin typeface="Roboto Mono"/>
                <a:ea typeface="Roboto Mono"/>
                <a:cs typeface="Roboto Mono"/>
                <a:sym typeface="Roboto Mono"/>
              </a:rPr>
              <a:t>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r>
              <a:rPr lang="en" sz="1400">
                <a:solidFill>
                  <a:srgbClr val="3B78E7"/>
                </a:solidFill>
                <a:latin typeface="Roboto Mono"/>
                <a:ea typeface="Roboto Mono"/>
                <a:cs typeface="Roboto Mono"/>
                <a:sym typeface="Roboto Mono"/>
              </a:rPr>
              <a:t>for</a:t>
            </a:r>
            <a:r>
              <a:rPr lang="en" sz="1400">
                <a:solidFill>
                  <a:srgbClr val="37474F"/>
                </a:solidFill>
                <a:latin typeface="Roboto Mono"/>
                <a:ea typeface="Roboto Mono"/>
                <a:cs typeface="Roboto Mono"/>
                <a:sym typeface="Roboto Mono"/>
              </a:rPr>
              <a:t>(</a:t>
            </a:r>
            <a:r>
              <a:rPr lang="en" sz="1400">
                <a:solidFill>
                  <a:srgbClr val="3E61A2"/>
                </a:solidFill>
                <a:latin typeface="Roboto Mono"/>
                <a:ea typeface="Roboto Mono"/>
                <a:cs typeface="Roboto Mono"/>
                <a:sym typeface="Roboto Mono"/>
              </a:rPr>
              <a:t>uint</a:t>
            </a:r>
            <a:r>
              <a:rPr lang="en" sz="1400">
                <a:solidFill>
                  <a:srgbClr val="37474F"/>
                </a:solidFill>
                <a:latin typeface="Roboto Mono"/>
                <a:ea typeface="Roboto Mono"/>
                <a:cs typeface="Roboto Mono"/>
                <a:sym typeface="Roboto Mono"/>
              </a:rPr>
              <a:t> x; x &lt; refundAddresses.length; x++) { </a:t>
            </a:r>
            <a:r>
              <a:rPr lang="en" sz="1400">
                <a:solidFill>
                  <a:srgbClr val="999999"/>
                </a:solidFill>
                <a:latin typeface="Roboto Mono"/>
                <a:ea typeface="Roboto Mono"/>
                <a:cs typeface="Roboto Mono"/>
                <a:sym typeface="Roboto Mono"/>
              </a:rPr>
              <a:t>// arbitrary length iteration based on how many addresses participated</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require(refundAddresses[x].</a:t>
            </a:r>
            <a:r>
              <a:rPr lang="en" sz="1400">
                <a:solidFill>
                  <a:srgbClr val="C2185B"/>
                </a:solidFill>
                <a:latin typeface="Roboto Mono"/>
                <a:ea typeface="Roboto Mono"/>
                <a:cs typeface="Roboto Mono"/>
                <a:sym typeface="Roboto Mono"/>
              </a:rPr>
              <a:t>send</a:t>
            </a:r>
            <a:r>
              <a:rPr lang="en" sz="1400">
                <a:solidFill>
                  <a:srgbClr val="37474F"/>
                </a:solidFill>
                <a:latin typeface="Roboto Mono"/>
                <a:ea typeface="Roboto Mono"/>
                <a:cs typeface="Roboto Mono"/>
                <a:sym typeface="Roboto Mono"/>
              </a:rPr>
              <a:t>(refunds[refundAddresses[x]])) </a:t>
            </a:r>
            <a:r>
              <a:rPr lang="en" sz="1400">
                <a:solidFill>
                  <a:srgbClr val="999999"/>
                </a:solidFill>
                <a:latin typeface="Roboto Mono"/>
                <a:ea typeface="Roboto Mono"/>
                <a:cs typeface="Roboto Mono"/>
                <a:sym typeface="Roboto Mono"/>
              </a:rPr>
              <a:t>// doubly bad, now a single failure on send will hold up all funds</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a:t>
            </a:r>
            <a:endParaRPr sz="1400">
              <a:solidFill>
                <a:srgbClr val="37474F"/>
              </a:solidFill>
              <a:latin typeface="Roboto Mono"/>
              <a:ea typeface="Roboto Mono"/>
              <a:cs typeface="Roboto Mono"/>
              <a:sym typeface="Roboto Mono"/>
            </a:endParaRPr>
          </a:p>
          <a:p>
            <a:pPr indent="0" lvl="0" marL="0" rtl="0" algn="l">
              <a:spcBef>
                <a:spcPts val="600"/>
              </a:spcBef>
              <a:spcAft>
                <a:spcPts val="0"/>
              </a:spcAft>
              <a:buNone/>
            </a:pPr>
            <a:r>
              <a:t/>
            </a:r>
            <a:endParaRPr sz="1400">
              <a:solidFill>
                <a:srgbClr val="999999"/>
              </a:solidFill>
              <a:latin typeface="Roboto Mono"/>
              <a:ea typeface="Roboto Mono"/>
              <a:cs typeface="Roboto Mono"/>
              <a:sym typeface="Roboto Mon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53"/>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DoS with Block Gas Limit</a:t>
            </a:r>
            <a:endParaRPr/>
          </a:p>
        </p:txBody>
      </p:sp>
      <p:sp>
        <p:nvSpPr>
          <p:cNvPr id="290" name="Google Shape;290;p53"/>
          <p:cNvSpPr txBox="1"/>
          <p:nvPr>
            <p:ph idx="1" type="body"/>
          </p:nvPr>
        </p:nvSpPr>
        <p:spPr>
          <a:xfrm>
            <a:off x="457200" y="1600200"/>
            <a:ext cx="8229600" cy="49677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en" sz="1400">
                <a:solidFill>
                  <a:srgbClr val="3B78E7"/>
                </a:solidFill>
                <a:latin typeface="Roboto Mono"/>
                <a:ea typeface="Roboto Mono"/>
                <a:cs typeface="Roboto Mono"/>
                <a:sym typeface="Roboto Mono"/>
              </a:rPr>
              <a:t>struct</a:t>
            </a:r>
            <a:r>
              <a:rPr lang="en" sz="1400">
                <a:solidFill>
                  <a:srgbClr val="37474F"/>
                </a:solidFill>
                <a:latin typeface="Roboto Mono"/>
                <a:ea typeface="Roboto Mono"/>
                <a:cs typeface="Roboto Mono"/>
                <a:sym typeface="Roboto Mono"/>
              </a:rPr>
              <a:t> Payee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address</a:t>
            </a:r>
            <a:r>
              <a:rPr lang="en" sz="1400">
                <a:solidFill>
                  <a:srgbClr val="37474F"/>
                </a:solidFill>
                <a:latin typeface="Roboto Mono"/>
                <a:ea typeface="Roboto Mono"/>
                <a:cs typeface="Roboto Mono"/>
                <a:sym typeface="Roboto Mono"/>
              </a:rPr>
              <a:t> addr;</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uint256</a:t>
            </a:r>
            <a:r>
              <a:rPr lang="en" sz="1400">
                <a:solidFill>
                  <a:srgbClr val="37474F"/>
                </a:solidFill>
                <a:latin typeface="Roboto Mono"/>
                <a:ea typeface="Roboto Mono"/>
                <a:cs typeface="Roboto Mono"/>
                <a:sym typeface="Roboto Mono"/>
              </a:rPr>
              <a:t> value;</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a:t>
            </a:r>
            <a:br>
              <a:rPr lang="en" sz="1400">
                <a:solidFill>
                  <a:srgbClr val="37474F"/>
                </a:solidFill>
                <a:latin typeface="Roboto Mono"/>
                <a:ea typeface="Roboto Mono"/>
                <a:cs typeface="Roboto Mono"/>
                <a:sym typeface="Roboto Mono"/>
              </a:rPr>
            </a:b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Payee[] payees;</a:t>
            </a:r>
            <a:br>
              <a:rPr lang="en" sz="1400">
                <a:solidFill>
                  <a:srgbClr val="37474F"/>
                </a:solidFill>
                <a:latin typeface="Roboto Mono"/>
                <a:ea typeface="Roboto Mono"/>
                <a:cs typeface="Roboto Mono"/>
                <a:sym typeface="Roboto Mono"/>
              </a:rPr>
            </a:br>
            <a:r>
              <a:rPr lang="en" sz="1400">
                <a:solidFill>
                  <a:srgbClr val="3E61A2"/>
                </a:solidFill>
                <a:latin typeface="Roboto Mono"/>
                <a:ea typeface="Roboto Mono"/>
                <a:cs typeface="Roboto Mono"/>
                <a:sym typeface="Roboto Mono"/>
              </a:rPr>
              <a:t>uint256</a:t>
            </a:r>
            <a:r>
              <a:rPr lang="en" sz="1400">
                <a:solidFill>
                  <a:srgbClr val="37474F"/>
                </a:solidFill>
                <a:latin typeface="Roboto Mono"/>
                <a:ea typeface="Roboto Mono"/>
                <a:cs typeface="Roboto Mono"/>
                <a:sym typeface="Roboto Mono"/>
              </a:rPr>
              <a:t> nextPayeeIndex;</a:t>
            </a:r>
            <a:br>
              <a:rPr lang="en" sz="1400">
                <a:solidFill>
                  <a:srgbClr val="37474F"/>
                </a:solidFill>
                <a:latin typeface="Roboto Mono"/>
                <a:ea typeface="Roboto Mono"/>
                <a:cs typeface="Roboto Mono"/>
                <a:sym typeface="Roboto Mono"/>
              </a:rPr>
            </a:br>
            <a:br>
              <a:rPr lang="en" sz="1400">
                <a:solidFill>
                  <a:srgbClr val="37474F"/>
                </a:solidFill>
                <a:latin typeface="Roboto Mono"/>
                <a:ea typeface="Roboto Mono"/>
                <a:cs typeface="Roboto Mono"/>
                <a:sym typeface="Roboto Mono"/>
              </a:rPr>
            </a:br>
            <a:r>
              <a:rPr lang="en" sz="1400">
                <a:solidFill>
                  <a:srgbClr val="3B78E7"/>
                </a:solidFill>
                <a:latin typeface="Roboto Mono"/>
                <a:ea typeface="Roboto Mono"/>
                <a:cs typeface="Roboto Mono"/>
                <a:sym typeface="Roboto Mono"/>
              </a:rPr>
              <a:t>function</a:t>
            </a:r>
            <a:r>
              <a:rPr lang="en" sz="1400">
                <a:solidFill>
                  <a:srgbClr val="37474F"/>
                </a:solidFill>
                <a:latin typeface="Roboto Mono"/>
                <a:ea typeface="Roboto Mono"/>
                <a:cs typeface="Roboto Mono"/>
                <a:sym typeface="Roboto Mono"/>
              </a:rPr>
              <a:t> payOut()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uint256</a:t>
            </a:r>
            <a:r>
              <a:rPr lang="en" sz="1400">
                <a:solidFill>
                  <a:srgbClr val="37474F"/>
                </a:solidFill>
                <a:latin typeface="Roboto Mono"/>
                <a:ea typeface="Roboto Mono"/>
                <a:cs typeface="Roboto Mono"/>
                <a:sym typeface="Roboto Mono"/>
              </a:rPr>
              <a:t> i = nextPayeeIndex;</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r>
              <a:rPr lang="en" sz="1400">
                <a:solidFill>
                  <a:srgbClr val="3B78E7"/>
                </a:solidFill>
                <a:latin typeface="Roboto Mono"/>
                <a:ea typeface="Roboto Mono"/>
                <a:cs typeface="Roboto Mono"/>
                <a:sym typeface="Roboto Mono"/>
              </a:rPr>
              <a:t>while</a:t>
            </a:r>
            <a:r>
              <a:rPr lang="en" sz="1400">
                <a:solidFill>
                  <a:srgbClr val="37474F"/>
                </a:solidFill>
                <a:latin typeface="Roboto Mono"/>
                <a:ea typeface="Roboto Mono"/>
                <a:cs typeface="Roboto Mono"/>
                <a:sym typeface="Roboto Mono"/>
              </a:rPr>
              <a:t> (i &lt; payees.length &amp;&amp; </a:t>
            </a:r>
            <a:r>
              <a:rPr lang="en" sz="1400">
                <a:solidFill>
                  <a:srgbClr val="C2185B"/>
                </a:solidFill>
                <a:latin typeface="Roboto Mono"/>
                <a:ea typeface="Roboto Mono"/>
                <a:cs typeface="Roboto Mono"/>
                <a:sym typeface="Roboto Mono"/>
              </a:rPr>
              <a:t>msg</a:t>
            </a:r>
            <a:r>
              <a:rPr lang="en" sz="1400">
                <a:solidFill>
                  <a:srgbClr val="37474F"/>
                </a:solidFill>
                <a:latin typeface="Roboto Mono"/>
                <a:ea typeface="Roboto Mono"/>
                <a:cs typeface="Roboto Mono"/>
                <a:sym typeface="Roboto Mono"/>
              </a:rPr>
              <a:t>.gas &gt; </a:t>
            </a:r>
            <a:r>
              <a:rPr lang="en" sz="1400">
                <a:solidFill>
                  <a:srgbClr val="E74C3C"/>
                </a:solidFill>
                <a:latin typeface="Roboto Mono"/>
                <a:ea typeface="Roboto Mono"/>
                <a:cs typeface="Roboto Mono"/>
                <a:sym typeface="Roboto Mono"/>
              </a:rPr>
              <a:t>200000</a:t>
            </a:r>
            <a:r>
              <a:rPr lang="en" sz="1400">
                <a:solidFill>
                  <a:srgbClr val="37474F"/>
                </a:solidFill>
                <a:latin typeface="Roboto Mono"/>
                <a:ea typeface="Roboto Mono"/>
                <a:cs typeface="Roboto Mono"/>
                <a:sym typeface="Roboto Mono"/>
              </a:rPr>
              <a:t>)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payees[i].addr.</a:t>
            </a:r>
            <a:r>
              <a:rPr lang="en" sz="1400">
                <a:solidFill>
                  <a:srgbClr val="C2185B"/>
                </a:solidFill>
                <a:latin typeface="Roboto Mono"/>
                <a:ea typeface="Roboto Mono"/>
                <a:cs typeface="Roboto Mono"/>
                <a:sym typeface="Roboto Mono"/>
              </a:rPr>
              <a:t>send</a:t>
            </a:r>
            <a:r>
              <a:rPr lang="en" sz="1400">
                <a:solidFill>
                  <a:srgbClr val="37474F"/>
                </a:solidFill>
                <a:latin typeface="Roboto Mono"/>
                <a:ea typeface="Roboto Mono"/>
                <a:cs typeface="Roboto Mono"/>
                <a:sym typeface="Roboto Mono"/>
              </a:rPr>
              <a:t>(payees[i].value);</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i++;</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nextPayeeIndex = i;</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a:t>
            </a:r>
            <a:endParaRPr sz="1400">
              <a:solidFill>
                <a:srgbClr val="37474F"/>
              </a:solidFill>
              <a:latin typeface="Roboto Mono"/>
              <a:ea typeface="Roboto Mono"/>
              <a:cs typeface="Roboto Mono"/>
              <a:sym typeface="Roboto Mono"/>
            </a:endParaRPr>
          </a:p>
          <a:p>
            <a:pPr indent="0" lvl="0" marL="0" rtl="0" algn="l">
              <a:spcBef>
                <a:spcPts val="600"/>
              </a:spcBef>
              <a:spcAft>
                <a:spcPts val="0"/>
              </a:spcAft>
              <a:buNone/>
            </a:pPr>
            <a:r>
              <a:t/>
            </a:r>
            <a:endParaRPr sz="1400">
              <a:solidFill>
                <a:srgbClr val="222222"/>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54"/>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Forcibly Sending Ether to a Contract</a:t>
            </a:r>
            <a:endParaRPr/>
          </a:p>
        </p:txBody>
      </p:sp>
      <p:sp>
        <p:nvSpPr>
          <p:cNvPr id="296" name="Google Shape;296;p54"/>
          <p:cNvSpPr txBox="1"/>
          <p:nvPr>
            <p:ph idx="1" type="body"/>
          </p:nvPr>
        </p:nvSpPr>
        <p:spPr>
          <a:xfrm>
            <a:off x="457200" y="2119050"/>
            <a:ext cx="8229600" cy="44487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en" sz="1400">
                <a:solidFill>
                  <a:srgbClr val="3B78E7"/>
                </a:solidFill>
                <a:latin typeface="Roboto Mono"/>
                <a:ea typeface="Roboto Mono"/>
                <a:cs typeface="Roboto Mono"/>
                <a:sym typeface="Roboto Mono"/>
              </a:rPr>
              <a:t>contract</a:t>
            </a:r>
            <a:r>
              <a:rPr lang="en" sz="1400">
                <a:solidFill>
                  <a:srgbClr val="37474F"/>
                </a:solidFill>
                <a:latin typeface="Roboto Mono"/>
                <a:ea typeface="Roboto Mono"/>
                <a:cs typeface="Roboto Mono"/>
                <a:sym typeface="Roboto Mono"/>
              </a:rPr>
              <a:t> Vulnerable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r>
              <a:rPr lang="en" sz="1400">
                <a:solidFill>
                  <a:srgbClr val="3B78E7"/>
                </a:solidFill>
                <a:latin typeface="Roboto Mono"/>
                <a:ea typeface="Roboto Mono"/>
                <a:cs typeface="Roboto Mono"/>
                <a:sym typeface="Roboto Mono"/>
              </a:rPr>
              <a:t>function</a:t>
            </a:r>
            <a:r>
              <a:rPr lang="en" sz="1400">
                <a:solidFill>
                  <a:srgbClr val="37474F"/>
                </a:solidFill>
                <a:latin typeface="Roboto Mono"/>
                <a:ea typeface="Roboto Mono"/>
                <a:cs typeface="Roboto Mono"/>
                <a:sym typeface="Roboto Mono"/>
              </a:rPr>
              <a:t> () </a:t>
            </a:r>
            <a:r>
              <a:rPr lang="en" sz="1400">
                <a:solidFill>
                  <a:srgbClr val="3E61A2"/>
                </a:solidFill>
                <a:latin typeface="Roboto Mono"/>
                <a:ea typeface="Roboto Mono"/>
                <a:cs typeface="Roboto Mono"/>
                <a:sym typeface="Roboto Mono"/>
              </a:rPr>
              <a:t>payable</a:t>
            </a:r>
            <a:r>
              <a:rPr lang="en" sz="1400">
                <a:solidFill>
                  <a:srgbClr val="37474F"/>
                </a:solidFill>
                <a:latin typeface="Roboto Mono"/>
                <a:ea typeface="Roboto Mono"/>
                <a:cs typeface="Roboto Mono"/>
                <a:sym typeface="Roboto Mono"/>
              </a:rPr>
              <a:t>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revert();</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br>
              <a:rPr lang="en" sz="1400">
                <a:solidFill>
                  <a:srgbClr val="37474F"/>
                </a:solidFill>
                <a:latin typeface="Roboto Mono"/>
                <a:ea typeface="Roboto Mono"/>
                <a:cs typeface="Roboto Mono"/>
                <a:sym typeface="Roboto Mono"/>
              </a:rPr>
            </a:b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r>
              <a:rPr lang="en" sz="1400">
                <a:solidFill>
                  <a:srgbClr val="3B78E7"/>
                </a:solidFill>
                <a:latin typeface="Roboto Mono"/>
                <a:ea typeface="Roboto Mono"/>
                <a:cs typeface="Roboto Mono"/>
                <a:sym typeface="Roboto Mono"/>
              </a:rPr>
              <a:t>function</a:t>
            </a:r>
            <a:r>
              <a:rPr lang="en" sz="1400">
                <a:solidFill>
                  <a:srgbClr val="37474F"/>
                </a:solidFill>
                <a:latin typeface="Roboto Mono"/>
                <a:ea typeface="Roboto Mono"/>
                <a:cs typeface="Roboto Mono"/>
                <a:sym typeface="Roboto Mono"/>
              </a:rPr>
              <a:t> somethingBad()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require(</a:t>
            </a:r>
            <a:r>
              <a:rPr lang="en" sz="1400">
                <a:solidFill>
                  <a:srgbClr val="C2185B"/>
                </a:solidFill>
                <a:latin typeface="Roboto Mono"/>
                <a:ea typeface="Roboto Mono"/>
                <a:cs typeface="Roboto Mono"/>
                <a:sym typeface="Roboto Mono"/>
              </a:rPr>
              <a:t>this</a:t>
            </a:r>
            <a:r>
              <a:rPr lang="en" sz="1400">
                <a:solidFill>
                  <a:srgbClr val="37474F"/>
                </a:solidFill>
                <a:latin typeface="Roboto Mono"/>
                <a:ea typeface="Roboto Mono"/>
                <a:cs typeface="Roboto Mono"/>
                <a:sym typeface="Roboto Mono"/>
              </a:rPr>
              <a:t>.</a:t>
            </a:r>
            <a:r>
              <a:rPr lang="en" sz="1400">
                <a:solidFill>
                  <a:srgbClr val="C2185B"/>
                </a:solidFill>
                <a:latin typeface="Roboto Mono"/>
                <a:ea typeface="Roboto Mono"/>
                <a:cs typeface="Roboto Mono"/>
                <a:sym typeface="Roboto Mono"/>
              </a:rPr>
              <a:t>balance</a:t>
            </a:r>
            <a:r>
              <a:rPr lang="en" sz="1400">
                <a:solidFill>
                  <a:srgbClr val="37474F"/>
                </a:solidFill>
                <a:latin typeface="Roboto Mono"/>
                <a:ea typeface="Roboto Mono"/>
                <a:cs typeface="Roboto Mono"/>
                <a:sym typeface="Roboto Mono"/>
              </a:rPr>
              <a:t> &gt; </a:t>
            </a:r>
            <a:r>
              <a:rPr lang="en" sz="1400">
                <a:solidFill>
                  <a:srgbClr val="E74C3C"/>
                </a:solidFill>
                <a:latin typeface="Roboto Mono"/>
                <a:ea typeface="Roboto Mono"/>
                <a:cs typeface="Roboto Mono"/>
                <a:sym typeface="Roboto Mono"/>
              </a:rPr>
              <a:t>0</a:t>
            </a:r>
            <a:r>
              <a:rPr lang="en" sz="1400">
                <a:solidFill>
                  <a:srgbClr val="37474F"/>
                </a:solidFill>
                <a:latin typeface="Roboto Mono"/>
                <a:ea typeface="Roboto Mono"/>
                <a:cs typeface="Roboto Mono"/>
                <a:sym typeface="Roboto Mono"/>
              </a:rPr>
              <a:t>);</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r>
              <a:rPr lang="en" sz="1400">
                <a:solidFill>
                  <a:srgbClr val="999999"/>
                </a:solidFill>
                <a:latin typeface="Roboto Mono"/>
                <a:ea typeface="Roboto Mono"/>
                <a:cs typeface="Roboto Mono"/>
                <a:sym typeface="Roboto Mono"/>
              </a:rPr>
              <a:t>// Do something bad</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a:t>
            </a:r>
            <a:endParaRPr sz="1400">
              <a:solidFill>
                <a:srgbClr val="37474F"/>
              </a:solidFill>
              <a:latin typeface="Roboto Mono"/>
              <a:ea typeface="Roboto Mono"/>
              <a:cs typeface="Roboto Mono"/>
              <a:sym typeface="Roboto Mono"/>
            </a:endParaRPr>
          </a:p>
          <a:p>
            <a:pPr indent="0" lvl="0" marL="0" rtl="0" algn="l">
              <a:spcBef>
                <a:spcPts val="600"/>
              </a:spcBef>
              <a:spcAft>
                <a:spcPts val="0"/>
              </a:spcAft>
              <a:buNone/>
            </a:pPr>
            <a:r>
              <a:t/>
            </a:r>
            <a:endParaRPr sz="1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55"/>
          <p:cNvSpPr txBox="1"/>
          <p:nvPr>
            <p:ph type="ctrTitle"/>
          </p:nvPr>
        </p:nvSpPr>
        <p:spPr>
          <a:xfrm>
            <a:off x="487100" y="3867025"/>
            <a:ext cx="8550300" cy="15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Engineering Techniques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56"/>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Upgrading Broken Contracts</a:t>
            </a:r>
            <a:endParaRPr/>
          </a:p>
        </p:txBody>
      </p:sp>
      <p:sp>
        <p:nvSpPr>
          <p:cNvPr id="307" name="Google Shape;307;p56"/>
          <p:cNvSpPr txBox="1"/>
          <p:nvPr>
            <p:ph idx="1" type="body"/>
          </p:nvPr>
        </p:nvSpPr>
        <p:spPr>
          <a:xfrm>
            <a:off x="457200" y="1417575"/>
            <a:ext cx="8229600" cy="53379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en" sz="900">
                <a:solidFill>
                  <a:srgbClr val="3B78E7"/>
                </a:solidFill>
                <a:latin typeface="Roboto Mono"/>
                <a:ea typeface="Roboto Mono"/>
                <a:cs typeface="Roboto Mono"/>
                <a:sym typeface="Roboto Mono"/>
              </a:rPr>
              <a:t>contract</a:t>
            </a:r>
            <a:r>
              <a:rPr lang="en" sz="900">
                <a:solidFill>
                  <a:srgbClr val="37474F"/>
                </a:solidFill>
                <a:latin typeface="Roboto Mono"/>
                <a:ea typeface="Roboto Mono"/>
                <a:cs typeface="Roboto Mono"/>
                <a:sym typeface="Roboto Mono"/>
              </a:rPr>
              <a:t> SomeRegister {</a:t>
            </a:r>
            <a:br>
              <a:rPr lang="en" sz="900">
                <a:solidFill>
                  <a:srgbClr val="37474F"/>
                </a:solidFill>
                <a:latin typeface="Roboto Mono"/>
                <a:ea typeface="Roboto Mono"/>
                <a:cs typeface="Roboto Mono"/>
                <a:sym typeface="Roboto Mono"/>
              </a:rPr>
            </a:br>
            <a:r>
              <a:rPr lang="en" sz="900">
                <a:solidFill>
                  <a:srgbClr val="37474F"/>
                </a:solidFill>
                <a:latin typeface="Roboto Mono"/>
                <a:ea typeface="Roboto Mono"/>
                <a:cs typeface="Roboto Mono"/>
                <a:sym typeface="Roboto Mono"/>
              </a:rPr>
              <a:t>    </a:t>
            </a:r>
            <a:r>
              <a:rPr lang="en" sz="900">
                <a:solidFill>
                  <a:srgbClr val="3E61A2"/>
                </a:solidFill>
                <a:latin typeface="Roboto Mono"/>
                <a:ea typeface="Roboto Mono"/>
                <a:cs typeface="Roboto Mono"/>
                <a:sym typeface="Roboto Mono"/>
              </a:rPr>
              <a:t>address</a:t>
            </a:r>
            <a:r>
              <a:rPr lang="en" sz="900">
                <a:solidFill>
                  <a:srgbClr val="37474F"/>
                </a:solidFill>
                <a:latin typeface="Roboto Mono"/>
                <a:ea typeface="Roboto Mono"/>
                <a:cs typeface="Roboto Mono"/>
                <a:sym typeface="Roboto Mono"/>
              </a:rPr>
              <a:t> backendContract;</a:t>
            </a:r>
            <a:br>
              <a:rPr lang="en" sz="900">
                <a:solidFill>
                  <a:srgbClr val="37474F"/>
                </a:solidFill>
                <a:latin typeface="Roboto Mono"/>
                <a:ea typeface="Roboto Mono"/>
                <a:cs typeface="Roboto Mono"/>
                <a:sym typeface="Roboto Mono"/>
              </a:rPr>
            </a:br>
            <a:r>
              <a:rPr lang="en" sz="900">
                <a:solidFill>
                  <a:srgbClr val="37474F"/>
                </a:solidFill>
                <a:latin typeface="Roboto Mono"/>
                <a:ea typeface="Roboto Mono"/>
                <a:cs typeface="Roboto Mono"/>
                <a:sym typeface="Roboto Mono"/>
              </a:rPr>
              <a:t>    </a:t>
            </a:r>
            <a:r>
              <a:rPr lang="en" sz="900">
                <a:solidFill>
                  <a:srgbClr val="3E61A2"/>
                </a:solidFill>
                <a:latin typeface="Roboto Mono"/>
                <a:ea typeface="Roboto Mono"/>
                <a:cs typeface="Roboto Mono"/>
                <a:sym typeface="Roboto Mono"/>
              </a:rPr>
              <a:t>address</a:t>
            </a:r>
            <a:r>
              <a:rPr lang="en" sz="900">
                <a:solidFill>
                  <a:srgbClr val="37474F"/>
                </a:solidFill>
                <a:latin typeface="Roboto Mono"/>
                <a:ea typeface="Roboto Mono"/>
                <a:cs typeface="Roboto Mono"/>
                <a:sym typeface="Roboto Mono"/>
              </a:rPr>
              <a:t>[] previousBackends;</a:t>
            </a:r>
            <a:br>
              <a:rPr lang="en" sz="900">
                <a:solidFill>
                  <a:srgbClr val="37474F"/>
                </a:solidFill>
                <a:latin typeface="Roboto Mono"/>
                <a:ea typeface="Roboto Mono"/>
                <a:cs typeface="Roboto Mono"/>
                <a:sym typeface="Roboto Mono"/>
              </a:rPr>
            </a:br>
            <a:r>
              <a:rPr lang="en" sz="900">
                <a:solidFill>
                  <a:srgbClr val="37474F"/>
                </a:solidFill>
                <a:latin typeface="Roboto Mono"/>
                <a:ea typeface="Roboto Mono"/>
                <a:cs typeface="Roboto Mono"/>
                <a:sym typeface="Roboto Mono"/>
              </a:rPr>
              <a:t>    </a:t>
            </a:r>
            <a:r>
              <a:rPr lang="en" sz="900">
                <a:solidFill>
                  <a:srgbClr val="3E61A2"/>
                </a:solidFill>
                <a:latin typeface="Roboto Mono"/>
                <a:ea typeface="Roboto Mono"/>
                <a:cs typeface="Roboto Mono"/>
                <a:sym typeface="Roboto Mono"/>
              </a:rPr>
              <a:t>address</a:t>
            </a:r>
            <a:r>
              <a:rPr lang="en" sz="900">
                <a:solidFill>
                  <a:srgbClr val="37474F"/>
                </a:solidFill>
                <a:latin typeface="Roboto Mono"/>
                <a:ea typeface="Roboto Mono"/>
                <a:cs typeface="Roboto Mono"/>
                <a:sym typeface="Roboto Mono"/>
              </a:rPr>
              <a:t> owner;</a:t>
            </a:r>
            <a:br>
              <a:rPr lang="en" sz="900">
                <a:solidFill>
                  <a:srgbClr val="37474F"/>
                </a:solidFill>
                <a:latin typeface="Roboto Mono"/>
                <a:ea typeface="Roboto Mono"/>
                <a:cs typeface="Roboto Mono"/>
                <a:sym typeface="Roboto Mono"/>
              </a:rPr>
            </a:br>
            <a:br>
              <a:rPr lang="en" sz="900">
                <a:solidFill>
                  <a:srgbClr val="37474F"/>
                </a:solidFill>
                <a:latin typeface="Roboto Mono"/>
                <a:ea typeface="Roboto Mono"/>
                <a:cs typeface="Roboto Mono"/>
                <a:sym typeface="Roboto Mono"/>
              </a:rPr>
            </a:br>
            <a:r>
              <a:rPr lang="en" sz="900">
                <a:solidFill>
                  <a:srgbClr val="37474F"/>
                </a:solidFill>
                <a:latin typeface="Roboto Mono"/>
                <a:ea typeface="Roboto Mono"/>
                <a:cs typeface="Roboto Mono"/>
                <a:sym typeface="Roboto Mono"/>
              </a:rPr>
              <a:t>    </a:t>
            </a:r>
            <a:r>
              <a:rPr lang="en" sz="900">
                <a:solidFill>
                  <a:srgbClr val="3B78E7"/>
                </a:solidFill>
                <a:latin typeface="Roboto Mono"/>
                <a:ea typeface="Roboto Mono"/>
                <a:cs typeface="Roboto Mono"/>
                <a:sym typeface="Roboto Mono"/>
              </a:rPr>
              <a:t>function</a:t>
            </a:r>
            <a:r>
              <a:rPr lang="en" sz="900">
                <a:solidFill>
                  <a:srgbClr val="37474F"/>
                </a:solidFill>
                <a:latin typeface="Roboto Mono"/>
                <a:ea typeface="Roboto Mono"/>
                <a:cs typeface="Roboto Mono"/>
                <a:sym typeface="Roboto Mono"/>
              </a:rPr>
              <a:t> SomeRegister() {</a:t>
            </a:r>
            <a:br>
              <a:rPr lang="en" sz="900">
                <a:solidFill>
                  <a:srgbClr val="37474F"/>
                </a:solidFill>
                <a:latin typeface="Roboto Mono"/>
                <a:ea typeface="Roboto Mono"/>
                <a:cs typeface="Roboto Mono"/>
                <a:sym typeface="Roboto Mono"/>
              </a:rPr>
            </a:br>
            <a:r>
              <a:rPr lang="en" sz="900">
                <a:solidFill>
                  <a:srgbClr val="37474F"/>
                </a:solidFill>
                <a:latin typeface="Roboto Mono"/>
                <a:ea typeface="Roboto Mono"/>
                <a:cs typeface="Roboto Mono"/>
                <a:sym typeface="Roboto Mono"/>
              </a:rPr>
              <a:t>        owner = </a:t>
            </a:r>
            <a:r>
              <a:rPr lang="en" sz="900">
                <a:solidFill>
                  <a:srgbClr val="C2185B"/>
                </a:solidFill>
                <a:latin typeface="Roboto Mono"/>
                <a:ea typeface="Roboto Mono"/>
                <a:cs typeface="Roboto Mono"/>
                <a:sym typeface="Roboto Mono"/>
              </a:rPr>
              <a:t>msg</a:t>
            </a:r>
            <a:r>
              <a:rPr lang="en" sz="900">
                <a:solidFill>
                  <a:srgbClr val="37474F"/>
                </a:solidFill>
                <a:latin typeface="Roboto Mono"/>
                <a:ea typeface="Roboto Mono"/>
                <a:cs typeface="Roboto Mono"/>
                <a:sym typeface="Roboto Mono"/>
              </a:rPr>
              <a:t>.sender;</a:t>
            </a:r>
            <a:br>
              <a:rPr lang="en" sz="900">
                <a:solidFill>
                  <a:srgbClr val="37474F"/>
                </a:solidFill>
                <a:latin typeface="Roboto Mono"/>
                <a:ea typeface="Roboto Mono"/>
                <a:cs typeface="Roboto Mono"/>
                <a:sym typeface="Roboto Mono"/>
              </a:rPr>
            </a:br>
            <a:r>
              <a:rPr lang="en" sz="900">
                <a:solidFill>
                  <a:srgbClr val="37474F"/>
                </a:solidFill>
                <a:latin typeface="Roboto Mono"/>
                <a:ea typeface="Roboto Mono"/>
                <a:cs typeface="Roboto Mono"/>
                <a:sym typeface="Roboto Mono"/>
              </a:rPr>
              <a:t>    }</a:t>
            </a:r>
            <a:br>
              <a:rPr lang="en" sz="900">
                <a:solidFill>
                  <a:srgbClr val="37474F"/>
                </a:solidFill>
                <a:latin typeface="Roboto Mono"/>
                <a:ea typeface="Roboto Mono"/>
                <a:cs typeface="Roboto Mono"/>
                <a:sym typeface="Roboto Mono"/>
              </a:rPr>
            </a:br>
            <a:br>
              <a:rPr lang="en" sz="900">
                <a:solidFill>
                  <a:srgbClr val="37474F"/>
                </a:solidFill>
                <a:latin typeface="Roboto Mono"/>
                <a:ea typeface="Roboto Mono"/>
                <a:cs typeface="Roboto Mono"/>
                <a:sym typeface="Roboto Mono"/>
              </a:rPr>
            </a:br>
            <a:r>
              <a:rPr lang="en" sz="900">
                <a:solidFill>
                  <a:srgbClr val="37474F"/>
                </a:solidFill>
                <a:latin typeface="Roboto Mono"/>
                <a:ea typeface="Roboto Mono"/>
                <a:cs typeface="Roboto Mono"/>
                <a:sym typeface="Roboto Mono"/>
              </a:rPr>
              <a:t>    </a:t>
            </a:r>
            <a:r>
              <a:rPr lang="en" sz="900">
                <a:solidFill>
                  <a:srgbClr val="3B78E7"/>
                </a:solidFill>
                <a:latin typeface="Roboto Mono"/>
                <a:ea typeface="Roboto Mono"/>
                <a:cs typeface="Roboto Mono"/>
                <a:sym typeface="Roboto Mono"/>
              </a:rPr>
              <a:t>modifier</a:t>
            </a:r>
            <a:r>
              <a:rPr lang="en" sz="900">
                <a:solidFill>
                  <a:srgbClr val="37474F"/>
                </a:solidFill>
                <a:latin typeface="Roboto Mono"/>
                <a:ea typeface="Roboto Mono"/>
                <a:cs typeface="Roboto Mono"/>
                <a:sym typeface="Roboto Mono"/>
              </a:rPr>
              <a:t> onlyOwner() {</a:t>
            </a:r>
            <a:br>
              <a:rPr lang="en" sz="900">
                <a:solidFill>
                  <a:srgbClr val="37474F"/>
                </a:solidFill>
                <a:latin typeface="Roboto Mono"/>
                <a:ea typeface="Roboto Mono"/>
                <a:cs typeface="Roboto Mono"/>
                <a:sym typeface="Roboto Mono"/>
              </a:rPr>
            </a:br>
            <a:r>
              <a:rPr lang="en" sz="900">
                <a:solidFill>
                  <a:srgbClr val="37474F"/>
                </a:solidFill>
                <a:latin typeface="Roboto Mono"/>
                <a:ea typeface="Roboto Mono"/>
                <a:cs typeface="Roboto Mono"/>
                <a:sym typeface="Roboto Mono"/>
              </a:rPr>
              <a:t>        require(</a:t>
            </a:r>
            <a:r>
              <a:rPr lang="en" sz="900">
                <a:solidFill>
                  <a:srgbClr val="C2185B"/>
                </a:solidFill>
                <a:latin typeface="Roboto Mono"/>
                <a:ea typeface="Roboto Mono"/>
                <a:cs typeface="Roboto Mono"/>
                <a:sym typeface="Roboto Mono"/>
              </a:rPr>
              <a:t>msg</a:t>
            </a:r>
            <a:r>
              <a:rPr lang="en" sz="900">
                <a:solidFill>
                  <a:srgbClr val="37474F"/>
                </a:solidFill>
                <a:latin typeface="Roboto Mono"/>
                <a:ea typeface="Roboto Mono"/>
                <a:cs typeface="Roboto Mono"/>
                <a:sym typeface="Roboto Mono"/>
              </a:rPr>
              <a:t>.sender == owner)</a:t>
            </a:r>
            <a:br>
              <a:rPr lang="en" sz="900">
                <a:solidFill>
                  <a:srgbClr val="37474F"/>
                </a:solidFill>
                <a:latin typeface="Roboto Mono"/>
                <a:ea typeface="Roboto Mono"/>
                <a:cs typeface="Roboto Mono"/>
                <a:sym typeface="Roboto Mono"/>
              </a:rPr>
            </a:br>
            <a:r>
              <a:rPr lang="en" sz="900">
                <a:solidFill>
                  <a:srgbClr val="37474F"/>
                </a:solidFill>
                <a:latin typeface="Roboto Mono"/>
                <a:ea typeface="Roboto Mono"/>
                <a:cs typeface="Roboto Mono"/>
                <a:sym typeface="Roboto Mono"/>
              </a:rPr>
              <a:t>        </a:t>
            </a:r>
            <a:r>
              <a:rPr lang="en" sz="900">
                <a:solidFill>
                  <a:srgbClr val="3E61A2"/>
                </a:solidFill>
                <a:latin typeface="Roboto Mono"/>
                <a:ea typeface="Roboto Mono"/>
                <a:cs typeface="Roboto Mono"/>
                <a:sym typeface="Roboto Mono"/>
              </a:rPr>
              <a:t>_</a:t>
            </a:r>
            <a:r>
              <a:rPr lang="en" sz="900">
                <a:solidFill>
                  <a:srgbClr val="37474F"/>
                </a:solidFill>
                <a:latin typeface="Roboto Mono"/>
                <a:ea typeface="Roboto Mono"/>
                <a:cs typeface="Roboto Mono"/>
                <a:sym typeface="Roboto Mono"/>
              </a:rPr>
              <a:t>;</a:t>
            </a:r>
            <a:br>
              <a:rPr lang="en" sz="900">
                <a:solidFill>
                  <a:srgbClr val="37474F"/>
                </a:solidFill>
                <a:latin typeface="Roboto Mono"/>
                <a:ea typeface="Roboto Mono"/>
                <a:cs typeface="Roboto Mono"/>
                <a:sym typeface="Roboto Mono"/>
              </a:rPr>
            </a:br>
            <a:r>
              <a:rPr lang="en" sz="900">
                <a:solidFill>
                  <a:srgbClr val="37474F"/>
                </a:solidFill>
                <a:latin typeface="Roboto Mono"/>
                <a:ea typeface="Roboto Mono"/>
                <a:cs typeface="Roboto Mono"/>
                <a:sym typeface="Roboto Mono"/>
              </a:rPr>
              <a:t>    }</a:t>
            </a:r>
            <a:br>
              <a:rPr lang="en" sz="900">
                <a:solidFill>
                  <a:srgbClr val="37474F"/>
                </a:solidFill>
                <a:latin typeface="Roboto Mono"/>
                <a:ea typeface="Roboto Mono"/>
                <a:cs typeface="Roboto Mono"/>
                <a:sym typeface="Roboto Mono"/>
              </a:rPr>
            </a:br>
            <a:br>
              <a:rPr lang="en" sz="900">
                <a:solidFill>
                  <a:srgbClr val="37474F"/>
                </a:solidFill>
                <a:latin typeface="Roboto Mono"/>
                <a:ea typeface="Roboto Mono"/>
                <a:cs typeface="Roboto Mono"/>
                <a:sym typeface="Roboto Mono"/>
              </a:rPr>
            </a:br>
            <a:r>
              <a:rPr lang="en" sz="900">
                <a:solidFill>
                  <a:srgbClr val="37474F"/>
                </a:solidFill>
                <a:latin typeface="Roboto Mono"/>
                <a:ea typeface="Roboto Mono"/>
                <a:cs typeface="Roboto Mono"/>
                <a:sym typeface="Roboto Mono"/>
              </a:rPr>
              <a:t>    </a:t>
            </a:r>
            <a:r>
              <a:rPr lang="en" sz="900">
                <a:solidFill>
                  <a:srgbClr val="3B78E7"/>
                </a:solidFill>
                <a:latin typeface="Roboto Mono"/>
                <a:ea typeface="Roboto Mono"/>
                <a:cs typeface="Roboto Mono"/>
                <a:sym typeface="Roboto Mono"/>
              </a:rPr>
              <a:t>function</a:t>
            </a:r>
            <a:r>
              <a:rPr lang="en" sz="900">
                <a:solidFill>
                  <a:srgbClr val="37474F"/>
                </a:solidFill>
                <a:latin typeface="Roboto Mono"/>
                <a:ea typeface="Roboto Mono"/>
                <a:cs typeface="Roboto Mono"/>
                <a:sym typeface="Roboto Mono"/>
              </a:rPr>
              <a:t> changeBackend(</a:t>
            </a:r>
            <a:r>
              <a:rPr lang="en" sz="900">
                <a:solidFill>
                  <a:srgbClr val="3E61A2"/>
                </a:solidFill>
                <a:latin typeface="Roboto Mono"/>
                <a:ea typeface="Roboto Mono"/>
                <a:cs typeface="Roboto Mono"/>
                <a:sym typeface="Roboto Mono"/>
              </a:rPr>
              <a:t>address</a:t>
            </a:r>
            <a:r>
              <a:rPr lang="en" sz="900">
                <a:solidFill>
                  <a:srgbClr val="37474F"/>
                </a:solidFill>
                <a:latin typeface="Roboto Mono"/>
                <a:ea typeface="Roboto Mono"/>
                <a:cs typeface="Roboto Mono"/>
                <a:sym typeface="Roboto Mono"/>
              </a:rPr>
              <a:t> newBackend) </a:t>
            </a:r>
            <a:r>
              <a:rPr lang="en" sz="900">
                <a:solidFill>
                  <a:srgbClr val="3E61A2"/>
                </a:solidFill>
                <a:latin typeface="Roboto Mono"/>
                <a:ea typeface="Roboto Mono"/>
                <a:cs typeface="Roboto Mono"/>
                <a:sym typeface="Roboto Mono"/>
              </a:rPr>
              <a:t>public</a:t>
            </a:r>
            <a:br>
              <a:rPr lang="en" sz="900">
                <a:solidFill>
                  <a:srgbClr val="37474F"/>
                </a:solidFill>
                <a:latin typeface="Roboto Mono"/>
                <a:ea typeface="Roboto Mono"/>
                <a:cs typeface="Roboto Mono"/>
                <a:sym typeface="Roboto Mono"/>
              </a:rPr>
            </a:br>
            <a:r>
              <a:rPr lang="en" sz="900">
                <a:solidFill>
                  <a:srgbClr val="37474F"/>
                </a:solidFill>
                <a:latin typeface="Roboto Mono"/>
                <a:ea typeface="Roboto Mono"/>
                <a:cs typeface="Roboto Mono"/>
                <a:sym typeface="Roboto Mono"/>
              </a:rPr>
              <a:t>    onlyOwner()</a:t>
            </a:r>
            <a:br>
              <a:rPr lang="en" sz="900">
                <a:solidFill>
                  <a:srgbClr val="37474F"/>
                </a:solidFill>
                <a:latin typeface="Roboto Mono"/>
                <a:ea typeface="Roboto Mono"/>
                <a:cs typeface="Roboto Mono"/>
                <a:sym typeface="Roboto Mono"/>
              </a:rPr>
            </a:br>
            <a:r>
              <a:rPr lang="en" sz="900">
                <a:solidFill>
                  <a:srgbClr val="37474F"/>
                </a:solidFill>
                <a:latin typeface="Roboto Mono"/>
                <a:ea typeface="Roboto Mono"/>
                <a:cs typeface="Roboto Mono"/>
                <a:sym typeface="Roboto Mono"/>
              </a:rPr>
              <a:t>    </a:t>
            </a:r>
            <a:r>
              <a:rPr lang="en" sz="900">
                <a:solidFill>
                  <a:srgbClr val="3B78E7"/>
                </a:solidFill>
                <a:latin typeface="Roboto Mono"/>
                <a:ea typeface="Roboto Mono"/>
                <a:cs typeface="Roboto Mono"/>
                <a:sym typeface="Roboto Mono"/>
              </a:rPr>
              <a:t>returns</a:t>
            </a:r>
            <a:r>
              <a:rPr lang="en" sz="900">
                <a:solidFill>
                  <a:srgbClr val="37474F"/>
                </a:solidFill>
                <a:latin typeface="Roboto Mono"/>
                <a:ea typeface="Roboto Mono"/>
                <a:cs typeface="Roboto Mono"/>
                <a:sym typeface="Roboto Mono"/>
              </a:rPr>
              <a:t> (</a:t>
            </a:r>
            <a:r>
              <a:rPr lang="en" sz="900">
                <a:solidFill>
                  <a:srgbClr val="3E61A2"/>
                </a:solidFill>
                <a:latin typeface="Roboto Mono"/>
                <a:ea typeface="Roboto Mono"/>
                <a:cs typeface="Roboto Mono"/>
                <a:sym typeface="Roboto Mono"/>
              </a:rPr>
              <a:t>bool</a:t>
            </a:r>
            <a:r>
              <a:rPr lang="en" sz="900">
                <a:solidFill>
                  <a:srgbClr val="37474F"/>
                </a:solidFill>
                <a:latin typeface="Roboto Mono"/>
                <a:ea typeface="Roboto Mono"/>
                <a:cs typeface="Roboto Mono"/>
                <a:sym typeface="Roboto Mono"/>
              </a:rPr>
              <a:t>)</a:t>
            </a:r>
            <a:br>
              <a:rPr lang="en" sz="900">
                <a:solidFill>
                  <a:srgbClr val="37474F"/>
                </a:solidFill>
                <a:latin typeface="Roboto Mono"/>
                <a:ea typeface="Roboto Mono"/>
                <a:cs typeface="Roboto Mono"/>
                <a:sym typeface="Roboto Mono"/>
              </a:rPr>
            </a:br>
            <a:r>
              <a:rPr lang="en" sz="900">
                <a:solidFill>
                  <a:srgbClr val="37474F"/>
                </a:solidFill>
                <a:latin typeface="Roboto Mono"/>
                <a:ea typeface="Roboto Mono"/>
                <a:cs typeface="Roboto Mono"/>
                <a:sym typeface="Roboto Mono"/>
              </a:rPr>
              <a:t>    {</a:t>
            </a:r>
            <a:br>
              <a:rPr lang="en" sz="900">
                <a:solidFill>
                  <a:srgbClr val="37474F"/>
                </a:solidFill>
                <a:latin typeface="Roboto Mono"/>
                <a:ea typeface="Roboto Mono"/>
                <a:cs typeface="Roboto Mono"/>
                <a:sym typeface="Roboto Mono"/>
              </a:rPr>
            </a:br>
            <a:r>
              <a:rPr lang="en" sz="900">
                <a:solidFill>
                  <a:srgbClr val="37474F"/>
                </a:solidFill>
                <a:latin typeface="Roboto Mono"/>
                <a:ea typeface="Roboto Mono"/>
                <a:cs typeface="Roboto Mono"/>
                <a:sym typeface="Roboto Mono"/>
              </a:rPr>
              <a:t>        </a:t>
            </a:r>
            <a:r>
              <a:rPr lang="en" sz="900">
                <a:solidFill>
                  <a:srgbClr val="3B78E7"/>
                </a:solidFill>
                <a:latin typeface="Roboto Mono"/>
                <a:ea typeface="Roboto Mono"/>
                <a:cs typeface="Roboto Mono"/>
                <a:sym typeface="Roboto Mono"/>
              </a:rPr>
              <a:t>if</a:t>
            </a:r>
            <a:r>
              <a:rPr lang="en" sz="900">
                <a:solidFill>
                  <a:srgbClr val="37474F"/>
                </a:solidFill>
                <a:latin typeface="Roboto Mono"/>
                <a:ea typeface="Roboto Mono"/>
                <a:cs typeface="Roboto Mono"/>
                <a:sym typeface="Roboto Mono"/>
              </a:rPr>
              <a:t>(newBackend != backendContract) {</a:t>
            </a:r>
            <a:br>
              <a:rPr lang="en" sz="900">
                <a:solidFill>
                  <a:srgbClr val="37474F"/>
                </a:solidFill>
                <a:latin typeface="Roboto Mono"/>
                <a:ea typeface="Roboto Mono"/>
                <a:cs typeface="Roboto Mono"/>
                <a:sym typeface="Roboto Mono"/>
              </a:rPr>
            </a:br>
            <a:r>
              <a:rPr lang="en" sz="900">
                <a:solidFill>
                  <a:srgbClr val="37474F"/>
                </a:solidFill>
                <a:latin typeface="Roboto Mono"/>
                <a:ea typeface="Roboto Mono"/>
                <a:cs typeface="Roboto Mono"/>
                <a:sym typeface="Roboto Mono"/>
              </a:rPr>
              <a:t>            previousBackends.push(backendContract);</a:t>
            </a:r>
            <a:br>
              <a:rPr lang="en" sz="900">
                <a:solidFill>
                  <a:srgbClr val="37474F"/>
                </a:solidFill>
                <a:latin typeface="Roboto Mono"/>
                <a:ea typeface="Roboto Mono"/>
                <a:cs typeface="Roboto Mono"/>
                <a:sym typeface="Roboto Mono"/>
              </a:rPr>
            </a:br>
            <a:r>
              <a:rPr lang="en" sz="900">
                <a:solidFill>
                  <a:srgbClr val="37474F"/>
                </a:solidFill>
                <a:latin typeface="Roboto Mono"/>
                <a:ea typeface="Roboto Mono"/>
                <a:cs typeface="Roboto Mono"/>
                <a:sym typeface="Roboto Mono"/>
              </a:rPr>
              <a:t>            backendContract = newBackend;</a:t>
            </a:r>
            <a:br>
              <a:rPr lang="en" sz="900">
                <a:solidFill>
                  <a:srgbClr val="37474F"/>
                </a:solidFill>
                <a:latin typeface="Roboto Mono"/>
                <a:ea typeface="Roboto Mono"/>
                <a:cs typeface="Roboto Mono"/>
                <a:sym typeface="Roboto Mono"/>
              </a:rPr>
            </a:br>
            <a:r>
              <a:rPr lang="en" sz="900">
                <a:solidFill>
                  <a:srgbClr val="37474F"/>
                </a:solidFill>
                <a:latin typeface="Roboto Mono"/>
                <a:ea typeface="Roboto Mono"/>
                <a:cs typeface="Roboto Mono"/>
                <a:sym typeface="Roboto Mono"/>
              </a:rPr>
              <a:t>            </a:t>
            </a:r>
            <a:r>
              <a:rPr lang="en" sz="900">
                <a:solidFill>
                  <a:srgbClr val="3B78E7"/>
                </a:solidFill>
                <a:latin typeface="Roboto Mono"/>
                <a:ea typeface="Roboto Mono"/>
                <a:cs typeface="Roboto Mono"/>
                <a:sym typeface="Roboto Mono"/>
              </a:rPr>
              <a:t>return</a:t>
            </a:r>
            <a:r>
              <a:rPr lang="en" sz="900">
                <a:solidFill>
                  <a:srgbClr val="37474F"/>
                </a:solidFill>
                <a:latin typeface="Roboto Mono"/>
                <a:ea typeface="Roboto Mono"/>
                <a:cs typeface="Roboto Mono"/>
                <a:sym typeface="Roboto Mono"/>
              </a:rPr>
              <a:t> </a:t>
            </a:r>
            <a:r>
              <a:rPr lang="en" sz="900">
                <a:solidFill>
                  <a:srgbClr val="A71D5D"/>
                </a:solidFill>
                <a:latin typeface="Roboto Mono"/>
                <a:ea typeface="Roboto Mono"/>
                <a:cs typeface="Roboto Mono"/>
                <a:sym typeface="Roboto Mono"/>
              </a:rPr>
              <a:t>true</a:t>
            </a:r>
            <a:r>
              <a:rPr lang="en" sz="900">
                <a:solidFill>
                  <a:srgbClr val="37474F"/>
                </a:solidFill>
                <a:latin typeface="Roboto Mono"/>
                <a:ea typeface="Roboto Mono"/>
                <a:cs typeface="Roboto Mono"/>
                <a:sym typeface="Roboto Mono"/>
              </a:rPr>
              <a:t>;</a:t>
            </a:r>
            <a:br>
              <a:rPr lang="en" sz="900">
                <a:solidFill>
                  <a:srgbClr val="37474F"/>
                </a:solidFill>
                <a:latin typeface="Roboto Mono"/>
                <a:ea typeface="Roboto Mono"/>
                <a:cs typeface="Roboto Mono"/>
                <a:sym typeface="Roboto Mono"/>
              </a:rPr>
            </a:br>
            <a:r>
              <a:rPr lang="en" sz="900">
                <a:solidFill>
                  <a:srgbClr val="37474F"/>
                </a:solidFill>
                <a:latin typeface="Roboto Mono"/>
                <a:ea typeface="Roboto Mono"/>
                <a:cs typeface="Roboto Mono"/>
                <a:sym typeface="Roboto Mono"/>
              </a:rPr>
              <a:t>        }</a:t>
            </a:r>
            <a:br>
              <a:rPr lang="en" sz="900">
                <a:solidFill>
                  <a:srgbClr val="37474F"/>
                </a:solidFill>
                <a:latin typeface="Roboto Mono"/>
                <a:ea typeface="Roboto Mono"/>
                <a:cs typeface="Roboto Mono"/>
                <a:sym typeface="Roboto Mono"/>
              </a:rPr>
            </a:br>
            <a:br>
              <a:rPr lang="en" sz="900">
                <a:solidFill>
                  <a:srgbClr val="37474F"/>
                </a:solidFill>
                <a:latin typeface="Roboto Mono"/>
                <a:ea typeface="Roboto Mono"/>
                <a:cs typeface="Roboto Mono"/>
                <a:sym typeface="Roboto Mono"/>
              </a:rPr>
            </a:br>
            <a:r>
              <a:rPr lang="en" sz="900">
                <a:solidFill>
                  <a:srgbClr val="37474F"/>
                </a:solidFill>
                <a:latin typeface="Roboto Mono"/>
                <a:ea typeface="Roboto Mono"/>
                <a:cs typeface="Roboto Mono"/>
                <a:sym typeface="Roboto Mono"/>
              </a:rPr>
              <a:t>        </a:t>
            </a:r>
            <a:r>
              <a:rPr lang="en" sz="900">
                <a:solidFill>
                  <a:srgbClr val="3B78E7"/>
                </a:solidFill>
                <a:latin typeface="Roboto Mono"/>
                <a:ea typeface="Roboto Mono"/>
                <a:cs typeface="Roboto Mono"/>
                <a:sym typeface="Roboto Mono"/>
              </a:rPr>
              <a:t>return</a:t>
            </a:r>
            <a:r>
              <a:rPr lang="en" sz="900">
                <a:solidFill>
                  <a:srgbClr val="37474F"/>
                </a:solidFill>
                <a:latin typeface="Roboto Mono"/>
                <a:ea typeface="Roboto Mono"/>
                <a:cs typeface="Roboto Mono"/>
                <a:sym typeface="Roboto Mono"/>
              </a:rPr>
              <a:t> </a:t>
            </a:r>
            <a:r>
              <a:rPr lang="en" sz="900">
                <a:solidFill>
                  <a:srgbClr val="A71D5D"/>
                </a:solidFill>
                <a:latin typeface="Roboto Mono"/>
                <a:ea typeface="Roboto Mono"/>
                <a:cs typeface="Roboto Mono"/>
                <a:sym typeface="Roboto Mono"/>
              </a:rPr>
              <a:t>false</a:t>
            </a:r>
            <a:r>
              <a:rPr lang="en" sz="900">
                <a:solidFill>
                  <a:srgbClr val="37474F"/>
                </a:solidFill>
                <a:latin typeface="Roboto Mono"/>
                <a:ea typeface="Roboto Mono"/>
                <a:cs typeface="Roboto Mono"/>
                <a:sym typeface="Roboto Mono"/>
              </a:rPr>
              <a:t>;</a:t>
            </a:r>
            <a:br>
              <a:rPr lang="en" sz="900">
                <a:solidFill>
                  <a:srgbClr val="37474F"/>
                </a:solidFill>
                <a:latin typeface="Roboto Mono"/>
                <a:ea typeface="Roboto Mono"/>
                <a:cs typeface="Roboto Mono"/>
                <a:sym typeface="Roboto Mono"/>
              </a:rPr>
            </a:br>
            <a:r>
              <a:rPr lang="en" sz="900">
                <a:solidFill>
                  <a:srgbClr val="37474F"/>
                </a:solidFill>
                <a:latin typeface="Roboto Mono"/>
                <a:ea typeface="Roboto Mono"/>
                <a:cs typeface="Roboto Mono"/>
                <a:sym typeface="Roboto Mono"/>
              </a:rPr>
              <a:t>    }</a:t>
            </a:r>
            <a:br>
              <a:rPr lang="en" sz="900">
                <a:solidFill>
                  <a:srgbClr val="37474F"/>
                </a:solidFill>
                <a:latin typeface="Roboto Mono"/>
                <a:ea typeface="Roboto Mono"/>
                <a:cs typeface="Roboto Mono"/>
                <a:sym typeface="Roboto Mono"/>
              </a:rPr>
            </a:b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spcBef>
                <a:spcPts val="600"/>
              </a:spcBef>
              <a:spcAft>
                <a:spcPts val="0"/>
              </a:spcAft>
              <a:buNone/>
            </a:pPr>
            <a:r>
              <a:t/>
            </a:r>
            <a:endParaRPr sz="9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57"/>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Upgrading Broken Contracts</a:t>
            </a:r>
            <a:endParaRPr/>
          </a:p>
        </p:txBody>
      </p:sp>
      <p:sp>
        <p:nvSpPr>
          <p:cNvPr id="313" name="Google Shape;313;p57"/>
          <p:cNvSpPr txBox="1"/>
          <p:nvPr>
            <p:ph idx="1" type="body"/>
          </p:nvPr>
        </p:nvSpPr>
        <p:spPr>
          <a:xfrm>
            <a:off x="457200" y="1417575"/>
            <a:ext cx="8229600" cy="53379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en" sz="1000">
                <a:solidFill>
                  <a:srgbClr val="3B78E7"/>
                </a:solidFill>
                <a:latin typeface="Roboto Mono"/>
                <a:ea typeface="Roboto Mono"/>
                <a:cs typeface="Roboto Mono"/>
                <a:sym typeface="Roboto Mono"/>
              </a:rPr>
              <a:t>contract</a:t>
            </a:r>
            <a:r>
              <a:rPr lang="en" sz="1000">
                <a:solidFill>
                  <a:srgbClr val="37474F"/>
                </a:solidFill>
                <a:latin typeface="Roboto Mono"/>
                <a:ea typeface="Roboto Mono"/>
                <a:cs typeface="Roboto Mono"/>
                <a:sym typeface="Roboto Mono"/>
              </a:rPr>
              <a:t> Relay {</a:t>
            </a:r>
            <a:br>
              <a:rPr lang="en" sz="1000">
                <a:solidFill>
                  <a:srgbClr val="37474F"/>
                </a:solidFill>
                <a:latin typeface="Roboto Mono"/>
                <a:ea typeface="Roboto Mono"/>
                <a:cs typeface="Roboto Mono"/>
                <a:sym typeface="Roboto Mono"/>
              </a:rPr>
            </a:br>
            <a:r>
              <a:rPr lang="en" sz="1000">
                <a:solidFill>
                  <a:srgbClr val="37474F"/>
                </a:solidFill>
                <a:latin typeface="Roboto Mono"/>
                <a:ea typeface="Roboto Mono"/>
                <a:cs typeface="Roboto Mono"/>
                <a:sym typeface="Roboto Mono"/>
              </a:rPr>
              <a:t>    </a:t>
            </a:r>
            <a:r>
              <a:rPr lang="en" sz="1000">
                <a:solidFill>
                  <a:srgbClr val="3E61A2"/>
                </a:solidFill>
                <a:latin typeface="Roboto Mono"/>
                <a:ea typeface="Roboto Mono"/>
                <a:cs typeface="Roboto Mono"/>
                <a:sym typeface="Roboto Mono"/>
              </a:rPr>
              <a:t>address</a:t>
            </a:r>
            <a:r>
              <a:rPr lang="en" sz="1000">
                <a:solidFill>
                  <a:srgbClr val="37474F"/>
                </a:solidFill>
                <a:latin typeface="Roboto Mono"/>
                <a:ea typeface="Roboto Mono"/>
                <a:cs typeface="Roboto Mono"/>
                <a:sym typeface="Roboto Mono"/>
              </a:rPr>
              <a:t> </a:t>
            </a:r>
            <a:r>
              <a:rPr lang="en" sz="1000">
                <a:solidFill>
                  <a:srgbClr val="3E61A2"/>
                </a:solidFill>
                <a:latin typeface="Roboto Mono"/>
                <a:ea typeface="Roboto Mono"/>
                <a:cs typeface="Roboto Mono"/>
                <a:sym typeface="Roboto Mono"/>
              </a:rPr>
              <a:t>public</a:t>
            </a:r>
            <a:r>
              <a:rPr lang="en" sz="1000">
                <a:solidFill>
                  <a:srgbClr val="37474F"/>
                </a:solidFill>
                <a:latin typeface="Roboto Mono"/>
                <a:ea typeface="Roboto Mono"/>
                <a:cs typeface="Roboto Mono"/>
                <a:sym typeface="Roboto Mono"/>
              </a:rPr>
              <a:t> currentVersion;</a:t>
            </a:r>
            <a:br>
              <a:rPr lang="en" sz="1000">
                <a:solidFill>
                  <a:srgbClr val="37474F"/>
                </a:solidFill>
                <a:latin typeface="Roboto Mono"/>
                <a:ea typeface="Roboto Mono"/>
                <a:cs typeface="Roboto Mono"/>
                <a:sym typeface="Roboto Mono"/>
              </a:rPr>
            </a:br>
            <a:r>
              <a:rPr lang="en" sz="1000">
                <a:solidFill>
                  <a:srgbClr val="37474F"/>
                </a:solidFill>
                <a:latin typeface="Roboto Mono"/>
                <a:ea typeface="Roboto Mono"/>
                <a:cs typeface="Roboto Mono"/>
                <a:sym typeface="Roboto Mono"/>
              </a:rPr>
              <a:t>    </a:t>
            </a:r>
            <a:r>
              <a:rPr lang="en" sz="1000">
                <a:solidFill>
                  <a:srgbClr val="3E61A2"/>
                </a:solidFill>
                <a:latin typeface="Roboto Mono"/>
                <a:ea typeface="Roboto Mono"/>
                <a:cs typeface="Roboto Mono"/>
                <a:sym typeface="Roboto Mono"/>
              </a:rPr>
              <a:t>address</a:t>
            </a:r>
            <a:r>
              <a:rPr lang="en" sz="1000">
                <a:solidFill>
                  <a:srgbClr val="37474F"/>
                </a:solidFill>
                <a:latin typeface="Roboto Mono"/>
                <a:ea typeface="Roboto Mono"/>
                <a:cs typeface="Roboto Mono"/>
                <a:sym typeface="Roboto Mono"/>
              </a:rPr>
              <a:t> </a:t>
            </a:r>
            <a:r>
              <a:rPr lang="en" sz="1000">
                <a:solidFill>
                  <a:srgbClr val="3E61A2"/>
                </a:solidFill>
                <a:latin typeface="Roboto Mono"/>
                <a:ea typeface="Roboto Mono"/>
                <a:cs typeface="Roboto Mono"/>
                <a:sym typeface="Roboto Mono"/>
              </a:rPr>
              <a:t>public</a:t>
            </a:r>
            <a:r>
              <a:rPr lang="en" sz="1000">
                <a:solidFill>
                  <a:srgbClr val="37474F"/>
                </a:solidFill>
                <a:latin typeface="Roboto Mono"/>
                <a:ea typeface="Roboto Mono"/>
                <a:cs typeface="Roboto Mono"/>
                <a:sym typeface="Roboto Mono"/>
              </a:rPr>
              <a:t> owner;</a:t>
            </a:r>
            <a:br>
              <a:rPr lang="en" sz="1000">
                <a:solidFill>
                  <a:srgbClr val="37474F"/>
                </a:solidFill>
                <a:latin typeface="Roboto Mono"/>
                <a:ea typeface="Roboto Mono"/>
                <a:cs typeface="Roboto Mono"/>
                <a:sym typeface="Roboto Mono"/>
              </a:rPr>
            </a:br>
            <a:br>
              <a:rPr lang="en" sz="1000">
                <a:solidFill>
                  <a:srgbClr val="37474F"/>
                </a:solidFill>
                <a:latin typeface="Roboto Mono"/>
                <a:ea typeface="Roboto Mono"/>
                <a:cs typeface="Roboto Mono"/>
                <a:sym typeface="Roboto Mono"/>
              </a:rPr>
            </a:br>
            <a:r>
              <a:rPr lang="en" sz="1000">
                <a:solidFill>
                  <a:srgbClr val="37474F"/>
                </a:solidFill>
                <a:latin typeface="Roboto Mono"/>
                <a:ea typeface="Roboto Mono"/>
                <a:cs typeface="Roboto Mono"/>
                <a:sym typeface="Roboto Mono"/>
              </a:rPr>
              <a:t>    </a:t>
            </a:r>
            <a:r>
              <a:rPr lang="en" sz="1000">
                <a:solidFill>
                  <a:srgbClr val="3B78E7"/>
                </a:solidFill>
                <a:latin typeface="Roboto Mono"/>
                <a:ea typeface="Roboto Mono"/>
                <a:cs typeface="Roboto Mono"/>
                <a:sym typeface="Roboto Mono"/>
              </a:rPr>
              <a:t>modifier</a:t>
            </a:r>
            <a:r>
              <a:rPr lang="en" sz="1000">
                <a:solidFill>
                  <a:srgbClr val="37474F"/>
                </a:solidFill>
                <a:latin typeface="Roboto Mono"/>
                <a:ea typeface="Roboto Mono"/>
                <a:cs typeface="Roboto Mono"/>
                <a:sym typeface="Roboto Mono"/>
              </a:rPr>
              <a:t> onlyOwner() {</a:t>
            </a:r>
            <a:br>
              <a:rPr lang="en" sz="1000">
                <a:solidFill>
                  <a:srgbClr val="37474F"/>
                </a:solidFill>
                <a:latin typeface="Roboto Mono"/>
                <a:ea typeface="Roboto Mono"/>
                <a:cs typeface="Roboto Mono"/>
                <a:sym typeface="Roboto Mono"/>
              </a:rPr>
            </a:br>
            <a:r>
              <a:rPr lang="en" sz="1000">
                <a:solidFill>
                  <a:srgbClr val="37474F"/>
                </a:solidFill>
                <a:latin typeface="Roboto Mono"/>
                <a:ea typeface="Roboto Mono"/>
                <a:cs typeface="Roboto Mono"/>
                <a:sym typeface="Roboto Mono"/>
              </a:rPr>
              <a:t>        require(</a:t>
            </a:r>
            <a:r>
              <a:rPr lang="en" sz="1000">
                <a:solidFill>
                  <a:srgbClr val="C2185B"/>
                </a:solidFill>
                <a:latin typeface="Roboto Mono"/>
                <a:ea typeface="Roboto Mono"/>
                <a:cs typeface="Roboto Mono"/>
                <a:sym typeface="Roboto Mono"/>
              </a:rPr>
              <a:t>msg</a:t>
            </a:r>
            <a:r>
              <a:rPr lang="en" sz="1000">
                <a:solidFill>
                  <a:srgbClr val="37474F"/>
                </a:solidFill>
                <a:latin typeface="Roboto Mono"/>
                <a:ea typeface="Roboto Mono"/>
                <a:cs typeface="Roboto Mono"/>
                <a:sym typeface="Roboto Mono"/>
              </a:rPr>
              <a:t>.sender == owner);</a:t>
            </a:r>
            <a:br>
              <a:rPr lang="en" sz="1000">
                <a:solidFill>
                  <a:srgbClr val="37474F"/>
                </a:solidFill>
                <a:latin typeface="Roboto Mono"/>
                <a:ea typeface="Roboto Mono"/>
                <a:cs typeface="Roboto Mono"/>
                <a:sym typeface="Roboto Mono"/>
              </a:rPr>
            </a:br>
            <a:r>
              <a:rPr lang="en" sz="1000">
                <a:solidFill>
                  <a:srgbClr val="37474F"/>
                </a:solidFill>
                <a:latin typeface="Roboto Mono"/>
                <a:ea typeface="Roboto Mono"/>
                <a:cs typeface="Roboto Mono"/>
                <a:sym typeface="Roboto Mono"/>
              </a:rPr>
              <a:t>        </a:t>
            </a:r>
            <a:r>
              <a:rPr lang="en" sz="1000">
                <a:solidFill>
                  <a:srgbClr val="3E61A2"/>
                </a:solidFill>
                <a:latin typeface="Roboto Mono"/>
                <a:ea typeface="Roboto Mono"/>
                <a:cs typeface="Roboto Mono"/>
                <a:sym typeface="Roboto Mono"/>
              </a:rPr>
              <a:t>_</a:t>
            </a:r>
            <a:r>
              <a:rPr lang="en" sz="1000">
                <a:solidFill>
                  <a:srgbClr val="37474F"/>
                </a:solidFill>
                <a:latin typeface="Roboto Mono"/>
                <a:ea typeface="Roboto Mono"/>
                <a:cs typeface="Roboto Mono"/>
                <a:sym typeface="Roboto Mono"/>
              </a:rPr>
              <a:t>;</a:t>
            </a:r>
            <a:br>
              <a:rPr lang="en" sz="1000">
                <a:solidFill>
                  <a:srgbClr val="37474F"/>
                </a:solidFill>
                <a:latin typeface="Roboto Mono"/>
                <a:ea typeface="Roboto Mono"/>
                <a:cs typeface="Roboto Mono"/>
                <a:sym typeface="Roboto Mono"/>
              </a:rPr>
            </a:br>
            <a:r>
              <a:rPr lang="en" sz="1000">
                <a:solidFill>
                  <a:srgbClr val="37474F"/>
                </a:solidFill>
                <a:latin typeface="Roboto Mono"/>
                <a:ea typeface="Roboto Mono"/>
                <a:cs typeface="Roboto Mono"/>
                <a:sym typeface="Roboto Mono"/>
              </a:rPr>
              <a:t>    }</a:t>
            </a:r>
            <a:br>
              <a:rPr lang="en" sz="1000">
                <a:solidFill>
                  <a:srgbClr val="37474F"/>
                </a:solidFill>
                <a:latin typeface="Roboto Mono"/>
                <a:ea typeface="Roboto Mono"/>
                <a:cs typeface="Roboto Mono"/>
                <a:sym typeface="Roboto Mono"/>
              </a:rPr>
            </a:br>
            <a:br>
              <a:rPr lang="en" sz="1000">
                <a:solidFill>
                  <a:srgbClr val="37474F"/>
                </a:solidFill>
                <a:latin typeface="Roboto Mono"/>
                <a:ea typeface="Roboto Mono"/>
                <a:cs typeface="Roboto Mono"/>
                <a:sym typeface="Roboto Mono"/>
              </a:rPr>
            </a:br>
            <a:r>
              <a:rPr lang="en" sz="1000">
                <a:solidFill>
                  <a:srgbClr val="37474F"/>
                </a:solidFill>
                <a:latin typeface="Roboto Mono"/>
                <a:ea typeface="Roboto Mono"/>
                <a:cs typeface="Roboto Mono"/>
                <a:sym typeface="Roboto Mono"/>
              </a:rPr>
              <a:t>    </a:t>
            </a:r>
            <a:r>
              <a:rPr lang="en" sz="1000">
                <a:solidFill>
                  <a:srgbClr val="3B78E7"/>
                </a:solidFill>
                <a:latin typeface="Roboto Mono"/>
                <a:ea typeface="Roboto Mono"/>
                <a:cs typeface="Roboto Mono"/>
                <a:sym typeface="Roboto Mono"/>
              </a:rPr>
              <a:t>function</a:t>
            </a:r>
            <a:r>
              <a:rPr lang="en" sz="1000">
                <a:solidFill>
                  <a:srgbClr val="37474F"/>
                </a:solidFill>
                <a:latin typeface="Roboto Mono"/>
                <a:ea typeface="Roboto Mono"/>
                <a:cs typeface="Roboto Mono"/>
                <a:sym typeface="Roboto Mono"/>
              </a:rPr>
              <a:t> Relay(</a:t>
            </a:r>
            <a:r>
              <a:rPr lang="en" sz="1000">
                <a:solidFill>
                  <a:srgbClr val="3E61A2"/>
                </a:solidFill>
                <a:latin typeface="Roboto Mono"/>
                <a:ea typeface="Roboto Mono"/>
                <a:cs typeface="Roboto Mono"/>
                <a:sym typeface="Roboto Mono"/>
              </a:rPr>
              <a:t>address</a:t>
            </a:r>
            <a:r>
              <a:rPr lang="en" sz="1000">
                <a:solidFill>
                  <a:srgbClr val="37474F"/>
                </a:solidFill>
                <a:latin typeface="Roboto Mono"/>
                <a:ea typeface="Roboto Mono"/>
                <a:cs typeface="Roboto Mono"/>
                <a:sym typeface="Roboto Mono"/>
              </a:rPr>
              <a:t> initAddr) {</a:t>
            </a:r>
            <a:br>
              <a:rPr lang="en" sz="1000">
                <a:solidFill>
                  <a:srgbClr val="37474F"/>
                </a:solidFill>
                <a:latin typeface="Roboto Mono"/>
                <a:ea typeface="Roboto Mono"/>
                <a:cs typeface="Roboto Mono"/>
                <a:sym typeface="Roboto Mono"/>
              </a:rPr>
            </a:br>
            <a:r>
              <a:rPr lang="en" sz="1000">
                <a:solidFill>
                  <a:srgbClr val="37474F"/>
                </a:solidFill>
                <a:latin typeface="Roboto Mono"/>
                <a:ea typeface="Roboto Mono"/>
                <a:cs typeface="Roboto Mono"/>
                <a:sym typeface="Roboto Mono"/>
              </a:rPr>
              <a:t>        currentVersion = initAddr;</a:t>
            </a:r>
            <a:br>
              <a:rPr lang="en" sz="1000">
                <a:solidFill>
                  <a:srgbClr val="37474F"/>
                </a:solidFill>
                <a:latin typeface="Roboto Mono"/>
                <a:ea typeface="Roboto Mono"/>
                <a:cs typeface="Roboto Mono"/>
                <a:sym typeface="Roboto Mono"/>
              </a:rPr>
            </a:br>
            <a:r>
              <a:rPr lang="en" sz="1000">
                <a:solidFill>
                  <a:srgbClr val="37474F"/>
                </a:solidFill>
                <a:latin typeface="Roboto Mono"/>
                <a:ea typeface="Roboto Mono"/>
                <a:cs typeface="Roboto Mono"/>
                <a:sym typeface="Roboto Mono"/>
              </a:rPr>
              <a:t>        owner = </a:t>
            </a:r>
            <a:r>
              <a:rPr lang="en" sz="1000">
                <a:solidFill>
                  <a:srgbClr val="C2185B"/>
                </a:solidFill>
                <a:latin typeface="Roboto Mono"/>
                <a:ea typeface="Roboto Mono"/>
                <a:cs typeface="Roboto Mono"/>
                <a:sym typeface="Roboto Mono"/>
              </a:rPr>
              <a:t>msg</a:t>
            </a:r>
            <a:r>
              <a:rPr lang="en" sz="1000">
                <a:solidFill>
                  <a:srgbClr val="37474F"/>
                </a:solidFill>
                <a:latin typeface="Roboto Mono"/>
                <a:ea typeface="Roboto Mono"/>
                <a:cs typeface="Roboto Mono"/>
                <a:sym typeface="Roboto Mono"/>
              </a:rPr>
              <a:t>.sender; </a:t>
            </a:r>
            <a:r>
              <a:rPr lang="en" sz="1000">
                <a:solidFill>
                  <a:srgbClr val="999999"/>
                </a:solidFill>
                <a:latin typeface="Roboto Mono"/>
                <a:ea typeface="Roboto Mono"/>
                <a:cs typeface="Roboto Mono"/>
                <a:sym typeface="Roboto Mono"/>
              </a:rPr>
              <a:t>// this owner may be another contract with multisig, not a single contract owner</a:t>
            </a:r>
            <a:br>
              <a:rPr lang="en" sz="1000">
                <a:solidFill>
                  <a:srgbClr val="37474F"/>
                </a:solidFill>
                <a:latin typeface="Roboto Mono"/>
                <a:ea typeface="Roboto Mono"/>
                <a:cs typeface="Roboto Mono"/>
                <a:sym typeface="Roboto Mono"/>
              </a:rPr>
            </a:br>
            <a:r>
              <a:rPr lang="en" sz="1000">
                <a:solidFill>
                  <a:srgbClr val="37474F"/>
                </a:solidFill>
                <a:latin typeface="Roboto Mono"/>
                <a:ea typeface="Roboto Mono"/>
                <a:cs typeface="Roboto Mono"/>
                <a:sym typeface="Roboto Mono"/>
              </a:rPr>
              <a:t>    }</a:t>
            </a:r>
            <a:br>
              <a:rPr lang="en" sz="1000">
                <a:solidFill>
                  <a:srgbClr val="37474F"/>
                </a:solidFill>
                <a:latin typeface="Roboto Mono"/>
                <a:ea typeface="Roboto Mono"/>
                <a:cs typeface="Roboto Mono"/>
                <a:sym typeface="Roboto Mono"/>
              </a:rPr>
            </a:br>
            <a:br>
              <a:rPr lang="en" sz="1000">
                <a:solidFill>
                  <a:srgbClr val="37474F"/>
                </a:solidFill>
                <a:latin typeface="Roboto Mono"/>
                <a:ea typeface="Roboto Mono"/>
                <a:cs typeface="Roboto Mono"/>
                <a:sym typeface="Roboto Mono"/>
              </a:rPr>
            </a:br>
            <a:r>
              <a:rPr lang="en" sz="1000">
                <a:solidFill>
                  <a:srgbClr val="37474F"/>
                </a:solidFill>
                <a:latin typeface="Roboto Mono"/>
                <a:ea typeface="Roboto Mono"/>
                <a:cs typeface="Roboto Mono"/>
                <a:sym typeface="Roboto Mono"/>
              </a:rPr>
              <a:t>    </a:t>
            </a:r>
            <a:r>
              <a:rPr lang="en" sz="1000">
                <a:solidFill>
                  <a:srgbClr val="3B78E7"/>
                </a:solidFill>
                <a:latin typeface="Roboto Mono"/>
                <a:ea typeface="Roboto Mono"/>
                <a:cs typeface="Roboto Mono"/>
                <a:sym typeface="Roboto Mono"/>
              </a:rPr>
              <a:t>function</a:t>
            </a:r>
            <a:r>
              <a:rPr lang="en" sz="1000">
                <a:solidFill>
                  <a:srgbClr val="37474F"/>
                </a:solidFill>
                <a:latin typeface="Roboto Mono"/>
                <a:ea typeface="Roboto Mono"/>
                <a:cs typeface="Roboto Mono"/>
                <a:sym typeface="Roboto Mono"/>
              </a:rPr>
              <a:t> changeContract(</a:t>
            </a:r>
            <a:r>
              <a:rPr lang="en" sz="1000">
                <a:solidFill>
                  <a:srgbClr val="3E61A2"/>
                </a:solidFill>
                <a:latin typeface="Roboto Mono"/>
                <a:ea typeface="Roboto Mono"/>
                <a:cs typeface="Roboto Mono"/>
                <a:sym typeface="Roboto Mono"/>
              </a:rPr>
              <a:t>address</a:t>
            </a:r>
            <a:r>
              <a:rPr lang="en" sz="1000">
                <a:solidFill>
                  <a:srgbClr val="37474F"/>
                </a:solidFill>
                <a:latin typeface="Roboto Mono"/>
                <a:ea typeface="Roboto Mono"/>
                <a:cs typeface="Roboto Mono"/>
                <a:sym typeface="Roboto Mono"/>
              </a:rPr>
              <a:t> newVersion) </a:t>
            </a:r>
            <a:r>
              <a:rPr lang="en" sz="1000">
                <a:solidFill>
                  <a:srgbClr val="3E61A2"/>
                </a:solidFill>
                <a:latin typeface="Roboto Mono"/>
                <a:ea typeface="Roboto Mono"/>
                <a:cs typeface="Roboto Mono"/>
                <a:sym typeface="Roboto Mono"/>
              </a:rPr>
              <a:t>public</a:t>
            </a:r>
            <a:br>
              <a:rPr lang="en" sz="1000">
                <a:solidFill>
                  <a:srgbClr val="37474F"/>
                </a:solidFill>
                <a:latin typeface="Roboto Mono"/>
                <a:ea typeface="Roboto Mono"/>
                <a:cs typeface="Roboto Mono"/>
                <a:sym typeface="Roboto Mono"/>
              </a:rPr>
            </a:br>
            <a:r>
              <a:rPr lang="en" sz="1000">
                <a:solidFill>
                  <a:srgbClr val="37474F"/>
                </a:solidFill>
                <a:latin typeface="Roboto Mono"/>
                <a:ea typeface="Roboto Mono"/>
                <a:cs typeface="Roboto Mono"/>
                <a:sym typeface="Roboto Mono"/>
              </a:rPr>
              <a:t>    onlyOwner()</a:t>
            </a:r>
            <a:br>
              <a:rPr lang="en" sz="1000">
                <a:solidFill>
                  <a:srgbClr val="37474F"/>
                </a:solidFill>
                <a:latin typeface="Roboto Mono"/>
                <a:ea typeface="Roboto Mono"/>
                <a:cs typeface="Roboto Mono"/>
                <a:sym typeface="Roboto Mono"/>
              </a:rPr>
            </a:br>
            <a:r>
              <a:rPr lang="en" sz="1000">
                <a:solidFill>
                  <a:srgbClr val="37474F"/>
                </a:solidFill>
                <a:latin typeface="Roboto Mono"/>
                <a:ea typeface="Roboto Mono"/>
                <a:cs typeface="Roboto Mono"/>
                <a:sym typeface="Roboto Mono"/>
              </a:rPr>
              <a:t>    {</a:t>
            </a:r>
            <a:br>
              <a:rPr lang="en" sz="1000">
                <a:solidFill>
                  <a:srgbClr val="37474F"/>
                </a:solidFill>
                <a:latin typeface="Roboto Mono"/>
                <a:ea typeface="Roboto Mono"/>
                <a:cs typeface="Roboto Mono"/>
                <a:sym typeface="Roboto Mono"/>
              </a:rPr>
            </a:br>
            <a:r>
              <a:rPr lang="en" sz="1000">
                <a:solidFill>
                  <a:srgbClr val="37474F"/>
                </a:solidFill>
                <a:latin typeface="Roboto Mono"/>
                <a:ea typeface="Roboto Mono"/>
                <a:cs typeface="Roboto Mono"/>
                <a:sym typeface="Roboto Mono"/>
              </a:rPr>
              <a:t>        currentVersion = newVersion;</a:t>
            </a:r>
            <a:br>
              <a:rPr lang="en" sz="1000">
                <a:solidFill>
                  <a:srgbClr val="37474F"/>
                </a:solidFill>
                <a:latin typeface="Roboto Mono"/>
                <a:ea typeface="Roboto Mono"/>
                <a:cs typeface="Roboto Mono"/>
                <a:sym typeface="Roboto Mono"/>
              </a:rPr>
            </a:br>
            <a:r>
              <a:rPr lang="en" sz="1000">
                <a:solidFill>
                  <a:srgbClr val="37474F"/>
                </a:solidFill>
                <a:latin typeface="Roboto Mono"/>
                <a:ea typeface="Roboto Mono"/>
                <a:cs typeface="Roboto Mono"/>
                <a:sym typeface="Roboto Mono"/>
              </a:rPr>
              <a:t>    }</a:t>
            </a:r>
            <a:br>
              <a:rPr lang="en" sz="1000">
                <a:solidFill>
                  <a:srgbClr val="37474F"/>
                </a:solidFill>
                <a:latin typeface="Roboto Mono"/>
                <a:ea typeface="Roboto Mono"/>
                <a:cs typeface="Roboto Mono"/>
                <a:sym typeface="Roboto Mono"/>
              </a:rPr>
            </a:br>
            <a:br>
              <a:rPr lang="en" sz="1000">
                <a:solidFill>
                  <a:srgbClr val="37474F"/>
                </a:solidFill>
                <a:latin typeface="Roboto Mono"/>
                <a:ea typeface="Roboto Mono"/>
                <a:cs typeface="Roboto Mono"/>
                <a:sym typeface="Roboto Mono"/>
              </a:rPr>
            </a:br>
            <a:r>
              <a:rPr lang="en" sz="1000">
                <a:solidFill>
                  <a:srgbClr val="37474F"/>
                </a:solidFill>
                <a:latin typeface="Roboto Mono"/>
                <a:ea typeface="Roboto Mono"/>
                <a:cs typeface="Roboto Mono"/>
                <a:sym typeface="Roboto Mono"/>
              </a:rPr>
              <a:t>    </a:t>
            </a:r>
            <a:r>
              <a:rPr lang="en" sz="1000">
                <a:solidFill>
                  <a:srgbClr val="3B78E7"/>
                </a:solidFill>
                <a:latin typeface="Roboto Mono"/>
                <a:ea typeface="Roboto Mono"/>
                <a:cs typeface="Roboto Mono"/>
                <a:sym typeface="Roboto Mono"/>
              </a:rPr>
              <a:t>function</a:t>
            </a:r>
            <a:r>
              <a:rPr lang="en" sz="1000">
                <a:solidFill>
                  <a:srgbClr val="37474F"/>
                </a:solidFill>
                <a:latin typeface="Roboto Mono"/>
                <a:ea typeface="Roboto Mono"/>
                <a:cs typeface="Roboto Mono"/>
                <a:sym typeface="Roboto Mono"/>
              </a:rPr>
              <a:t>() {</a:t>
            </a:r>
            <a:br>
              <a:rPr lang="en" sz="1000">
                <a:solidFill>
                  <a:srgbClr val="37474F"/>
                </a:solidFill>
                <a:latin typeface="Roboto Mono"/>
                <a:ea typeface="Roboto Mono"/>
                <a:cs typeface="Roboto Mono"/>
                <a:sym typeface="Roboto Mono"/>
              </a:rPr>
            </a:br>
            <a:r>
              <a:rPr lang="en" sz="1000">
                <a:solidFill>
                  <a:srgbClr val="37474F"/>
                </a:solidFill>
                <a:latin typeface="Roboto Mono"/>
                <a:ea typeface="Roboto Mono"/>
                <a:cs typeface="Roboto Mono"/>
                <a:sym typeface="Roboto Mono"/>
              </a:rPr>
              <a:t>        require(currentVersion.</a:t>
            </a:r>
            <a:r>
              <a:rPr lang="en" sz="1000">
                <a:solidFill>
                  <a:srgbClr val="C2185B"/>
                </a:solidFill>
                <a:latin typeface="Roboto Mono"/>
                <a:ea typeface="Roboto Mono"/>
                <a:cs typeface="Roboto Mono"/>
                <a:sym typeface="Roboto Mono"/>
              </a:rPr>
              <a:t>delegatecall</a:t>
            </a:r>
            <a:r>
              <a:rPr lang="en" sz="1000">
                <a:solidFill>
                  <a:srgbClr val="37474F"/>
                </a:solidFill>
                <a:latin typeface="Roboto Mono"/>
                <a:ea typeface="Roboto Mono"/>
                <a:cs typeface="Roboto Mono"/>
                <a:sym typeface="Roboto Mono"/>
              </a:rPr>
              <a:t>(</a:t>
            </a:r>
            <a:r>
              <a:rPr lang="en" sz="1000">
                <a:solidFill>
                  <a:srgbClr val="C2185B"/>
                </a:solidFill>
                <a:latin typeface="Roboto Mono"/>
                <a:ea typeface="Roboto Mono"/>
                <a:cs typeface="Roboto Mono"/>
                <a:sym typeface="Roboto Mono"/>
              </a:rPr>
              <a:t>msg</a:t>
            </a:r>
            <a:r>
              <a:rPr lang="en" sz="1000">
                <a:solidFill>
                  <a:srgbClr val="37474F"/>
                </a:solidFill>
                <a:latin typeface="Roboto Mono"/>
                <a:ea typeface="Roboto Mono"/>
                <a:cs typeface="Roboto Mono"/>
                <a:sym typeface="Roboto Mono"/>
              </a:rPr>
              <a:t>.data));</a:t>
            </a:r>
            <a:br>
              <a:rPr lang="en" sz="1000">
                <a:solidFill>
                  <a:srgbClr val="37474F"/>
                </a:solidFill>
                <a:latin typeface="Roboto Mono"/>
                <a:ea typeface="Roboto Mono"/>
                <a:cs typeface="Roboto Mono"/>
                <a:sym typeface="Roboto Mono"/>
              </a:rPr>
            </a:br>
            <a:r>
              <a:rPr lang="en" sz="1000">
                <a:solidFill>
                  <a:srgbClr val="37474F"/>
                </a:solidFill>
                <a:latin typeface="Roboto Mono"/>
                <a:ea typeface="Roboto Mono"/>
                <a:cs typeface="Roboto Mono"/>
                <a:sym typeface="Roboto Mono"/>
              </a:rPr>
              <a:t>    }</a:t>
            </a:r>
            <a:br>
              <a:rPr lang="en" sz="1000">
                <a:solidFill>
                  <a:srgbClr val="37474F"/>
                </a:solidFill>
                <a:latin typeface="Roboto Mono"/>
                <a:ea typeface="Roboto Mono"/>
                <a:cs typeface="Roboto Mono"/>
                <a:sym typeface="Roboto Mono"/>
              </a:rPr>
            </a:br>
            <a:r>
              <a:rPr lang="en" sz="1000">
                <a:solidFill>
                  <a:srgbClr val="37474F"/>
                </a:solidFill>
                <a:latin typeface="Roboto Mono"/>
                <a:ea typeface="Roboto Mono"/>
                <a:cs typeface="Roboto Mono"/>
                <a:sym typeface="Roboto Mono"/>
              </a:rPr>
              <a:t>}</a:t>
            </a:r>
            <a:endParaRPr sz="1000">
              <a:solidFill>
                <a:srgbClr val="37474F"/>
              </a:solidFill>
              <a:latin typeface="Roboto Mono"/>
              <a:ea typeface="Roboto Mono"/>
              <a:cs typeface="Roboto Mono"/>
              <a:sym typeface="Roboto Mono"/>
            </a:endParaRPr>
          </a:p>
          <a:p>
            <a:pPr indent="0" lvl="0" marL="0" rtl="0" algn="l">
              <a:spcBef>
                <a:spcPts val="600"/>
              </a:spcBef>
              <a:spcAft>
                <a:spcPts val="0"/>
              </a:spcAft>
              <a:buNone/>
            </a:pPr>
            <a:r>
              <a:t/>
            </a:r>
            <a:endParaRPr sz="900">
              <a:solidFill>
                <a:srgbClr val="3B78E7"/>
              </a:solidFill>
              <a:latin typeface="Roboto Mono"/>
              <a:ea typeface="Roboto Mono"/>
              <a:cs typeface="Roboto Mono"/>
              <a:sym typeface="Roboto Mon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58"/>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Circuit Breakers (Pause contract functionality)</a:t>
            </a:r>
            <a:endParaRPr/>
          </a:p>
        </p:txBody>
      </p:sp>
      <p:sp>
        <p:nvSpPr>
          <p:cNvPr id="319" name="Google Shape;319;p58"/>
          <p:cNvSpPr txBox="1"/>
          <p:nvPr>
            <p:ph idx="1" type="body"/>
          </p:nvPr>
        </p:nvSpPr>
        <p:spPr>
          <a:xfrm>
            <a:off x="457200" y="2089450"/>
            <a:ext cx="8229600" cy="46917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en" sz="900">
                <a:solidFill>
                  <a:srgbClr val="3E61A2"/>
                </a:solidFill>
                <a:latin typeface="Roboto Mono"/>
                <a:ea typeface="Roboto Mono"/>
                <a:cs typeface="Roboto Mono"/>
                <a:sym typeface="Roboto Mono"/>
              </a:rPr>
              <a:t>bool</a:t>
            </a:r>
            <a:r>
              <a:rPr lang="en" sz="900">
                <a:solidFill>
                  <a:srgbClr val="37474F"/>
                </a:solidFill>
                <a:latin typeface="Roboto Mono"/>
                <a:ea typeface="Roboto Mono"/>
                <a:cs typeface="Roboto Mono"/>
                <a:sym typeface="Roboto Mono"/>
              </a:rPr>
              <a:t> </a:t>
            </a:r>
            <a:r>
              <a:rPr lang="en" sz="900">
                <a:solidFill>
                  <a:srgbClr val="3E61A2"/>
                </a:solidFill>
                <a:latin typeface="Roboto Mono"/>
                <a:ea typeface="Roboto Mono"/>
                <a:cs typeface="Roboto Mono"/>
                <a:sym typeface="Roboto Mono"/>
              </a:rPr>
              <a:t>private</a:t>
            </a:r>
            <a:r>
              <a:rPr lang="en" sz="900">
                <a:solidFill>
                  <a:srgbClr val="37474F"/>
                </a:solidFill>
                <a:latin typeface="Roboto Mono"/>
                <a:ea typeface="Roboto Mono"/>
                <a:cs typeface="Roboto Mono"/>
                <a:sym typeface="Roboto Mono"/>
              </a:rPr>
              <a:t> stopped = </a:t>
            </a:r>
            <a:r>
              <a:rPr lang="en" sz="900">
                <a:solidFill>
                  <a:srgbClr val="A71D5D"/>
                </a:solidFill>
                <a:latin typeface="Roboto Mono"/>
                <a:ea typeface="Roboto Mono"/>
                <a:cs typeface="Roboto Mono"/>
                <a:sym typeface="Roboto Mono"/>
              </a:rPr>
              <a:t>false</a:t>
            </a:r>
            <a:r>
              <a:rPr lang="en" sz="900">
                <a:solidFill>
                  <a:srgbClr val="37474F"/>
                </a:solidFill>
                <a:latin typeface="Roboto Mono"/>
                <a:ea typeface="Roboto Mono"/>
                <a:cs typeface="Roboto Mono"/>
                <a:sym typeface="Roboto Mono"/>
              </a:rPr>
              <a:t>;</a:t>
            </a:r>
            <a:br>
              <a:rPr lang="en" sz="900">
                <a:solidFill>
                  <a:srgbClr val="37474F"/>
                </a:solidFill>
                <a:latin typeface="Roboto Mono"/>
                <a:ea typeface="Roboto Mono"/>
                <a:cs typeface="Roboto Mono"/>
                <a:sym typeface="Roboto Mono"/>
              </a:rPr>
            </a:br>
            <a:r>
              <a:rPr lang="en" sz="900">
                <a:solidFill>
                  <a:srgbClr val="3E61A2"/>
                </a:solidFill>
                <a:latin typeface="Roboto Mono"/>
                <a:ea typeface="Roboto Mono"/>
                <a:cs typeface="Roboto Mono"/>
                <a:sym typeface="Roboto Mono"/>
              </a:rPr>
              <a:t>address</a:t>
            </a:r>
            <a:r>
              <a:rPr lang="en" sz="900">
                <a:solidFill>
                  <a:srgbClr val="37474F"/>
                </a:solidFill>
                <a:latin typeface="Roboto Mono"/>
                <a:ea typeface="Roboto Mono"/>
                <a:cs typeface="Roboto Mono"/>
                <a:sym typeface="Roboto Mono"/>
              </a:rPr>
              <a:t> </a:t>
            </a:r>
            <a:r>
              <a:rPr lang="en" sz="900">
                <a:solidFill>
                  <a:srgbClr val="3E61A2"/>
                </a:solidFill>
                <a:latin typeface="Roboto Mono"/>
                <a:ea typeface="Roboto Mono"/>
                <a:cs typeface="Roboto Mono"/>
                <a:sym typeface="Roboto Mono"/>
              </a:rPr>
              <a:t>private</a:t>
            </a:r>
            <a:r>
              <a:rPr lang="en" sz="900">
                <a:solidFill>
                  <a:srgbClr val="37474F"/>
                </a:solidFill>
                <a:latin typeface="Roboto Mono"/>
                <a:ea typeface="Roboto Mono"/>
                <a:cs typeface="Roboto Mono"/>
                <a:sym typeface="Roboto Mono"/>
              </a:rPr>
              <a:t> owner;</a:t>
            </a:r>
            <a:br>
              <a:rPr lang="en" sz="900">
                <a:solidFill>
                  <a:srgbClr val="37474F"/>
                </a:solidFill>
                <a:latin typeface="Roboto Mono"/>
                <a:ea typeface="Roboto Mono"/>
                <a:cs typeface="Roboto Mono"/>
                <a:sym typeface="Roboto Mono"/>
              </a:rPr>
            </a:br>
            <a:br>
              <a:rPr lang="en" sz="900">
                <a:solidFill>
                  <a:srgbClr val="37474F"/>
                </a:solidFill>
                <a:latin typeface="Roboto Mono"/>
                <a:ea typeface="Roboto Mono"/>
                <a:cs typeface="Roboto Mono"/>
                <a:sym typeface="Roboto Mono"/>
              </a:rPr>
            </a:br>
            <a:r>
              <a:rPr lang="en" sz="900">
                <a:solidFill>
                  <a:srgbClr val="3B78E7"/>
                </a:solidFill>
                <a:latin typeface="Roboto Mono"/>
                <a:ea typeface="Roboto Mono"/>
                <a:cs typeface="Roboto Mono"/>
                <a:sym typeface="Roboto Mono"/>
              </a:rPr>
              <a:t>modifier</a:t>
            </a:r>
            <a:r>
              <a:rPr lang="en" sz="900">
                <a:solidFill>
                  <a:srgbClr val="37474F"/>
                </a:solidFill>
                <a:latin typeface="Roboto Mono"/>
                <a:ea typeface="Roboto Mono"/>
                <a:cs typeface="Roboto Mono"/>
                <a:sym typeface="Roboto Mono"/>
              </a:rPr>
              <a:t> isAdmin() {</a:t>
            </a:r>
            <a:br>
              <a:rPr lang="en" sz="900">
                <a:solidFill>
                  <a:srgbClr val="37474F"/>
                </a:solidFill>
                <a:latin typeface="Roboto Mono"/>
                <a:ea typeface="Roboto Mono"/>
                <a:cs typeface="Roboto Mono"/>
                <a:sym typeface="Roboto Mono"/>
              </a:rPr>
            </a:br>
            <a:r>
              <a:rPr lang="en" sz="900">
                <a:solidFill>
                  <a:srgbClr val="37474F"/>
                </a:solidFill>
                <a:latin typeface="Roboto Mono"/>
                <a:ea typeface="Roboto Mono"/>
                <a:cs typeface="Roboto Mono"/>
                <a:sym typeface="Roboto Mono"/>
              </a:rPr>
              <a:t>    require(</a:t>
            </a:r>
            <a:r>
              <a:rPr lang="en" sz="900">
                <a:solidFill>
                  <a:srgbClr val="C2185B"/>
                </a:solidFill>
                <a:latin typeface="Roboto Mono"/>
                <a:ea typeface="Roboto Mono"/>
                <a:cs typeface="Roboto Mono"/>
                <a:sym typeface="Roboto Mono"/>
              </a:rPr>
              <a:t>msg</a:t>
            </a:r>
            <a:r>
              <a:rPr lang="en" sz="900">
                <a:solidFill>
                  <a:srgbClr val="37474F"/>
                </a:solidFill>
                <a:latin typeface="Roboto Mono"/>
                <a:ea typeface="Roboto Mono"/>
                <a:cs typeface="Roboto Mono"/>
                <a:sym typeface="Roboto Mono"/>
              </a:rPr>
              <a:t>.sender == owner);</a:t>
            </a:r>
            <a:br>
              <a:rPr lang="en" sz="900">
                <a:solidFill>
                  <a:srgbClr val="37474F"/>
                </a:solidFill>
                <a:latin typeface="Roboto Mono"/>
                <a:ea typeface="Roboto Mono"/>
                <a:cs typeface="Roboto Mono"/>
                <a:sym typeface="Roboto Mono"/>
              </a:rPr>
            </a:br>
            <a:r>
              <a:rPr lang="en" sz="900">
                <a:solidFill>
                  <a:srgbClr val="37474F"/>
                </a:solidFill>
                <a:latin typeface="Roboto Mono"/>
                <a:ea typeface="Roboto Mono"/>
                <a:cs typeface="Roboto Mono"/>
                <a:sym typeface="Roboto Mono"/>
              </a:rPr>
              <a:t>    </a:t>
            </a:r>
            <a:r>
              <a:rPr lang="en" sz="900">
                <a:solidFill>
                  <a:srgbClr val="3E61A2"/>
                </a:solidFill>
                <a:latin typeface="Roboto Mono"/>
                <a:ea typeface="Roboto Mono"/>
                <a:cs typeface="Roboto Mono"/>
                <a:sym typeface="Roboto Mono"/>
              </a:rPr>
              <a:t>_</a:t>
            </a:r>
            <a:r>
              <a:rPr lang="en" sz="900">
                <a:solidFill>
                  <a:srgbClr val="37474F"/>
                </a:solidFill>
                <a:latin typeface="Roboto Mono"/>
                <a:ea typeface="Roboto Mono"/>
                <a:cs typeface="Roboto Mono"/>
                <a:sym typeface="Roboto Mono"/>
              </a:rPr>
              <a:t>;</a:t>
            </a:r>
            <a:br>
              <a:rPr lang="en" sz="900">
                <a:solidFill>
                  <a:srgbClr val="37474F"/>
                </a:solidFill>
                <a:latin typeface="Roboto Mono"/>
                <a:ea typeface="Roboto Mono"/>
                <a:cs typeface="Roboto Mono"/>
                <a:sym typeface="Roboto Mono"/>
              </a:rPr>
            </a:br>
            <a:r>
              <a:rPr lang="en" sz="900">
                <a:solidFill>
                  <a:srgbClr val="37474F"/>
                </a:solidFill>
                <a:latin typeface="Roboto Mono"/>
                <a:ea typeface="Roboto Mono"/>
                <a:cs typeface="Roboto Mono"/>
                <a:sym typeface="Roboto Mono"/>
              </a:rPr>
              <a:t>}</a:t>
            </a:r>
            <a:br>
              <a:rPr lang="en" sz="900">
                <a:solidFill>
                  <a:srgbClr val="37474F"/>
                </a:solidFill>
                <a:latin typeface="Roboto Mono"/>
                <a:ea typeface="Roboto Mono"/>
                <a:cs typeface="Roboto Mono"/>
                <a:sym typeface="Roboto Mono"/>
              </a:rPr>
            </a:br>
            <a:br>
              <a:rPr lang="en" sz="900">
                <a:solidFill>
                  <a:srgbClr val="37474F"/>
                </a:solidFill>
                <a:latin typeface="Roboto Mono"/>
                <a:ea typeface="Roboto Mono"/>
                <a:cs typeface="Roboto Mono"/>
                <a:sym typeface="Roboto Mono"/>
              </a:rPr>
            </a:br>
            <a:r>
              <a:rPr lang="en" sz="900">
                <a:solidFill>
                  <a:srgbClr val="3B78E7"/>
                </a:solidFill>
                <a:latin typeface="Roboto Mono"/>
                <a:ea typeface="Roboto Mono"/>
                <a:cs typeface="Roboto Mono"/>
                <a:sym typeface="Roboto Mono"/>
              </a:rPr>
              <a:t>function</a:t>
            </a:r>
            <a:r>
              <a:rPr lang="en" sz="900">
                <a:solidFill>
                  <a:srgbClr val="37474F"/>
                </a:solidFill>
                <a:latin typeface="Roboto Mono"/>
                <a:ea typeface="Roboto Mono"/>
                <a:cs typeface="Roboto Mono"/>
                <a:sym typeface="Roboto Mono"/>
              </a:rPr>
              <a:t> toggleContractActive() isAdmin </a:t>
            </a:r>
            <a:r>
              <a:rPr lang="en" sz="900">
                <a:solidFill>
                  <a:srgbClr val="3E61A2"/>
                </a:solidFill>
                <a:latin typeface="Roboto Mono"/>
                <a:ea typeface="Roboto Mono"/>
                <a:cs typeface="Roboto Mono"/>
                <a:sym typeface="Roboto Mono"/>
              </a:rPr>
              <a:t>public</a:t>
            </a:r>
            <a:r>
              <a:rPr lang="en" sz="900">
                <a:solidFill>
                  <a:srgbClr val="37474F"/>
                </a:solidFill>
                <a:latin typeface="Roboto Mono"/>
                <a:ea typeface="Roboto Mono"/>
                <a:cs typeface="Roboto Mono"/>
                <a:sym typeface="Roboto Mono"/>
              </a:rPr>
              <a:t> {</a:t>
            </a:r>
            <a:br>
              <a:rPr lang="en" sz="900">
                <a:solidFill>
                  <a:srgbClr val="37474F"/>
                </a:solidFill>
                <a:latin typeface="Roboto Mono"/>
                <a:ea typeface="Roboto Mono"/>
                <a:cs typeface="Roboto Mono"/>
                <a:sym typeface="Roboto Mono"/>
              </a:rPr>
            </a:br>
            <a:r>
              <a:rPr lang="en" sz="900">
                <a:solidFill>
                  <a:srgbClr val="37474F"/>
                </a:solidFill>
                <a:latin typeface="Roboto Mono"/>
                <a:ea typeface="Roboto Mono"/>
                <a:cs typeface="Roboto Mono"/>
                <a:sym typeface="Roboto Mono"/>
              </a:rPr>
              <a:t>    </a:t>
            </a:r>
            <a:r>
              <a:rPr lang="en" sz="900">
                <a:solidFill>
                  <a:srgbClr val="999999"/>
                </a:solidFill>
                <a:latin typeface="Roboto Mono"/>
                <a:ea typeface="Roboto Mono"/>
                <a:cs typeface="Roboto Mono"/>
                <a:sym typeface="Roboto Mono"/>
              </a:rPr>
              <a:t>// You can add an additional modifier that restricts stopping a contract to be based on another action, such as a vote of users</a:t>
            </a:r>
            <a:br>
              <a:rPr lang="en" sz="900">
                <a:solidFill>
                  <a:srgbClr val="37474F"/>
                </a:solidFill>
                <a:latin typeface="Roboto Mono"/>
                <a:ea typeface="Roboto Mono"/>
                <a:cs typeface="Roboto Mono"/>
                <a:sym typeface="Roboto Mono"/>
              </a:rPr>
            </a:br>
            <a:r>
              <a:rPr lang="en" sz="900">
                <a:solidFill>
                  <a:srgbClr val="37474F"/>
                </a:solidFill>
                <a:latin typeface="Roboto Mono"/>
                <a:ea typeface="Roboto Mono"/>
                <a:cs typeface="Roboto Mono"/>
                <a:sym typeface="Roboto Mono"/>
              </a:rPr>
              <a:t>    stopped = !stopped;</a:t>
            </a:r>
            <a:br>
              <a:rPr lang="en" sz="900">
                <a:solidFill>
                  <a:srgbClr val="37474F"/>
                </a:solidFill>
                <a:latin typeface="Roboto Mono"/>
                <a:ea typeface="Roboto Mono"/>
                <a:cs typeface="Roboto Mono"/>
                <a:sym typeface="Roboto Mono"/>
              </a:rPr>
            </a:br>
            <a:r>
              <a:rPr lang="en" sz="900">
                <a:solidFill>
                  <a:srgbClr val="37474F"/>
                </a:solidFill>
                <a:latin typeface="Roboto Mono"/>
                <a:ea typeface="Roboto Mono"/>
                <a:cs typeface="Roboto Mono"/>
                <a:sym typeface="Roboto Mono"/>
              </a:rPr>
              <a:t>}</a:t>
            </a:r>
            <a:br>
              <a:rPr lang="en" sz="900">
                <a:solidFill>
                  <a:srgbClr val="37474F"/>
                </a:solidFill>
                <a:latin typeface="Roboto Mono"/>
                <a:ea typeface="Roboto Mono"/>
                <a:cs typeface="Roboto Mono"/>
                <a:sym typeface="Roboto Mono"/>
              </a:rPr>
            </a:br>
            <a:br>
              <a:rPr lang="en" sz="900">
                <a:solidFill>
                  <a:srgbClr val="37474F"/>
                </a:solidFill>
                <a:latin typeface="Roboto Mono"/>
                <a:ea typeface="Roboto Mono"/>
                <a:cs typeface="Roboto Mono"/>
                <a:sym typeface="Roboto Mono"/>
              </a:rPr>
            </a:br>
            <a:r>
              <a:rPr lang="en" sz="900">
                <a:solidFill>
                  <a:srgbClr val="3B78E7"/>
                </a:solidFill>
                <a:latin typeface="Roboto Mono"/>
                <a:ea typeface="Roboto Mono"/>
                <a:cs typeface="Roboto Mono"/>
                <a:sym typeface="Roboto Mono"/>
              </a:rPr>
              <a:t>modifier</a:t>
            </a:r>
            <a:r>
              <a:rPr lang="en" sz="900">
                <a:solidFill>
                  <a:srgbClr val="37474F"/>
                </a:solidFill>
                <a:latin typeface="Roboto Mono"/>
                <a:ea typeface="Roboto Mono"/>
                <a:cs typeface="Roboto Mono"/>
                <a:sym typeface="Roboto Mono"/>
              </a:rPr>
              <a:t> stopInEmergency { </a:t>
            </a:r>
            <a:r>
              <a:rPr lang="en" sz="900">
                <a:solidFill>
                  <a:srgbClr val="3B78E7"/>
                </a:solidFill>
                <a:latin typeface="Roboto Mono"/>
                <a:ea typeface="Roboto Mono"/>
                <a:cs typeface="Roboto Mono"/>
                <a:sym typeface="Roboto Mono"/>
              </a:rPr>
              <a:t>if</a:t>
            </a:r>
            <a:r>
              <a:rPr lang="en" sz="900">
                <a:solidFill>
                  <a:srgbClr val="37474F"/>
                </a:solidFill>
                <a:latin typeface="Roboto Mono"/>
                <a:ea typeface="Roboto Mono"/>
                <a:cs typeface="Roboto Mono"/>
                <a:sym typeface="Roboto Mono"/>
              </a:rPr>
              <a:t> (!stopped) </a:t>
            </a:r>
            <a:r>
              <a:rPr lang="en" sz="900">
                <a:solidFill>
                  <a:srgbClr val="3E61A2"/>
                </a:solidFill>
                <a:latin typeface="Roboto Mono"/>
                <a:ea typeface="Roboto Mono"/>
                <a:cs typeface="Roboto Mono"/>
                <a:sym typeface="Roboto Mono"/>
              </a:rPr>
              <a:t>_</a:t>
            </a:r>
            <a:r>
              <a:rPr lang="en" sz="900">
                <a:solidFill>
                  <a:srgbClr val="37474F"/>
                </a:solidFill>
                <a:latin typeface="Roboto Mono"/>
                <a:ea typeface="Roboto Mono"/>
                <a:cs typeface="Roboto Mono"/>
                <a:sym typeface="Roboto Mono"/>
              </a:rPr>
              <a:t>; }</a:t>
            </a:r>
            <a:br>
              <a:rPr lang="en" sz="900">
                <a:solidFill>
                  <a:srgbClr val="37474F"/>
                </a:solidFill>
                <a:latin typeface="Roboto Mono"/>
                <a:ea typeface="Roboto Mono"/>
                <a:cs typeface="Roboto Mono"/>
                <a:sym typeface="Roboto Mono"/>
              </a:rPr>
            </a:br>
            <a:r>
              <a:rPr lang="en" sz="900">
                <a:solidFill>
                  <a:srgbClr val="3B78E7"/>
                </a:solidFill>
                <a:latin typeface="Roboto Mono"/>
                <a:ea typeface="Roboto Mono"/>
                <a:cs typeface="Roboto Mono"/>
                <a:sym typeface="Roboto Mono"/>
              </a:rPr>
              <a:t>modifier</a:t>
            </a:r>
            <a:r>
              <a:rPr lang="en" sz="900">
                <a:solidFill>
                  <a:srgbClr val="37474F"/>
                </a:solidFill>
                <a:latin typeface="Roboto Mono"/>
                <a:ea typeface="Roboto Mono"/>
                <a:cs typeface="Roboto Mono"/>
                <a:sym typeface="Roboto Mono"/>
              </a:rPr>
              <a:t> onlyInEmergency { </a:t>
            </a:r>
            <a:r>
              <a:rPr lang="en" sz="900">
                <a:solidFill>
                  <a:srgbClr val="3B78E7"/>
                </a:solidFill>
                <a:latin typeface="Roboto Mono"/>
                <a:ea typeface="Roboto Mono"/>
                <a:cs typeface="Roboto Mono"/>
                <a:sym typeface="Roboto Mono"/>
              </a:rPr>
              <a:t>if</a:t>
            </a:r>
            <a:r>
              <a:rPr lang="en" sz="900">
                <a:solidFill>
                  <a:srgbClr val="37474F"/>
                </a:solidFill>
                <a:latin typeface="Roboto Mono"/>
                <a:ea typeface="Roboto Mono"/>
                <a:cs typeface="Roboto Mono"/>
                <a:sym typeface="Roboto Mono"/>
              </a:rPr>
              <a:t> (stopped) </a:t>
            </a:r>
            <a:r>
              <a:rPr lang="en" sz="900">
                <a:solidFill>
                  <a:srgbClr val="3E61A2"/>
                </a:solidFill>
                <a:latin typeface="Roboto Mono"/>
                <a:ea typeface="Roboto Mono"/>
                <a:cs typeface="Roboto Mono"/>
                <a:sym typeface="Roboto Mono"/>
              </a:rPr>
              <a:t>_</a:t>
            </a:r>
            <a:r>
              <a:rPr lang="en" sz="900">
                <a:solidFill>
                  <a:srgbClr val="37474F"/>
                </a:solidFill>
                <a:latin typeface="Roboto Mono"/>
                <a:ea typeface="Roboto Mono"/>
                <a:cs typeface="Roboto Mono"/>
                <a:sym typeface="Roboto Mono"/>
              </a:rPr>
              <a:t>; }</a:t>
            </a:r>
            <a:br>
              <a:rPr lang="en" sz="900">
                <a:solidFill>
                  <a:srgbClr val="37474F"/>
                </a:solidFill>
                <a:latin typeface="Roboto Mono"/>
                <a:ea typeface="Roboto Mono"/>
                <a:cs typeface="Roboto Mono"/>
                <a:sym typeface="Roboto Mono"/>
              </a:rPr>
            </a:br>
            <a:br>
              <a:rPr lang="en" sz="900">
                <a:solidFill>
                  <a:srgbClr val="37474F"/>
                </a:solidFill>
                <a:latin typeface="Roboto Mono"/>
                <a:ea typeface="Roboto Mono"/>
                <a:cs typeface="Roboto Mono"/>
                <a:sym typeface="Roboto Mono"/>
              </a:rPr>
            </a:br>
            <a:r>
              <a:rPr lang="en" sz="900">
                <a:solidFill>
                  <a:srgbClr val="3B78E7"/>
                </a:solidFill>
                <a:latin typeface="Roboto Mono"/>
                <a:ea typeface="Roboto Mono"/>
                <a:cs typeface="Roboto Mono"/>
                <a:sym typeface="Roboto Mono"/>
              </a:rPr>
              <a:t>function</a:t>
            </a:r>
            <a:r>
              <a:rPr lang="en" sz="900">
                <a:solidFill>
                  <a:srgbClr val="37474F"/>
                </a:solidFill>
                <a:latin typeface="Roboto Mono"/>
                <a:ea typeface="Roboto Mono"/>
                <a:cs typeface="Roboto Mono"/>
                <a:sym typeface="Roboto Mono"/>
              </a:rPr>
              <a:t> deposit() stopInEmergency </a:t>
            </a:r>
            <a:r>
              <a:rPr lang="en" sz="900">
                <a:solidFill>
                  <a:srgbClr val="3E61A2"/>
                </a:solidFill>
                <a:latin typeface="Roboto Mono"/>
                <a:ea typeface="Roboto Mono"/>
                <a:cs typeface="Roboto Mono"/>
                <a:sym typeface="Roboto Mono"/>
              </a:rPr>
              <a:t>public</a:t>
            </a:r>
            <a:r>
              <a:rPr lang="en" sz="900">
                <a:solidFill>
                  <a:srgbClr val="37474F"/>
                </a:solidFill>
                <a:latin typeface="Roboto Mono"/>
                <a:ea typeface="Roboto Mono"/>
                <a:cs typeface="Roboto Mono"/>
                <a:sym typeface="Roboto Mono"/>
              </a:rPr>
              <a:t> {</a:t>
            </a:r>
            <a:br>
              <a:rPr lang="en" sz="900">
                <a:solidFill>
                  <a:srgbClr val="37474F"/>
                </a:solidFill>
                <a:latin typeface="Roboto Mono"/>
                <a:ea typeface="Roboto Mono"/>
                <a:cs typeface="Roboto Mono"/>
                <a:sym typeface="Roboto Mono"/>
              </a:rPr>
            </a:br>
            <a:r>
              <a:rPr lang="en" sz="900">
                <a:solidFill>
                  <a:srgbClr val="37474F"/>
                </a:solidFill>
                <a:latin typeface="Roboto Mono"/>
                <a:ea typeface="Roboto Mono"/>
                <a:cs typeface="Roboto Mono"/>
                <a:sym typeface="Roboto Mono"/>
              </a:rPr>
              <a:t>    </a:t>
            </a:r>
            <a:r>
              <a:rPr lang="en" sz="900">
                <a:solidFill>
                  <a:srgbClr val="999999"/>
                </a:solidFill>
                <a:latin typeface="Roboto Mono"/>
                <a:ea typeface="Roboto Mono"/>
                <a:cs typeface="Roboto Mono"/>
                <a:sym typeface="Roboto Mono"/>
              </a:rPr>
              <a:t>// some code</a:t>
            </a:r>
            <a:br>
              <a:rPr lang="en" sz="900">
                <a:solidFill>
                  <a:srgbClr val="37474F"/>
                </a:solidFill>
                <a:latin typeface="Roboto Mono"/>
                <a:ea typeface="Roboto Mono"/>
                <a:cs typeface="Roboto Mono"/>
                <a:sym typeface="Roboto Mono"/>
              </a:rPr>
            </a:br>
            <a:r>
              <a:rPr lang="en" sz="900">
                <a:solidFill>
                  <a:srgbClr val="37474F"/>
                </a:solidFill>
                <a:latin typeface="Roboto Mono"/>
                <a:ea typeface="Roboto Mono"/>
                <a:cs typeface="Roboto Mono"/>
                <a:sym typeface="Roboto Mono"/>
              </a:rPr>
              <a:t>}</a:t>
            </a:r>
            <a:br>
              <a:rPr lang="en" sz="900">
                <a:solidFill>
                  <a:srgbClr val="37474F"/>
                </a:solidFill>
                <a:latin typeface="Roboto Mono"/>
                <a:ea typeface="Roboto Mono"/>
                <a:cs typeface="Roboto Mono"/>
                <a:sym typeface="Roboto Mono"/>
              </a:rPr>
            </a:br>
            <a:br>
              <a:rPr lang="en" sz="900">
                <a:solidFill>
                  <a:srgbClr val="37474F"/>
                </a:solidFill>
                <a:latin typeface="Roboto Mono"/>
                <a:ea typeface="Roboto Mono"/>
                <a:cs typeface="Roboto Mono"/>
                <a:sym typeface="Roboto Mono"/>
              </a:rPr>
            </a:br>
            <a:r>
              <a:rPr lang="en" sz="900">
                <a:solidFill>
                  <a:srgbClr val="3B78E7"/>
                </a:solidFill>
                <a:latin typeface="Roboto Mono"/>
                <a:ea typeface="Roboto Mono"/>
                <a:cs typeface="Roboto Mono"/>
                <a:sym typeface="Roboto Mono"/>
              </a:rPr>
              <a:t>function</a:t>
            </a:r>
            <a:r>
              <a:rPr lang="en" sz="900">
                <a:solidFill>
                  <a:srgbClr val="37474F"/>
                </a:solidFill>
                <a:latin typeface="Roboto Mono"/>
                <a:ea typeface="Roboto Mono"/>
                <a:cs typeface="Roboto Mono"/>
                <a:sym typeface="Roboto Mono"/>
              </a:rPr>
              <a:t> withdraw() onlyInEmergency </a:t>
            </a:r>
            <a:r>
              <a:rPr lang="en" sz="900">
                <a:solidFill>
                  <a:srgbClr val="3E61A2"/>
                </a:solidFill>
                <a:latin typeface="Roboto Mono"/>
                <a:ea typeface="Roboto Mono"/>
                <a:cs typeface="Roboto Mono"/>
                <a:sym typeface="Roboto Mono"/>
              </a:rPr>
              <a:t>public</a:t>
            </a:r>
            <a:r>
              <a:rPr lang="en" sz="900">
                <a:solidFill>
                  <a:srgbClr val="37474F"/>
                </a:solidFill>
                <a:latin typeface="Roboto Mono"/>
                <a:ea typeface="Roboto Mono"/>
                <a:cs typeface="Roboto Mono"/>
                <a:sym typeface="Roboto Mono"/>
              </a:rPr>
              <a:t> {</a:t>
            </a:r>
            <a:br>
              <a:rPr lang="en" sz="900">
                <a:solidFill>
                  <a:srgbClr val="37474F"/>
                </a:solidFill>
                <a:latin typeface="Roboto Mono"/>
                <a:ea typeface="Roboto Mono"/>
                <a:cs typeface="Roboto Mono"/>
                <a:sym typeface="Roboto Mono"/>
              </a:rPr>
            </a:br>
            <a:r>
              <a:rPr lang="en" sz="900">
                <a:solidFill>
                  <a:srgbClr val="37474F"/>
                </a:solidFill>
                <a:latin typeface="Roboto Mono"/>
                <a:ea typeface="Roboto Mono"/>
                <a:cs typeface="Roboto Mono"/>
                <a:sym typeface="Roboto Mono"/>
              </a:rPr>
              <a:t>    </a:t>
            </a:r>
            <a:r>
              <a:rPr lang="en" sz="900">
                <a:solidFill>
                  <a:srgbClr val="999999"/>
                </a:solidFill>
                <a:latin typeface="Roboto Mono"/>
                <a:ea typeface="Roboto Mono"/>
                <a:cs typeface="Roboto Mono"/>
                <a:sym typeface="Roboto Mono"/>
              </a:rPr>
              <a:t>// some code</a:t>
            </a:r>
            <a:br>
              <a:rPr lang="en" sz="900">
                <a:solidFill>
                  <a:srgbClr val="37474F"/>
                </a:solidFill>
                <a:latin typeface="Roboto Mono"/>
                <a:ea typeface="Roboto Mono"/>
                <a:cs typeface="Roboto Mono"/>
                <a:sym typeface="Roboto Mono"/>
              </a:rPr>
            </a:br>
            <a:r>
              <a:rPr lang="en" sz="900">
                <a:solidFill>
                  <a:srgbClr val="37474F"/>
                </a:solidFill>
                <a:latin typeface="Roboto Mono"/>
                <a:ea typeface="Roboto Mono"/>
                <a:cs typeface="Roboto Mono"/>
                <a:sym typeface="Roboto Mono"/>
              </a:rPr>
              <a:t>}</a:t>
            </a:r>
            <a:endParaRPr sz="900">
              <a:solidFill>
                <a:srgbClr val="37474F"/>
              </a:solidFill>
              <a:latin typeface="Roboto Mono"/>
              <a:ea typeface="Roboto Mono"/>
              <a:cs typeface="Roboto Mono"/>
              <a:sym typeface="Roboto Mono"/>
            </a:endParaRPr>
          </a:p>
          <a:p>
            <a:pPr indent="0" lvl="0" marL="0" rtl="0" algn="l">
              <a:spcBef>
                <a:spcPts val="600"/>
              </a:spcBef>
              <a:spcAft>
                <a:spcPts val="0"/>
              </a:spcAft>
              <a:buNone/>
            </a:pPr>
            <a:r>
              <a:t/>
            </a:r>
            <a:endParaRPr sz="9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59"/>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Speed Bumps (Delay contract actions)</a:t>
            </a:r>
            <a:endParaRPr/>
          </a:p>
        </p:txBody>
      </p:sp>
      <p:sp>
        <p:nvSpPr>
          <p:cNvPr id="325" name="Google Shape;325;p59"/>
          <p:cNvSpPr txBox="1"/>
          <p:nvPr>
            <p:ph idx="1" type="body"/>
          </p:nvPr>
        </p:nvSpPr>
        <p:spPr>
          <a:xfrm>
            <a:off x="457200" y="2076625"/>
            <a:ext cx="8229600" cy="46662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en" sz="700">
                <a:solidFill>
                  <a:srgbClr val="3B78E7"/>
                </a:solidFill>
                <a:latin typeface="Roboto Mono"/>
                <a:ea typeface="Roboto Mono"/>
                <a:cs typeface="Roboto Mono"/>
                <a:sym typeface="Roboto Mono"/>
              </a:rPr>
              <a:t>struct</a:t>
            </a:r>
            <a:r>
              <a:rPr lang="en" sz="700">
                <a:solidFill>
                  <a:srgbClr val="37474F"/>
                </a:solidFill>
                <a:latin typeface="Roboto Mono"/>
                <a:ea typeface="Roboto Mono"/>
                <a:cs typeface="Roboto Mono"/>
                <a:sym typeface="Roboto Mono"/>
              </a:rPr>
              <a:t> RequestedWithdrawal {</a:t>
            </a:r>
            <a:br>
              <a:rPr lang="en" sz="700">
                <a:solidFill>
                  <a:srgbClr val="37474F"/>
                </a:solidFill>
                <a:latin typeface="Roboto Mono"/>
                <a:ea typeface="Roboto Mono"/>
                <a:cs typeface="Roboto Mono"/>
                <a:sym typeface="Roboto Mono"/>
              </a:rPr>
            </a:br>
            <a:r>
              <a:rPr lang="en" sz="700">
                <a:solidFill>
                  <a:srgbClr val="37474F"/>
                </a:solidFill>
                <a:latin typeface="Roboto Mono"/>
                <a:ea typeface="Roboto Mono"/>
                <a:cs typeface="Roboto Mono"/>
                <a:sym typeface="Roboto Mono"/>
              </a:rPr>
              <a:t>    </a:t>
            </a:r>
            <a:r>
              <a:rPr lang="en" sz="700">
                <a:solidFill>
                  <a:srgbClr val="3E61A2"/>
                </a:solidFill>
                <a:latin typeface="Roboto Mono"/>
                <a:ea typeface="Roboto Mono"/>
                <a:cs typeface="Roboto Mono"/>
                <a:sym typeface="Roboto Mono"/>
              </a:rPr>
              <a:t>uint</a:t>
            </a:r>
            <a:r>
              <a:rPr lang="en" sz="700">
                <a:solidFill>
                  <a:srgbClr val="37474F"/>
                </a:solidFill>
                <a:latin typeface="Roboto Mono"/>
                <a:ea typeface="Roboto Mono"/>
                <a:cs typeface="Roboto Mono"/>
                <a:sym typeface="Roboto Mono"/>
              </a:rPr>
              <a:t> amount;</a:t>
            </a:r>
            <a:br>
              <a:rPr lang="en" sz="700">
                <a:solidFill>
                  <a:srgbClr val="37474F"/>
                </a:solidFill>
                <a:latin typeface="Roboto Mono"/>
                <a:ea typeface="Roboto Mono"/>
                <a:cs typeface="Roboto Mono"/>
                <a:sym typeface="Roboto Mono"/>
              </a:rPr>
            </a:br>
            <a:r>
              <a:rPr lang="en" sz="700">
                <a:solidFill>
                  <a:srgbClr val="37474F"/>
                </a:solidFill>
                <a:latin typeface="Roboto Mono"/>
                <a:ea typeface="Roboto Mono"/>
                <a:cs typeface="Roboto Mono"/>
                <a:sym typeface="Roboto Mono"/>
              </a:rPr>
              <a:t>    </a:t>
            </a:r>
            <a:r>
              <a:rPr lang="en" sz="700">
                <a:solidFill>
                  <a:srgbClr val="3E61A2"/>
                </a:solidFill>
                <a:latin typeface="Roboto Mono"/>
                <a:ea typeface="Roboto Mono"/>
                <a:cs typeface="Roboto Mono"/>
                <a:sym typeface="Roboto Mono"/>
              </a:rPr>
              <a:t>uint</a:t>
            </a:r>
            <a:r>
              <a:rPr lang="en" sz="700">
                <a:solidFill>
                  <a:srgbClr val="37474F"/>
                </a:solidFill>
                <a:latin typeface="Roboto Mono"/>
                <a:ea typeface="Roboto Mono"/>
                <a:cs typeface="Roboto Mono"/>
                <a:sym typeface="Roboto Mono"/>
              </a:rPr>
              <a:t> time;</a:t>
            </a:r>
            <a:br>
              <a:rPr lang="en" sz="700">
                <a:solidFill>
                  <a:srgbClr val="37474F"/>
                </a:solidFill>
                <a:latin typeface="Roboto Mono"/>
                <a:ea typeface="Roboto Mono"/>
                <a:cs typeface="Roboto Mono"/>
                <a:sym typeface="Roboto Mono"/>
              </a:rPr>
            </a:br>
            <a:r>
              <a:rPr lang="en" sz="700">
                <a:solidFill>
                  <a:srgbClr val="37474F"/>
                </a:solidFill>
                <a:latin typeface="Roboto Mono"/>
                <a:ea typeface="Roboto Mono"/>
                <a:cs typeface="Roboto Mono"/>
                <a:sym typeface="Roboto Mono"/>
              </a:rPr>
              <a:t>}</a:t>
            </a:r>
            <a:br>
              <a:rPr lang="en" sz="700">
                <a:solidFill>
                  <a:srgbClr val="37474F"/>
                </a:solidFill>
                <a:latin typeface="Roboto Mono"/>
                <a:ea typeface="Roboto Mono"/>
                <a:cs typeface="Roboto Mono"/>
                <a:sym typeface="Roboto Mono"/>
              </a:rPr>
            </a:br>
            <a:br>
              <a:rPr lang="en" sz="700">
                <a:solidFill>
                  <a:srgbClr val="37474F"/>
                </a:solidFill>
                <a:latin typeface="Roboto Mono"/>
                <a:ea typeface="Roboto Mono"/>
                <a:cs typeface="Roboto Mono"/>
                <a:sym typeface="Roboto Mono"/>
              </a:rPr>
            </a:br>
            <a:r>
              <a:rPr lang="en" sz="700">
                <a:solidFill>
                  <a:srgbClr val="3B78E7"/>
                </a:solidFill>
                <a:latin typeface="Roboto Mono"/>
                <a:ea typeface="Roboto Mono"/>
                <a:cs typeface="Roboto Mono"/>
                <a:sym typeface="Roboto Mono"/>
              </a:rPr>
              <a:t>mapping</a:t>
            </a:r>
            <a:r>
              <a:rPr lang="en" sz="700">
                <a:solidFill>
                  <a:srgbClr val="37474F"/>
                </a:solidFill>
                <a:latin typeface="Roboto Mono"/>
                <a:ea typeface="Roboto Mono"/>
                <a:cs typeface="Roboto Mono"/>
                <a:sym typeface="Roboto Mono"/>
              </a:rPr>
              <a:t> (</a:t>
            </a:r>
            <a:r>
              <a:rPr lang="en" sz="700">
                <a:solidFill>
                  <a:srgbClr val="3E61A2"/>
                </a:solidFill>
                <a:latin typeface="Roboto Mono"/>
                <a:ea typeface="Roboto Mono"/>
                <a:cs typeface="Roboto Mono"/>
                <a:sym typeface="Roboto Mono"/>
              </a:rPr>
              <a:t>address</a:t>
            </a:r>
            <a:r>
              <a:rPr lang="en" sz="700">
                <a:solidFill>
                  <a:srgbClr val="37474F"/>
                </a:solidFill>
                <a:latin typeface="Roboto Mono"/>
                <a:ea typeface="Roboto Mono"/>
                <a:cs typeface="Roboto Mono"/>
                <a:sym typeface="Roboto Mono"/>
              </a:rPr>
              <a:t> =&gt; </a:t>
            </a:r>
            <a:r>
              <a:rPr lang="en" sz="700">
                <a:solidFill>
                  <a:srgbClr val="3E61A2"/>
                </a:solidFill>
                <a:latin typeface="Roboto Mono"/>
                <a:ea typeface="Roboto Mono"/>
                <a:cs typeface="Roboto Mono"/>
                <a:sym typeface="Roboto Mono"/>
              </a:rPr>
              <a:t>uint</a:t>
            </a:r>
            <a:r>
              <a:rPr lang="en" sz="700">
                <a:solidFill>
                  <a:srgbClr val="37474F"/>
                </a:solidFill>
                <a:latin typeface="Roboto Mono"/>
                <a:ea typeface="Roboto Mono"/>
                <a:cs typeface="Roboto Mono"/>
                <a:sym typeface="Roboto Mono"/>
              </a:rPr>
              <a:t>) </a:t>
            </a:r>
            <a:r>
              <a:rPr lang="en" sz="700">
                <a:solidFill>
                  <a:srgbClr val="3E61A2"/>
                </a:solidFill>
                <a:latin typeface="Roboto Mono"/>
                <a:ea typeface="Roboto Mono"/>
                <a:cs typeface="Roboto Mono"/>
                <a:sym typeface="Roboto Mono"/>
              </a:rPr>
              <a:t>private</a:t>
            </a:r>
            <a:r>
              <a:rPr lang="en" sz="700">
                <a:solidFill>
                  <a:srgbClr val="37474F"/>
                </a:solidFill>
                <a:latin typeface="Roboto Mono"/>
                <a:ea typeface="Roboto Mono"/>
                <a:cs typeface="Roboto Mono"/>
                <a:sym typeface="Roboto Mono"/>
              </a:rPr>
              <a:t> balances;</a:t>
            </a:r>
            <a:br>
              <a:rPr lang="en" sz="700">
                <a:solidFill>
                  <a:srgbClr val="37474F"/>
                </a:solidFill>
                <a:latin typeface="Roboto Mono"/>
                <a:ea typeface="Roboto Mono"/>
                <a:cs typeface="Roboto Mono"/>
                <a:sym typeface="Roboto Mono"/>
              </a:rPr>
            </a:br>
            <a:r>
              <a:rPr lang="en" sz="700">
                <a:solidFill>
                  <a:srgbClr val="3B78E7"/>
                </a:solidFill>
                <a:latin typeface="Roboto Mono"/>
                <a:ea typeface="Roboto Mono"/>
                <a:cs typeface="Roboto Mono"/>
                <a:sym typeface="Roboto Mono"/>
              </a:rPr>
              <a:t>mapping</a:t>
            </a:r>
            <a:r>
              <a:rPr lang="en" sz="700">
                <a:solidFill>
                  <a:srgbClr val="37474F"/>
                </a:solidFill>
                <a:latin typeface="Roboto Mono"/>
                <a:ea typeface="Roboto Mono"/>
                <a:cs typeface="Roboto Mono"/>
                <a:sym typeface="Roboto Mono"/>
              </a:rPr>
              <a:t> (</a:t>
            </a:r>
            <a:r>
              <a:rPr lang="en" sz="700">
                <a:solidFill>
                  <a:srgbClr val="3E61A2"/>
                </a:solidFill>
                <a:latin typeface="Roboto Mono"/>
                <a:ea typeface="Roboto Mono"/>
                <a:cs typeface="Roboto Mono"/>
                <a:sym typeface="Roboto Mono"/>
              </a:rPr>
              <a:t>address</a:t>
            </a:r>
            <a:r>
              <a:rPr lang="en" sz="700">
                <a:solidFill>
                  <a:srgbClr val="37474F"/>
                </a:solidFill>
                <a:latin typeface="Roboto Mono"/>
                <a:ea typeface="Roboto Mono"/>
                <a:cs typeface="Roboto Mono"/>
                <a:sym typeface="Roboto Mono"/>
              </a:rPr>
              <a:t> =&gt; RequestedWithdrawal) </a:t>
            </a:r>
            <a:r>
              <a:rPr lang="en" sz="700">
                <a:solidFill>
                  <a:srgbClr val="3E61A2"/>
                </a:solidFill>
                <a:latin typeface="Roboto Mono"/>
                <a:ea typeface="Roboto Mono"/>
                <a:cs typeface="Roboto Mono"/>
                <a:sym typeface="Roboto Mono"/>
              </a:rPr>
              <a:t>private</a:t>
            </a:r>
            <a:r>
              <a:rPr lang="en" sz="700">
                <a:solidFill>
                  <a:srgbClr val="37474F"/>
                </a:solidFill>
                <a:latin typeface="Roboto Mono"/>
                <a:ea typeface="Roboto Mono"/>
                <a:cs typeface="Roboto Mono"/>
                <a:sym typeface="Roboto Mono"/>
              </a:rPr>
              <a:t> requestedWithdrawals;</a:t>
            </a:r>
            <a:br>
              <a:rPr lang="en" sz="700">
                <a:solidFill>
                  <a:srgbClr val="37474F"/>
                </a:solidFill>
                <a:latin typeface="Roboto Mono"/>
                <a:ea typeface="Roboto Mono"/>
                <a:cs typeface="Roboto Mono"/>
                <a:sym typeface="Roboto Mono"/>
              </a:rPr>
            </a:br>
            <a:r>
              <a:rPr lang="en" sz="700">
                <a:solidFill>
                  <a:srgbClr val="3E61A2"/>
                </a:solidFill>
                <a:latin typeface="Roboto Mono"/>
                <a:ea typeface="Roboto Mono"/>
                <a:cs typeface="Roboto Mono"/>
                <a:sym typeface="Roboto Mono"/>
              </a:rPr>
              <a:t>uint</a:t>
            </a:r>
            <a:r>
              <a:rPr lang="en" sz="700">
                <a:solidFill>
                  <a:srgbClr val="37474F"/>
                </a:solidFill>
                <a:latin typeface="Roboto Mono"/>
                <a:ea typeface="Roboto Mono"/>
                <a:cs typeface="Roboto Mono"/>
                <a:sym typeface="Roboto Mono"/>
              </a:rPr>
              <a:t> </a:t>
            </a:r>
            <a:r>
              <a:rPr lang="en" sz="700">
                <a:solidFill>
                  <a:srgbClr val="3E61A2"/>
                </a:solidFill>
                <a:latin typeface="Roboto Mono"/>
                <a:ea typeface="Roboto Mono"/>
                <a:cs typeface="Roboto Mono"/>
                <a:sym typeface="Roboto Mono"/>
              </a:rPr>
              <a:t>constant</a:t>
            </a:r>
            <a:r>
              <a:rPr lang="en" sz="700">
                <a:solidFill>
                  <a:srgbClr val="37474F"/>
                </a:solidFill>
                <a:latin typeface="Roboto Mono"/>
                <a:ea typeface="Roboto Mono"/>
                <a:cs typeface="Roboto Mono"/>
                <a:sym typeface="Roboto Mono"/>
              </a:rPr>
              <a:t> withdrawalWaitPeriod = </a:t>
            </a:r>
            <a:r>
              <a:rPr lang="en" sz="700">
                <a:solidFill>
                  <a:srgbClr val="E74C3C"/>
                </a:solidFill>
                <a:latin typeface="Roboto Mono"/>
                <a:ea typeface="Roboto Mono"/>
                <a:cs typeface="Roboto Mono"/>
                <a:sym typeface="Roboto Mono"/>
              </a:rPr>
              <a:t>28</a:t>
            </a:r>
            <a:r>
              <a:rPr lang="en" sz="700">
                <a:solidFill>
                  <a:srgbClr val="37474F"/>
                </a:solidFill>
                <a:latin typeface="Roboto Mono"/>
                <a:ea typeface="Roboto Mono"/>
                <a:cs typeface="Roboto Mono"/>
                <a:sym typeface="Roboto Mono"/>
              </a:rPr>
              <a:t> </a:t>
            </a:r>
            <a:r>
              <a:rPr lang="en" sz="700">
                <a:solidFill>
                  <a:srgbClr val="A71D5D"/>
                </a:solidFill>
                <a:latin typeface="Roboto Mono"/>
                <a:ea typeface="Roboto Mono"/>
                <a:cs typeface="Roboto Mono"/>
                <a:sym typeface="Roboto Mono"/>
              </a:rPr>
              <a:t>days</a:t>
            </a:r>
            <a:r>
              <a:rPr lang="en" sz="700">
                <a:solidFill>
                  <a:srgbClr val="37474F"/>
                </a:solidFill>
                <a:latin typeface="Roboto Mono"/>
                <a:ea typeface="Roboto Mono"/>
                <a:cs typeface="Roboto Mono"/>
                <a:sym typeface="Roboto Mono"/>
              </a:rPr>
              <a:t>; </a:t>
            </a:r>
            <a:r>
              <a:rPr lang="en" sz="700">
                <a:solidFill>
                  <a:srgbClr val="999999"/>
                </a:solidFill>
                <a:latin typeface="Roboto Mono"/>
                <a:ea typeface="Roboto Mono"/>
                <a:cs typeface="Roboto Mono"/>
                <a:sym typeface="Roboto Mono"/>
              </a:rPr>
              <a:t>// 4 weeks</a:t>
            </a:r>
            <a:br>
              <a:rPr lang="en" sz="700">
                <a:solidFill>
                  <a:srgbClr val="37474F"/>
                </a:solidFill>
                <a:latin typeface="Roboto Mono"/>
                <a:ea typeface="Roboto Mono"/>
                <a:cs typeface="Roboto Mono"/>
                <a:sym typeface="Roboto Mono"/>
              </a:rPr>
            </a:br>
            <a:br>
              <a:rPr lang="en" sz="700">
                <a:solidFill>
                  <a:srgbClr val="37474F"/>
                </a:solidFill>
                <a:latin typeface="Roboto Mono"/>
                <a:ea typeface="Roboto Mono"/>
                <a:cs typeface="Roboto Mono"/>
                <a:sym typeface="Roboto Mono"/>
              </a:rPr>
            </a:br>
            <a:r>
              <a:rPr lang="en" sz="700">
                <a:solidFill>
                  <a:srgbClr val="3B78E7"/>
                </a:solidFill>
                <a:latin typeface="Roboto Mono"/>
                <a:ea typeface="Roboto Mono"/>
                <a:cs typeface="Roboto Mono"/>
                <a:sym typeface="Roboto Mono"/>
              </a:rPr>
              <a:t>function</a:t>
            </a:r>
            <a:r>
              <a:rPr lang="en" sz="700">
                <a:solidFill>
                  <a:srgbClr val="37474F"/>
                </a:solidFill>
                <a:latin typeface="Roboto Mono"/>
                <a:ea typeface="Roboto Mono"/>
                <a:cs typeface="Roboto Mono"/>
                <a:sym typeface="Roboto Mono"/>
              </a:rPr>
              <a:t> requestWithdrawal() </a:t>
            </a:r>
            <a:r>
              <a:rPr lang="en" sz="700">
                <a:solidFill>
                  <a:srgbClr val="3E61A2"/>
                </a:solidFill>
                <a:latin typeface="Roboto Mono"/>
                <a:ea typeface="Roboto Mono"/>
                <a:cs typeface="Roboto Mono"/>
                <a:sym typeface="Roboto Mono"/>
              </a:rPr>
              <a:t>public</a:t>
            </a:r>
            <a:r>
              <a:rPr lang="en" sz="700">
                <a:solidFill>
                  <a:srgbClr val="37474F"/>
                </a:solidFill>
                <a:latin typeface="Roboto Mono"/>
                <a:ea typeface="Roboto Mono"/>
                <a:cs typeface="Roboto Mono"/>
                <a:sym typeface="Roboto Mono"/>
              </a:rPr>
              <a:t> {</a:t>
            </a:r>
            <a:br>
              <a:rPr lang="en" sz="700">
                <a:solidFill>
                  <a:srgbClr val="37474F"/>
                </a:solidFill>
                <a:latin typeface="Roboto Mono"/>
                <a:ea typeface="Roboto Mono"/>
                <a:cs typeface="Roboto Mono"/>
                <a:sym typeface="Roboto Mono"/>
              </a:rPr>
            </a:br>
            <a:r>
              <a:rPr lang="en" sz="700">
                <a:solidFill>
                  <a:srgbClr val="37474F"/>
                </a:solidFill>
                <a:latin typeface="Roboto Mono"/>
                <a:ea typeface="Roboto Mono"/>
                <a:cs typeface="Roboto Mono"/>
                <a:sym typeface="Roboto Mono"/>
              </a:rPr>
              <a:t>    </a:t>
            </a:r>
            <a:r>
              <a:rPr lang="en" sz="700">
                <a:solidFill>
                  <a:srgbClr val="3B78E7"/>
                </a:solidFill>
                <a:latin typeface="Roboto Mono"/>
                <a:ea typeface="Roboto Mono"/>
                <a:cs typeface="Roboto Mono"/>
                <a:sym typeface="Roboto Mono"/>
              </a:rPr>
              <a:t>if</a:t>
            </a:r>
            <a:r>
              <a:rPr lang="en" sz="700">
                <a:solidFill>
                  <a:srgbClr val="37474F"/>
                </a:solidFill>
                <a:latin typeface="Roboto Mono"/>
                <a:ea typeface="Roboto Mono"/>
                <a:cs typeface="Roboto Mono"/>
                <a:sym typeface="Roboto Mono"/>
              </a:rPr>
              <a:t> (balances[</a:t>
            </a:r>
            <a:r>
              <a:rPr lang="en" sz="700">
                <a:solidFill>
                  <a:srgbClr val="C2185B"/>
                </a:solidFill>
                <a:latin typeface="Roboto Mono"/>
                <a:ea typeface="Roboto Mono"/>
                <a:cs typeface="Roboto Mono"/>
                <a:sym typeface="Roboto Mono"/>
              </a:rPr>
              <a:t>msg</a:t>
            </a:r>
            <a:r>
              <a:rPr lang="en" sz="700">
                <a:solidFill>
                  <a:srgbClr val="37474F"/>
                </a:solidFill>
                <a:latin typeface="Roboto Mono"/>
                <a:ea typeface="Roboto Mono"/>
                <a:cs typeface="Roboto Mono"/>
                <a:sym typeface="Roboto Mono"/>
              </a:rPr>
              <a:t>.sender] &gt; </a:t>
            </a:r>
            <a:r>
              <a:rPr lang="en" sz="700">
                <a:solidFill>
                  <a:srgbClr val="E74C3C"/>
                </a:solidFill>
                <a:latin typeface="Roboto Mono"/>
                <a:ea typeface="Roboto Mono"/>
                <a:cs typeface="Roboto Mono"/>
                <a:sym typeface="Roboto Mono"/>
              </a:rPr>
              <a:t>0</a:t>
            </a:r>
            <a:r>
              <a:rPr lang="en" sz="700">
                <a:solidFill>
                  <a:srgbClr val="37474F"/>
                </a:solidFill>
                <a:latin typeface="Roboto Mono"/>
                <a:ea typeface="Roboto Mono"/>
                <a:cs typeface="Roboto Mono"/>
                <a:sym typeface="Roboto Mono"/>
              </a:rPr>
              <a:t>) {</a:t>
            </a:r>
            <a:br>
              <a:rPr lang="en" sz="700">
                <a:solidFill>
                  <a:srgbClr val="37474F"/>
                </a:solidFill>
                <a:latin typeface="Roboto Mono"/>
                <a:ea typeface="Roboto Mono"/>
                <a:cs typeface="Roboto Mono"/>
                <a:sym typeface="Roboto Mono"/>
              </a:rPr>
            </a:br>
            <a:r>
              <a:rPr lang="en" sz="700">
                <a:solidFill>
                  <a:srgbClr val="37474F"/>
                </a:solidFill>
                <a:latin typeface="Roboto Mono"/>
                <a:ea typeface="Roboto Mono"/>
                <a:cs typeface="Roboto Mono"/>
                <a:sym typeface="Roboto Mono"/>
              </a:rPr>
              <a:t>        </a:t>
            </a:r>
            <a:r>
              <a:rPr lang="en" sz="700">
                <a:solidFill>
                  <a:srgbClr val="3E61A2"/>
                </a:solidFill>
                <a:latin typeface="Roboto Mono"/>
                <a:ea typeface="Roboto Mono"/>
                <a:cs typeface="Roboto Mono"/>
                <a:sym typeface="Roboto Mono"/>
              </a:rPr>
              <a:t>uint</a:t>
            </a:r>
            <a:r>
              <a:rPr lang="en" sz="700">
                <a:solidFill>
                  <a:srgbClr val="37474F"/>
                </a:solidFill>
                <a:latin typeface="Roboto Mono"/>
                <a:ea typeface="Roboto Mono"/>
                <a:cs typeface="Roboto Mono"/>
                <a:sym typeface="Roboto Mono"/>
              </a:rPr>
              <a:t> amountToWithdraw = balances[</a:t>
            </a:r>
            <a:r>
              <a:rPr lang="en" sz="700">
                <a:solidFill>
                  <a:srgbClr val="C2185B"/>
                </a:solidFill>
                <a:latin typeface="Roboto Mono"/>
                <a:ea typeface="Roboto Mono"/>
                <a:cs typeface="Roboto Mono"/>
                <a:sym typeface="Roboto Mono"/>
              </a:rPr>
              <a:t>msg</a:t>
            </a:r>
            <a:r>
              <a:rPr lang="en" sz="700">
                <a:solidFill>
                  <a:srgbClr val="37474F"/>
                </a:solidFill>
                <a:latin typeface="Roboto Mono"/>
                <a:ea typeface="Roboto Mono"/>
                <a:cs typeface="Roboto Mono"/>
                <a:sym typeface="Roboto Mono"/>
              </a:rPr>
              <a:t>.sender];</a:t>
            </a:r>
            <a:br>
              <a:rPr lang="en" sz="700">
                <a:solidFill>
                  <a:srgbClr val="37474F"/>
                </a:solidFill>
                <a:latin typeface="Roboto Mono"/>
                <a:ea typeface="Roboto Mono"/>
                <a:cs typeface="Roboto Mono"/>
                <a:sym typeface="Roboto Mono"/>
              </a:rPr>
            </a:br>
            <a:r>
              <a:rPr lang="en" sz="700">
                <a:solidFill>
                  <a:srgbClr val="37474F"/>
                </a:solidFill>
                <a:latin typeface="Roboto Mono"/>
                <a:ea typeface="Roboto Mono"/>
                <a:cs typeface="Roboto Mono"/>
                <a:sym typeface="Roboto Mono"/>
              </a:rPr>
              <a:t>        balances[</a:t>
            </a:r>
            <a:r>
              <a:rPr lang="en" sz="700">
                <a:solidFill>
                  <a:srgbClr val="C2185B"/>
                </a:solidFill>
                <a:latin typeface="Roboto Mono"/>
                <a:ea typeface="Roboto Mono"/>
                <a:cs typeface="Roboto Mono"/>
                <a:sym typeface="Roboto Mono"/>
              </a:rPr>
              <a:t>msg</a:t>
            </a:r>
            <a:r>
              <a:rPr lang="en" sz="700">
                <a:solidFill>
                  <a:srgbClr val="37474F"/>
                </a:solidFill>
                <a:latin typeface="Roboto Mono"/>
                <a:ea typeface="Roboto Mono"/>
                <a:cs typeface="Roboto Mono"/>
                <a:sym typeface="Roboto Mono"/>
              </a:rPr>
              <a:t>.sender] = </a:t>
            </a:r>
            <a:r>
              <a:rPr lang="en" sz="700">
                <a:solidFill>
                  <a:srgbClr val="E74C3C"/>
                </a:solidFill>
                <a:latin typeface="Roboto Mono"/>
                <a:ea typeface="Roboto Mono"/>
                <a:cs typeface="Roboto Mono"/>
                <a:sym typeface="Roboto Mono"/>
              </a:rPr>
              <a:t>0</a:t>
            </a:r>
            <a:r>
              <a:rPr lang="en" sz="700">
                <a:solidFill>
                  <a:srgbClr val="37474F"/>
                </a:solidFill>
                <a:latin typeface="Roboto Mono"/>
                <a:ea typeface="Roboto Mono"/>
                <a:cs typeface="Roboto Mono"/>
                <a:sym typeface="Roboto Mono"/>
              </a:rPr>
              <a:t>; </a:t>
            </a:r>
            <a:r>
              <a:rPr lang="en" sz="700">
                <a:solidFill>
                  <a:srgbClr val="999999"/>
                </a:solidFill>
                <a:latin typeface="Roboto Mono"/>
                <a:ea typeface="Roboto Mono"/>
                <a:cs typeface="Roboto Mono"/>
                <a:sym typeface="Roboto Mono"/>
              </a:rPr>
              <a:t>// for simplicity, we withdraw everything;</a:t>
            </a:r>
            <a:br>
              <a:rPr lang="en" sz="700">
                <a:solidFill>
                  <a:srgbClr val="37474F"/>
                </a:solidFill>
                <a:latin typeface="Roboto Mono"/>
                <a:ea typeface="Roboto Mono"/>
                <a:cs typeface="Roboto Mono"/>
                <a:sym typeface="Roboto Mono"/>
              </a:rPr>
            </a:br>
            <a:r>
              <a:rPr lang="en" sz="700">
                <a:solidFill>
                  <a:srgbClr val="37474F"/>
                </a:solidFill>
                <a:latin typeface="Roboto Mono"/>
                <a:ea typeface="Roboto Mono"/>
                <a:cs typeface="Roboto Mono"/>
                <a:sym typeface="Roboto Mono"/>
              </a:rPr>
              <a:t>        </a:t>
            </a:r>
            <a:r>
              <a:rPr lang="en" sz="700">
                <a:solidFill>
                  <a:srgbClr val="999999"/>
                </a:solidFill>
                <a:latin typeface="Roboto Mono"/>
                <a:ea typeface="Roboto Mono"/>
                <a:cs typeface="Roboto Mono"/>
                <a:sym typeface="Roboto Mono"/>
              </a:rPr>
              <a:t>// presumably, the deposit function prevents new deposits when withdrawals are in progress</a:t>
            </a:r>
            <a:br>
              <a:rPr lang="en" sz="700">
                <a:solidFill>
                  <a:srgbClr val="37474F"/>
                </a:solidFill>
                <a:latin typeface="Roboto Mono"/>
                <a:ea typeface="Roboto Mono"/>
                <a:cs typeface="Roboto Mono"/>
                <a:sym typeface="Roboto Mono"/>
              </a:rPr>
            </a:br>
            <a:br>
              <a:rPr lang="en" sz="700">
                <a:solidFill>
                  <a:srgbClr val="37474F"/>
                </a:solidFill>
                <a:latin typeface="Roboto Mono"/>
                <a:ea typeface="Roboto Mono"/>
                <a:cs typeface="Roboto Mono"/>
                <a:sym typeface="Roboto Mono"/>
              </a:rPr>
            </a:br>
            <a:r>
              <a:rPr lang="en" sz="700">
                <a:solidFill>
                  <a:srgbClr val="37474F"/>
                </a:solidFill>
                <a:latin typeface="Roboto Mono"/>
                <a:ea typeface="Roboto Mono"/>
                <a:cs typeface="Roboto Mono"/>
                <a:sym typeface="Roboto Mono"/>
              </a:rPr>
              <a:t>        requestedWithdrawals[</a:t>
            </a:r>
            <a:r>
              <a:rPr lang="en" sz="700">
                <a:solidFill>
                  <a:srgbClr val="C2185B"/>
                </a:solidFill>
                <a:latin typeface="Roboto Mono"/>
                <a:ea typeface="Roboto Mono"/>
                <a:cs typeface="Roboto Mono"/>
                <a:sym typeface="Roboto Mono"/>
              </a:rPr>
              <a:t>msg</a:t>
            </a:r>
            <a:r>
              <a:rPr lang="en" sz="700">
                <a:solidFill>
                  <a:srgbClr val="37474F"/>
                </a:solidFill>
                <a:latin typeface="Roboto Mono"/>
                <a:ea typeface="Roboto Mono"/>
                <a:cs typeface="Roboto Mono"/>
                <a:sym typeface="Roboto Mono"/>
              </a:rPr>
              <a:t>.sender] = RequestedWithdrawal({</a:t>
            </a:r>
            <a:br>
              <a:rPr lang="en" sz="700">
                <a:solidFill>
                  <a:srgbClr val="37474F"/>
                </a:solidFill>
                <a:latin typeface="Roboto Mono"/>
                <a:ea typeface="Roboto Mono"/>
                <a:cs typeface="Roboto Mono"/>
                <a:sym typeface="Roboto Mono"/>
              </a:rPr>
            </a:br>
            <a:r>
              <a:rPr lang="en" sz="700">
                <a:solidFill>
                  <a:srgbClr val="37474F"/>
                </a:solidFill>
                <a:latin typeface="Roboto Mono"/>
                <a:ea typeface="Roboto Mono"/>
                <a:cs typeface="Roboto Mono"/>
                <a:sym typeface="Roboto Mono"/>
              </a:rPr>
              <a:t>            amount: amountToWithdraw,</a:t>
            </a:r>
            <a:br>
              <a:rPr lang="en" sz="700">
                <a:solidFill>
                  <a:srgbClr val="37474F"/>
                </a:solidFill>
                <a:latin typeface="Roboto Mono"/>
                <a:ea typeface="Roboto Mono"/>
                <a:cs typeface="Roboto Mono"/>
                <a:sym typeface="Roboto Mono"/>
              </a:rPr>
            </a:br>
            <a:r>
              <a:rPr lang="en" sz="700">
                <a:solidFill>
                  <a:srgbClr val="37474F"/>
                </a:solidFill>
                <a:latin typeface="Roboto Mono"/>
                <a:ea typeface="Roboto Mono"/>
                <a:cs typeface="Roboto Mono"/>
                <a:sym typeface="Roboto Mono"/>
              </a:rPr>
              <a:t>            time: </a:t>
            </a:r>
            <a:r>
              <a:rPr lang="en" sz="700">
                <a:solidFill>
                  <a:srgbClr val="C2185B"/>
                </a:solidFill>
                <a:latin typeface="Roboto Mono"/>
                <a:ea typeface="Roboto Mono"/>
                <a:cs typeface="Roboto Mono"/>
                <a:sym typeface="Roboto Mono"/>
              </a:rPr>
              <a:t>now</a:t>
            </a:r>
            <a:br>
              <a:rPr lang="en" sz="700">
                <a:solidFill>
                  <a:srgbClr val="37474F"/>
                </a:solidFill>
                <a:latin typeface="Roboto Mono"/>
                <a:ea typeface="Roboto Mono"/>
                <a:cs typeface="Roboto Mono"/>
                <a:sym typeface="Roboto Mono"/>
              </a:rPr>
            </a:br>
            <a:r>
              <a:rPr lang="en" sz="700">
                <a:solidFill>
                  <a:srgbClr val="37474F"/>
                </a:solidFill>
                <a:latin typeface="Roboto Mono"/>
                <a:ea typeface="Roboto Mono"/>
                <a:cs typeface="Roboto Mono"/>
                <a:sym typeface="Roboto Mono"/>
              </a:rPr>
              <a:t>        });</a:t>
            </a:r>
            <a:br>
              <a:rPr lang="en" sz="700">
                <a:solidFill>
                  <a:srgbClr val="37474F"/>
                </a:solidFill>
                <a:latin typeface="Roboto Mono"/>
                <a:ea typeface="Roboto Mono"/>
                <a:cs typeface="Roboto Mono"/>
                <a:sym typeface="Roboto Mono"/>
              </a:rPr>
            </a:br>
            <a:r>
              <a:rPr lang="en" sz="700">
                <a:solidFill>
                  <a:srgbClr val="37474F"/>
                </a:solidFill>
                <a:latin typeface="Roboto Mono"/>
                <a:ea typeface="Roboto Mono"/>
                <a:cs typeface="Roboto Mono"/>
                <a:sym typeface="Roboto Mono"/>
              </a:rPr>
              <a:t>    }</a:t>
            </a:r>
            <a:br>
              <a:rPr lang="en" sz="700">
                <a:solidFill>
                  <a:srgbClr val="37474F"/>
                </a:solidFill>
                <a:latin typeface="Roboto Mono"/>
                <a:ea typeface="Roboto Mono"/>
                <a:cs typeface="Roboto Mono"/>
                <a:sym typeface="Roboto Mono"/>
              </a:rPr>
            </a:br>
            <a:r>
              <a:rPr lang="en" sz="700">
                <a:solidFill>
                  <a:srgbClr val="37474F"/>
                </a:solidFill>
                <a:latin typeface="Roboto Mono"/>
                <a:ea typeface="Roboto Mono"/>
                <a:cs typeface="Roboto Mono"/>
                <a:sym typeface="Roboto Mono"/>
              </a:rPr>
              <a:t>}</a:t>
            </a:r>
            <a:br>
              <a:rPr lang="en" sz="700">
                <a:solidFill>
                  <a:srgbClr val="37474F"/>
                </a:solidFill>
                <a:latin typeface="Roboto Mono"/>
                <a:ea typeface="Roboto Mono"/>
                <a:cs typeface="Roboto Mono"/>
                <a:sym typeface="Roboto Mono"/>
              </a:rPr>
            </a:br>
            <a:br>
              <a:rPr lang="en" sz="700">
                <a:solidFill>
                  <a:srgbClr val="37474F"/>
                </a:solidFill>
                <a:latin typeface="Roboto Mono"/>
                <a:ea typeface="Roboto Mono"/>
                <a:cs typeface="Roboto Mono"/>
                <a:sym typeface="Roboto Mono"/>
              </a:rPr>
            </a:br>
            <a:r>
              <a:rPr lang="en" sz="700">
                <a:solidFill>
                  <a:srgbClr val="3B78E7"/>
                </a:solidFill>
                <a:latin typeface="Roboto Mono"/>
                <a:ea typeface="Roboto Mono"/>
                <a:cs typeface="Roboto Mono"/>
                <a:sym typeface="Roboto Mono"/>
              </a:rPr>
              <a:t>function</a:t>
            </a:r>
            <a:r>
              <a:rPr lang="en" sz="700">
                <a:solidFill>
                  <a:srgbClr val="37474F"/>
                </a:solidFill>
                <a:latin typeface="Roboto Mono"/>
                <a:ea typeface="Roboto Mono"/>
                <a:cs typeface="Roboto Mono"/>
                <a:sym typeface="Roboto Mono"/>
              </a:rPr>
              <a:t> withdraw() </a:t>
            </a:r>
            <a:r>
              <a:rPr lang="en" sz="700">
                <a:solidFill>
                  <a:srgbClr val="3E61A2"/>
                </a:solidFill>
                <a:latin typeface="Roboto Mono"/>
                <a:ea typeface="Roboto Mono"/>
                <a:cs typeface="Roboto Mono"/>
                <a:sym typeface="Roboto Mono"/>
              </a:rPr>
              <a:t>public</a:t>
            </a:r>
            <a:r>
              <a:rPr lang="en" sz="700">
                <a:solidFill>
                  <a:srgbClr val="37474F"/>
                </a:solidFill>
                <a:latin typeface="Roboto Mono"/>
                <a:ea typeface="Roboto Mono"/>
                <a:cs typeface="Roboto Mono"/>
                <a:sym typeface="Roboto Mono"/>
              </a:rPr>
              <a:t> {</a:t>
            </a:r>
            <a:br>
              <a:rPr lang="en" sz="700">
                <a:solidFill>
                  <a:srgbClr val="37474F"/>
                </a:solidFill>
                <a:latin typeface="Roboto Mono"/>
                <a:ea typeface="Roboto Mono"/>
                <a:cs typeface="Roboto Mono"/>
                <a:sym typeface="Roboto Mono"/>
              </a:rPr>
            </a:br>
            <a:r>
              <a:rPr lang="en" sz="700">
                <a:solidFill>
                  <a:srgbClr val="37474F"/>
                </a:solidFill>
                <a:latin typeface="Roboto Mono"/>
                <a:ea typeface="Roboto Mono"/>
                <a:cs typeface="Roboto Mono"/>
                <a:sym typeface="Roboto Mono"/>
              </a:rPr>
              <a:t>    </a:t>
            </a:r>
            <a:r>
              <a:rPr lang="en" sz="700">
                <a:solidFill>
                  <a:srgbClr val="3B78E7"/>
                </a:solidFill>
                <a:latin typeface="Roboto Mono"/>
                <a:ea typeface="Roboto Mono"/>
                <a:cs typeface="Roboto Mono"/>
                <a:sym typeface="Roboto Mono"/>
              </a:rPr>
              <a:t>if</a:t>
            </a:r>
            <a:r>
              <a:rPr lang="en" sz="700">
                <a:solidFill>
                  <a:srgbClr val="37474F"/>
                </a:solidFill>
                <a:latin typeface="Roboto Mono"/>
                <a:ea typeface="Roboto Mono"/>
                <a:cs typeface="Roboto Mono"/>
                <a:sym typeface="Roboto Mono"/>
              </a:rPr>
              <a:t>(requestedWithdrawals[</a:t>
            </a:r>
            <a:r>
              <a:rPr lang="en" sz="700">
                <a:solidFill>
                  <a:srgbClr val="C2185B"/>
                </a:solidFill>
                <a:latin typeface="Roboto Mono"/>
                <a:ea typeface="Roboto Mono"/>
                <a:cs typeface="Roboto Mono"/>
                <a:sym typeface="Roboto Mono"/>
              </a:rPr>
              <a:t>msg</a:t>
            </a:r>
            <a:r>
              <a:rPr lang="en" sz="700">
                <a:solidFill>
                  <a:srgbClr val="37474F"/>
                </a:solidFill>
                <a:latin typeface="Roboto Mono"/>
                <a:ea typeface="Roboto Mono"/>
                <a:cs typeface="Roboto Mono"/>
                <a:sym typeface="Roboto Mono"/>
              </a:rPr>
              <a:t>.sender].amount &gt; </a:t>
            </a:r>
            <a:r>
              <a:rPr lang="en" sz="700">
                <a:solidFill>
                  <a:srgbClr val="E74C3C"/>
                </a:solidFill>
                <a:latin typeface="Roboto Mono"/>
                <a:ea typeface="Roboto Mono"/>
                <a:cs typeface="Roboto Mono"/>
                <a:sym typeface="Roboto Mono"/>
              </a:rPr>
              <a:t>0</a:t>
            </a:r>
            <a:r>
              <a:rPr lang="en" sz="700">
                <a:solidFill>
                  <a:srgbClr val="37474F"/>
                </a:solidFill>
                <a:latin typeface="Roboto Mono"/>
                <a:ea typeface="Roboto Mono"/>
                <a:cs typeface="Roboto Mono"/>
                <a:sym typeface="Roboto Mono"/>
              </a:rPr>
              <a:t> &amp;&amp; </a:t>
            </a:r>
            <a:r>
              <a:rPr lang="en" sz="700">
                <a:solidFill>
                  <a:srgbClr val="C2185B"/>
                </a:solidFill>
                <a:latin typeface="Roboto Mono"/>
                <a:ea typeface="Roboto Mono"/>
                <a:cs typeface="Roboto Mono"/>
                <a:sym typeface="Roboto Mono"/>
              </a:rPr>
              <a:t>now</a:t>
            </a:r>
            <a:r>
              <a:rPr lang="en" sz="700">
                <a:solidFill>
                  <a:srgbClr val="37474F"/>
                </a:solidFill>
                <a:latin typeface="Roboto Mono"/>
                <a:ea typeface="Roboto Mono"/>
                <a:cs typeface="Roboto Mono"/>
                <a:sym typeface="Roboto Mono"/>
              </a:rPr>
              <a:t> &gt; requestedWithdrawals[</a:t>
            </a:r>
            <a:r>
              <a:rPr lang="en" sz="700">
                <a:solidFill>
                  <a:srgbClr val="C2185B"/>
                </a:solidFill>
                <a:latin typeface="Roboto Mono"/>
                <a:ea typeface="Roboto Mono"/>
                <a:cs typeface="Roboto Mono"/>
                <a:sym typeface="Roboto Mono"/>
              </a:rPr>
              <a:t>msg</a:t>
            </a:r>
            <a:r>
              <a:rPr lang="en" sz="700">
                <a:solidFill>
                  <a:srgbClr val="37474F"/>
                </a:solidFill>
                <a:latin typeface="Roboto Mono"/>
                <a:ea typeface="Roboto Mono"/>
                <a:cs typeface="Roboto Mono"/>
                <a:sym typeface="Roboto Mono"/>
              </a:rPr>
              <a:t>.sender].time + withdrawalWaitPeriod) {</a:t>
            </a:r>
            <a:br>
              <a:rPr lang="en" sz="700">
                <a:solidFill>
                  <a:srgbClr val="37474F"/>
                </a:solidFill>
                <a:latin typeface="Roboto Mono"/>
                <a:ea typeface="Roboto Mono"/>
                <a:cs typeface="Roboto Mono"/>
                <a:sym typeface="Roboto Mono"/>
              </a:rPr>
            </a:br>
            <a:r>
              <a:rPr lang="en" sz="700">
                <a:solidFill>
                  <a:srgbClr val="37474F"/>
                </a:solidFill>
                <a:latin typeface="Roboto Mono"/>
                <a:ea typeface="Roboto Mono"/>
                <a:cs typeface="Roboto Mono"/>
                <a:sym typeface="Roboto Mono"/>
              </a:rPr>
              <a:t>        </a:t>
            </a:r>
            <a:r>
              <a:rPr lang="en" sz="700">
                <a:solidFill>
                  <a:srgbClr val="3E61A2"/>
                </a:solidFill>
                <a:latin typeface="Roboto Mono"/>
                <a:ea typeface="Roboto Mono"/>
                <a:cs typeface="Roboto Mono"/>
                <a:sym typeface="Roboto Mono"/>
              </a:rPr>
              <a:t>uint</a:t>
            </a:r>
            <a:r>
              <a:rPr lang="en" sz="700">
                <a:solidFill>
                  <a:srgbClr val="37474F"/>
                </a:solidFill>
                <a:latin typeface="Roboto Mono"/>
                <a:ea typeface="Roboto Mono"/>
                <a:cs typeface="Roboto Mono"/>
                <a:sym typeface="Roboto Mono"/>
              </a:rPr>
              <a:t> amountToWithdraw = requestedWithdrawals[</a:t>
            </a:r>
            <a:r>
              <a:rPr lang="en" sz="700">
                <a:solidFill>
                  <a:srgbClr val="C2185B"/>
                </a:solidFill>
                <a:latin typeface="Roboto Mono"/>
                <a:ea typeface="Roboto Mono"/>
                <a:cs typeface="Roboto Mono"/>
                <a:sym typeface="Roboto Mono"/>
              </a:rPr>
              <a:t>msg</a:t>
            </a:r>
            <a:r>
              <a:rPr lang="en" sz="700">
                <a:solidFill>
                  <a:srgbClr val="37474F"/>
                </a:solidFill>
                <a:latin typeface="Roboto Mono"/>
                <a:ea typeface="Roboto Mono"/>
                <a:cs typeface="Roboto Mono"/>
                <a:sym typeface="Roboto Mono"/>
              </a:rPr>
              <a:t>.sender].amount;</a:t>
            </a:r>
            <a:br>
              <a:rPr lang="en" sz="700">
                <a:solidFill>
                  <a:srgbClr val="37474F"/>
                </a:solidFill>
                <a:latin typeface="Roboto Mono"/>
                <a:ea typeface="Roboto Mono"/>
                <a:cs typeface="Roboto Mono"/>
                <a:sym typeface="Roboto Mono"/>
              </a:rPr>
            </a:br>
            <a:r>
              <a:rPr lang="en" sz="700">
                <a:solidFill>
                  <a:srgbClr val="37474F"/>
                </a:solidFill>
                <a:latin typeface="Roboto Mono"/>
                <a:ea typeface="Roboto Mono"/>
                <a:cs typeface="Roboto Mono"/>
                <a:sym typeface="Roboto Mono"/>
              </a:rPr>
              <a:t>        requestedWithdrawals[</a:t>
            </a:r>
            <a:r>
              <a:rPr lang="en" sz="700">
                <a:solidFill>
                  <a:srgbClr val="C2185B"/>
                </a:solidFill>
                <a:latin typeface="Roboto Mono"/>
                <a:ea typeface="Roboto Mono"/>
                <a:cs typeface="Roboto Mono"/>
                <a:sym typeface="Roboto Mono"/>
              </a:rPr>
              <a:t>msg</a:t>
            </a:r>
            <a:r>
              <a:rPr lang="en" sz="700">
                <a:solidFill>
                  <a:srgbClr val="37474F"/>
                </a:solidFill>
                <a:latin typeface="Roboto Mono"/>
                <a:ea typeface="Roboto Mono"/>
                <a:cs typeface="Roboto Mono"/>
                <a:sym typeface="Roboto Mono"/>
              </a:rPr>
              <a:t>.sender].amount = </a:t>
            </a:r>
            <a:r>
              <a:rPr lang="en" sz="700">
                <a:solidFill>
                  <a:srgbClr val="E74C3C"/>
                </a:solidFill>
                <a:latin typeface="Roboto Mono"/>
                <a:ea typeface="Roboto Mono"/>
                <a:cs typeface="Roboto Mono"/>
                <a:sym typeface="Roboto Mono"/>
              </a:rPr>
              <a:t>0</a:t>
            </a:r>
            <a:r>
              <a:rPr lang="en" sz="700">
                <a:solidFill>
                  <a:srgbClr val="37474F"/>
                </a:solidFill>
                <a:latin typeface="Roboto Mono"/>
                <a:ea typeface="Roboto Mono"/>
                <a:cs typeface="Roboto Mono"/>
                <a:sym typeface="Roboto Mono"/>
              </a:rPr>
              <a:t>;</a:t>
            </a:r>
            <a:br>
              <a:rPr lang="en" sz="700">
                <a:solidFill>
                  <a:srgbClr val="37474F"/>
                </a:solidFill>
                <a:latin typeface="Roboto Mono"/>
                <a:ea typeface="Roboto Mono"/>
                <a:cs typeface="Roboto Mono"/>
                <a:sym typeface="Roboto Mono"/>
              </a:rPr>
            </a:br>
            <a:br>
              <a:rPr lang="en" sz="700">
                <a:solidFill>
                  <a:srgbClr val="37474F"/>
                </a:solidFill>
                <a:latin typeface="Roboto Mono"/>
                <a:ea typeface="Roboto Mono"/>
                <a:cs typeface="Roboto Mono"/>
                <a:sym typeface="Roboto Mono"/>
              </a:rPr>
            </a:br>
            <a:r>
              <a:rPr lang="en" sz="700">
                <a:solidFill>
                  <a:srgbClr val="37474F"/>
                </a:solidFill>
                <a:latin typeface="Roboto Mono"/>
                <a:ea typeface="Roboto Mono"/>
                <a:cs typeface="Roboto Mono"/>
                <a:sym typeface="Roboto Mono"/>
              </a:rPr>
              <a:t>        require(</a:t>
            </a:r>
            <a:r>
              <a:rPr lang="en" sz="700">
                <a:solidFill>
                  <a:srgbClr val="C2185B"/>
                </a:solidFill>
                <a:latin typeface="Roboto Mono"/>
                <a:ea typeface="Roboto Mono"/>
                <a:cs typeface="Roboto Mono"/>
                <a:sym typeface="Roboto Mono"/>
              </a:rPr>
              <a:t>msg</a:t>
            </a:r>
            <a:r>
              <a:rPr lang="en" sz="700">
                <a:solidFill>
                  <a:srgbClr val="37474F"/>
                </a:solidFill>
                <a:latin typeface="Roboto Mono"/>
                <a:ea typeface="Roboto Mono"/>
                <a:cs typeface="Roboto Mono"/>
                <a:sym typeface="Roboto Mono"/>
              </a:rPr>
              <a:t>.sender.</a:t>
            </a:r>
            <a:r>
              <a:rPr lang="en" sz="700">
                <a:solidFill>
                  <a:srgbClr val="C2185B"/>
                </a:solidFill>
                <a:latin typeface="Roboto Mono"/>
                <a:ea typeface="Roboto Mono"/>
                <a:cs typeface="Roboto Mono"/>
                <a:sym typeface="Roboto Mono"/>
              </a:rPr>
              <a:t>send</a:t>
            </a:r>
            <a:r>
              <a:rPr lang="en" sz="700">
                <a:solidFill>
                  <a:srgbClr val="37474F"/>
                </a:solidFill>
                <a:latin typeface="Roboto Mono"/>
                <a:ea typeface="Roboto Mono"/>
                <a:cs typeface="Roboto Mono"/>
                <a:sym typeface="Roboto Mono"/>
              </a:rPr>
              <a:t>(amountToWithdraw));</a:t>
            </a:r>
            <a:br>
              <a:rPr lang="en" sz="700">
                <a:solidFill>
                  <a:srgbClr val="37474F"/>
                </a:solidFill>
                <a:latin typeface="Roboto Mono"/>
                <a:ea typeface="Roboto Mono"/>
                <a:cs typeface="Roboto Mono"/>
                <a:sym typeface="Roboto Mono"/>
              </a:rPr>
            </a:br>
            <a:r>
              <a:rPr lang="en" sz="700">
                <a:solidFill>
                  <a:srgbClr val="37474F"/>
                </a:solidFill>
                <a:latin typeface="Roboto Mono"/>
                <a:ea typeface="Roboto Mono"/>
                <a:cs typeface="Roboto Mono"/>
                <a:sym typeface="Roboto Mono"/>
              </a:rPr>
              <a:t>    }</a:t>
            </a:r>
            <a:br>
              <a:rPr lang="en" sz="700">
                <a:solidFill>
                  <a:srgbClr val="37474F"/>
                </a:solidFill>
                <a:latin typeface="Roboto Mono"/>
                <a:ea typeface="Roboto Mono"/>
                <a:cs typeface="Roboto Mono"/>
                <a:sym typeface="Roboto Mono"/>
              </a:rPr>
            </a:br>
            <a:r>
              <a:rPr lang="en" sz="700">
                <a:solidFill>
                  <a:srgbClr val="37474F"/>
                </a:solidFill>
                <a:latin typeface="Roboto Mono"/>
                <a:ea typeface="Roboto Mono"/>
                <a:cs typeface="Roboto Mono"/>
                <a:sym typeface="Roboto Mono"/>
              </a:rPr>
              <a:t>}</a:t>
            </a:r>
            <a:endParaRPr sz="700">
              <a:solidFill>
                <a:srgbClr val="37474F"/>
              </a:solidFill>
              <a:latin typeface="Roboto Mono"/>
              <a:ea typeface="Roboto Mono"/>
              <a:cs typeface="Roboto Mono"/>
              <a:sym typeface="Roboto Mono"/>
            </a:endParaRPr>
          </a:p>
          <a:p>
            <a:pPr indent="0" lvl="0" marL="0" rtl="0" algn="l">
              <a:spcBef>
                <a:spcPts val="600"/>
              </a:spcBef>
              <a:spcAft>
                <a:spcPts val="0"/>
              </a:spcAft>
              <a:buNone/>
            </a:pPr>
            <a:r>
              <a:t/>
            </a:r>
            <a:endParaRPr sz="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5"/>
          <p:cNvSpPr txBox="1"/>
          <p:nvPr>
            <p:ph type="title"/>
          </p:nvPr>
        </p:nvSpPr>
        <p:spPr>
          <a:xfrm>
            <a:off x="457200" y="300096"/>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Metacoin</a:t>
            </a:r>
            <a:endParaRPr/>
          </a:p>
        </p:txBody>
      </p:sp>
      <p:sp>
        <p:nvSpPr>
          <p:cNvPr id="64" name="Google Shape;64;p15"/>
          <p:cNvSpPr txBox="1"/>
          <p:nvPr>
            <p:ph idx="1" type="body"/>
          </p:nvPr>
        </p:nvSpPr>
        <p:spPr>
          <a:xfrm>
            <a:off x="457200" y="1183775"/>
            <a:ext cx="8229600" cy="53343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42857"/>
              </a:lnSpc>
              <a:spcBef>
                <a:spcPts val="0"/>
              </a:spcBef>
              <a:spcAft>
                <a:spcPts val="0"/>
              </a:spcAft>
              <a:buNone/>
            </a:pPr>
            <a:r>
              <a:rPr lang="en" sz="1100">
                <a:solidFill>
                  <a:srgbClr val="24292E"/>
                </a:solidFill>
                <a:highlight>
                  <a:srgbClr val="FFFFFF"/>
                </a:highlight>
                <a:latin typeface="Verdana"/>
                <a:ea typeface="Verdana"/>
                <a:cs typeface="Verdana"/>
                <a:sym typeface="Verdana"/>
              </a:rPr>
              <a:t>contract MetaCoin {</a:t>
            </a:r>
            <a:endParaRPr sz="1100">
              <a:solidFill>
                <a:srgbClr val="24292E"/>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None/>
            </a:pPr>
            <a:r>
              <a:rPr lang="en" sz="1100">
                <a:solidFill>
                  <a:srgbClr val="24292E"/>
                </a:solidFill>
                <a:highlight>
                  <a:srgbClr val="FFFFFF"/>
                </a:highlight>
                <a:latin typeface="Verdana"/>
                <a:ea typeface="Verdana"/>
                <a:cs typeface="Verdana"/>
                <a:sym typeface="Verdana"/>
              </a:rPr>
              <a:t>	mapping (address =&gt; uint) balances;</a:t>
            </a:r>
            <a:br>
              <a:rPr lang="en" sz="1100">
                <a:solidFill>
                  <a:srgbClr val="24292E"/>
                </a:solidFill>
                <a:highlight>
                  <a:srgbClr val="FFFFFF"/>
                </a:highlight>
                <a:latin typeface="Verdana"/>
                <a:ea typeface="Verdana"/>
                <a:cs typeface="Verdana"/>
                <a:sym typeface="Verdana"/>
              </a:rPr>
            </a:br>
            <a:endParaRPr sz="1100">
              <a:solidFill>
                <a:srgbClr val="24292E"/>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None/>
            </a:pPr>
            <a:r>
              <a:rPr lang="en" sz="1100">
                <a:solidFill>
                  <a:srgbClr val="24292E"/>
                </a:solidFill>
                <a:highlight>
                  <a:srgbClr val="FFFFFF"/>
                </a:highlight>
                <a:latin typeface="Verdana"/>
                <a:ea typeface="Verdana"/>
                <a:cs typeface="Verdana"/>
                <a:sym typeface="Verdana"/>
              </a:rPr>
              <a:t>	function MetaCoin() {</a:t>
            </a:r>
            <a:endParaRPr sz="1100">
              <a:solidFill>
                <a:srgbClr val="24292E"/>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None/>
            </a:pPr>
            <a:r>
              <a:rPr lang="en" sz="1100">
                <a:solidFill>
                  <a:srgbClr val="24292E"/>
                </a:solidFill>
                <a:highlight>
                  <a:srgbClr val="FFFFFF"/>
                </a:highlight>
                <a:latin typeface="Verdana"/>
                <a:ea typeface="Verdana"/>
                <a:cs typeface="Verdana"/>
                <a:sym typeface="Verdana"/>
              </a:rPr>
              <a:t>		balances[tx.origin] = 10000;</a:t>
            </a:r>
            <a:endParaRPr sz="1100">
              <a:solidFill>
                <a:srgbClr val="24292E"/>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None/>
            </a:pPr>
            <a:r>
              <a:rPr lang="en" sz="1100">
                <a:solidFill>
                  <a:srgbClr val="24292E"/>
                </a:solidFill>
                <a:highlight>
                  <a:srgbClr val="FFFFFF"/>
                </a:highlight>
                <a:latin typeface="Verdana"/>
                <a:ea typeface="Verdana"/>
                <a:cs typeface="Verdana"/>
                <a:sym typeface="Verdana"/>
              </a:rPr>
              <a:t>	}</a:t>
            </a:r>
            <a:endParaRPr sz="1100">
              <a:solidFill>
                <a:srgbClr val="24292E"/>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None/>
            </a:pPr>
            <a:r>
              <a:t/>
            </a:r>
            <a:endParaRPr sz="1100">
              <a:solidFill>
                <a:srgbClr val="24292E"/>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None/>
            </a:pPr>
            <a:r>
              <a:rPr lang="en" sz="1100">
                <a:solidFill>
                  <a:srgbClr val="24292E"/>
                </a:solidFill>
                <a:highlight>
                  <a:srgbClr val="FFFFFF"/>
                </a:highlight>
                <a:latin typeface="Verdana"/>
                <a:ea typeface="Verdana"/>
                <a:cs typeface="Verdana"/>
                <a:sym typeface="Verdana"/>
              </a:rPr>
              <a:t>	function sendCoin(address receiver, uint amount) returns(bool sufficient) {</a:t>
            </a:r>
            <a:endParaRPr sz="1100">
              <a:solidFill>
                <a:srgbClr val="24292E"/>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None/>
            </a:pPr>
            <a:r>
              <a:rPr lang="en" sz="1100">
                <a:solidFill>
                  <a:srgbClr val="24292E"/>
                </a:solidFill>
                <a:highlight>
                  <a:srgbClr val="FFFFFF"/>
                </a:highlight>
                <a:latin typeface="Verdana"/>
                <a:ea typeface="Verdana"/>
                <a:cs typeface="Verdana"/>
                <a:sym typeface="Verdana"/>
              </a:rPr>
              <a:t>		if (balances[msg.sender] &lt; amount) return false;</a:t>
            </a:r>
            <a:endParaRPr sz="1100">
              <a:solidFill>
                <a:srgbClr val="24292E"/>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None/>
            </a:pPr>
            <a:r>
              <a:rPr lang="en" sz="1100">
                <a:solidFill>
                  <a:srgbClr val="24292E"/>
                </a:solidFill>
                <a:highlight>
                  <a:srgbClr val="FFFFFF"/>
                </a:highlight>
                <a:latin typeface="Verdana"/>
                <a:ea typeface="Verdana"/>
                <a:cs typeface="Verdana"/>
                <a:sym typeface="Verdana"/>
              </a:rPr>
              <a:t>		balances[msg.sender] -= amount;</a:t>
            </a:r>
            <a:endParaRPr sz="1100">
              <a:solidFill>
                <a:srgbClr val="24292E"/>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None/>
            </a:pPr>
            <a:r>
              <a:rPr lang="en" sz="1100">
                <a:solidFill>
                  <a:srgbClr val="24292E"/>
                </a:solidFill>
                <a:highlight>
                  <a:srgbClr val="FFFFFF"/>
                </a:highlight>
                <a:latin typeface="Verdana"/>
                <a:ea typeface="Verdana"/>
                <a:cs typeface="Verdana"/>
                <a:sym typeface="Verdana"/>
              </a:rPr>
              <a:t>		balances[receiver] += amount;</a:t>
            </a:r>
            <a:endParaRPr sz="1100">
              <a:solidFill>
                <a:srgbClr val="24292E"/>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None/>
            </a:pPr>
            <a:r>
              <a:rPr lang="en" sz="1100">
                <a:solidFill>
                  <a:srgbClr val="24292E"/>
                </a:solidFill>
                <a:highlight>
                  <a:srgbClr val="FFFFFF"/>
                </a:highlight>
                <a:latin typeface="Verdana"/>
                <a:ea typeface="Verdana"/>
                <a:cs typeface="Verdana"/>
                <a:sym typeface="Verdana"/>
              </a:rPr>
              <a:t>		return true;</a:t>
            </a:r>
            <a:endParaRPr sz="1100">
              <a:solidFill>
                <a:srgbClr val="24292E"/>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None/>
            </a:pPr>
            <a:r>
              <a:rPr lang="en" sz="1100">
                <a:solidFill>
                  <a:srgbClr val="24292E"/>
                </a:solidFill>
                <a:highlight>
                  <a:srgbClr val="FFFFFF"/>
                </a:highlight>
                <a:latin typeface="Verdana"/>
                <a:ea typeface="Verdana"/>
                <a:cs typeface="Verdana"/>
                <a:sym typeface="Verdana"/>
              </a:rPr>
              <a:t>	}</a:t>
            </a:r>
            <a:br>
              <a:rPr lang="en" sz="1100">
                <a:solidFill>
                  <a:srgbClr val="24292E"/>
                </a:solidFill>
                <a:highlight>
                  <a:srgbClr val="FFFFFF"/>
                </a:highlight>
                <a:latin typeface="Verdana"/>
                <a:ea typeface="Verdana"/>
                <a:cs typeface="Verdana"/>
                <a:sym typeface="Verdana"/>
              </a:rPr>
            </a:br>
            <a:endParaRPr sz="1100">
              <a:solidFill>
                <a:srgbClr val="24292E"/>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None/>
            </a:pPr>
            <a:r>
              <a:rPr lang="en" sz="1100">
                <a:solidFill>
                  <a:srgbClr val="24292E"/>
                </a:solidFill>
                <a:highlight>
                  <a:srgbClr val="FFFFFF"/>
                </a:highlight>
                <a:latin typeface="Verdana"/>
                <a:ea typeface="Verdana"/>
                <a:cs typeface="Verdana"/>
                <a:sym typeface="Verdana"/>
              </a:rPr>
              <a:t>	function getBalanceInEth(address addr) returns(uint){</a:t>
            </a:r>
            <a:endParaRPr sz="1100">
              <a:solidFill>
                <a:srgbClr val="24292E"/>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None/>
            </a:pPr>
            <a:r>
              <a:rPr lang="en" sz="1100">
                <a:solidFill>
                  <a:srgbClr val="24292E"/>
                </a:solidFill>
                <a:highlight>
                  <a:srgbClr val="FFFFFF"/>
                </a:highlight>
                <a:latin typeface="Verdana"/>
                <a:ea typeface="Verdana"/>
                <a:cs typeface="Verdana"/>
                <a:sym typeface="Verdana"/>
              </a:rPr>
              <a:t>		return ConvertLib.convert(getBalance(addr),2);</a:t>
            </a:r>
            <a:endParaRPr sz="1100">
              <a:solidFill>
                <a:srgbClr val="24292E"/>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None/>
            </a:pPr>
            <a:r>
              <a:rPr lang="en" sz="1100">
                <a:solidFill>
                  <a:srgbClr val="24292E"/>
                </a:solidFill>
                <a:highlight>
                  <a:srgbClr val="FFFFFF"/>
                </a:highlight>
                <a:latin typeface="Verdana"/>
                <a:ea typeface="Verdana"/>
                <a:cs typeface="Verdana"/>
                <a:sym typeface="Verdana"/>
              </a:rPr>
              <a:t>	}</a:t>
            </a:r>
            <a:br>
              <a:rPr lang="en" sz="1100">
                <a:solidFill>
                  <a:srgbClr val="24292E"/>
                </a:solidFill>
                <a:highlight>
                  <a:srgbClr val="FFFFFF"/>
                </a:highlight>
                <a:latin typeface="Verdana"/>
                <a:ea typeface="Verdana"/>
                <a:cs typeface="Verdana"/>
                <a:sym typeface="Verdana"/>
              </a:rPr>
            </a:br>
            <a:endParaRPr sz="1100">
              <a:solidFill>
                <a:srgbClr val="24292E"/>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None/>
            </a:pPr>
            <a:r>
              <a:rPr lang="en" sz="1100">
                <a:solidFill>
                  <a:srgbClr val="24292E"/>
                </a:solidFill>
                <a:highlight>
                  <a:srgbClr val="FFFFFF"/>
                </a:highlight>
                <a:latin typeface="Verdana"/>
                <a:ea typeface="Verdana"/>
                <a:cs typeface="Verdana"/>
                <a:sym typeface="Verdana"/>
              </a:rPr>
              <a:t>	function getBalance(address addr) returns(uint) {</a:t>
            </a:r>
            <a:endParaRPr sz="1100">
              <a:solidFill>
                <a:srgbClr val="24292E"/>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None/>
            </a:pPr>
            <a:r>
              <a:rPr lang="en" sz="1100">
                <a:solidFill>
                  <a:srgbClr val="24292E"/>
                </a:solidFill>
                <a:highlight>
                  <a:srgbClr val="FFFFFF"/>
                </a:highlight>
                <a:latin typeface="Verdana"/>
                <a:ea typeface="Verdana"/>
                <a:cs typeface="Verdana"/>
                <a:sym typeface="Verdana"/>
              </a:rPr>
              <a:t> 	return balances[addr];</a:t>
            </a:r>
            <a:endParaRPr sz="1100">
              <a:solidFill>
                <a:srgbClr val="24292E"/>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None/>
            </a:pPr>
            <a:r>
              <a:rPr lang="en" sz="1100">
                <a:solidFill>
                  <a:srgbClr val="24292E"/>
                </a:solidFill>
                <a:highlight>
                  <a:srgbClr val="FFFFFF"/>
                </a:highlight>
                <a:latin typeface="Verdana"/>
                <a:ea typeface="Verdana"/>
                <a:cs typeface="Verdana"/>
                <a:sym typeface="Verdana"/>
              </a:rPr>
              <a:t>	}</a:t>
            </a:r>
            <a:endParaRPr sz="1100">
              <a:solidFill>
                <a:srgbClr val="24292E"/>
              </a:solidFill>
              <a:highlight>
                <a:srgbClr val="FFFFFF"/>
              </a:highlight>
              <a:latin typeface="Verdana"/>
              <a:ea typeface="Verdana"/>
              <a:cs typeface="Verdana"/>
              <a:sym typeface="Verdana"/>
            </a:endParaRPr>
          </a:p>
          <a:p>
            <a:pPr indent="0" lvl="0" marL="0" rtl="0" algn="l">
              <a:lnSpc>
                <a:spcPct val="142857"/>
              </a:lnSpc>
              <a:spcBef>
                <a:spcPts val="0"/>
              </a:spcBef>
              <a:spcAft>
                <a:spcPts val="0"/>
              </a:spcAft>
              <a:buNone/>
            </a:pPr>
            <a:r>
              <a:rPr lang="en" sz="1100">
                <a:solidFill>
                  <a:srgbClr val="24292E"/>
                </a:solidFill>
                <a:highlight>
                  <a:srgbClr val="FFFFFF"/>
                </a:highlight>
                <a:latin typeface="Verdana"/>
                <a:ea typeface="Verdana"/>
                <a:cs typeface="Verdana"/>
                <a:sym typeface="Verdana"/>
              </a:rPr>
              <a:t>}</a:t>
            </a:r>
            <a:endParaRPr sz="1100">
              <a:solidFill>
                <a:srgbClr val="00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60"/>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Contract Rollout</a:t>
            </a:r>
            <a:endParaRPr/>
          </a:p>
        </p:txBody>
      </p:sp>
      <p:sp>
        <p:nvSpPr>
          <p:cNvPr id="331" name="Google Shape;331;p60"/>
          <p:cNvSpPr txBox="1"/>
          <p:nvPr>
            <p:ph idx="1" type="body"/>
          </p:nvPr>
        </p:nvSpPr>
        <p:spPr>
          <a:xfrm>
            <a:off x="457200" y="1600200"/>
            <a:ext cx="8229600" cy="49677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en" sz="1400">
                <a:solidFill>
                  <a:srgbClr val="3B78E7"/>
                </a:solidFill>
                <a:latin typeface="Roboto Mono"/>
                <a:ea typeface="Roboto Mono"/>
                <a:cs typeface="Roboto Mono"/>
                <a:sym typeface="Roboto Mono"/>
              </a:rPr>
              <a:t>modifier</a:t>
            </a:r>
            <a:r>
              <a:rPr lang="en" sz="1400">
                <a:solidFill>
                  <a:srgbClr val="37474F"/>
                </a:solidFill>
                <a:latin typeface="Roboto Mono"/>
                <a:ea typeface="Roboto Mono"/>
                <a:cs typeface="Roboto Mono"/>
                <a:sym typeface="Roboto Mono"/>
              </a:rPr>
              <a:t> isActive()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require(</a:t>
            </a:r>
            <a:r>
              <a:rPr lang="en" sz="1400">
                <a:solidFill>
                  <a:srgbClr val="C2185B"/>
                </a:solidFill>
                <a:latin typeface="Roboto Mono"/>
                <a:ea typeface="Roboto Mono"/>
                <a:cs typeface="Roboto Mono"/>
                <a:sym typeface="Roboto Mono"/>
              </a:rPr>
              <a:t>block</a:t>
            </a:r>
            <a:r>
              <a:rPr lang="en" sz="1400">
                <a:solidFill>
                  <a:srgbClr val="37474F"/>
                </a:solidFill>
                <a:latin typeface="Roboto Mono"/>
                <a:ea typeface="Roboto Mono"/>
                <a:cs typeface="Roboto Mono"/>
                <a:sym typeface="Roboto Mono"/>
              </a:rPr>
              <a:t>.number &lt;= SOME_BLOCK_NUMBER);</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r>
              <a:rPr lang="en" sz="1400">
                <a:solidFill>
                  <a:srgbClr val="3E61A2"/>
                </a:solidFill>
                <a:latin typeface="Roboto Mono"/>
                <a:ea typeface="Roboto Mono"/>
                <a:cs typeface="Roboto Mono"/>
                <a:sym typeface="Roboto Mono"/>
              </a:rPr>
              <a:t>_</a:t>
            </a:r>
            <a:r>
              <a:rPr lang="en" sz="1400">
                <a:solidFill>
                  <a:srgbClr val="37474F"/>
                </a:solidFill>
                <a:latin typeface="Roboto Mono"/>
                <a:ea typeface="Roboto Mono"/>
                <a:cs typeface="Roboto Mono"/>
                <a:sym typeface="Roboto Mono"/>
              </a:rPr>
              <a:t>;</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a:t>
            </a:r>
            <a:br>
              <a:rPr lang="en" sz="1400">
                <a:solidFill>
                  <a:srgbClr val="37474F"/>
                </a:solidFill>
                <a:latin typeface="Roboto Mono"/>
                <a:ea typeface="Roboto Mono"/>
                <a:cs typeface="Roboto Mono"/>
                <a:sym typeface="Roboto Mono"/>
              </a:rPr>
            </a:br>
            <a:br>
              <a:rPr lang="en" sz="1400">
                <a:solidFill>
                  <a:srgbClr val="37474F"/>
                </a:solidFill>
                <a:latin typeface="Roboto Mono"/>
                <a:ea typeface="Roboto Mono"/>
                <a:cs typeface="Roboto Mono"/>
                <a:sym typeface="Roboto Mono"/>
              </a:rPr>
            </a:br>
            <a:r>
              <a:rPr lang="en" sz="1400">
                <a:solidFill>
                  <a:srgbClr val="3B78E7"/>
                </a:solidFill>
                <a:latin typeface="Roboto Mono"/>
                <a:ea typeface="Roboto Mono"/>
                <a:cs typeface="Roboto Mono"/>
                <a:sym typeface="Roboto Mono"/>
              </a:rPr>
              <a:t>function</a:t>
            </a:r>
            <a:r>
              <a:rPr lang="en" sz="1400">
                <a:solidFill>
                  <a:srgbClr val="37474F"/>
                </a:solidFill>
                <a:latin typeface="Roboto Mono"/>
                <a:ea typeface="Roboto Mono"/>
                <a:cs typeface="Roboto Mono"/>
                <a:sym typeface="Roboto Mono"/>
              </a:rPr>
              <a:t> deposit() </a:t>
            </a:r>
            <a:r>
              <a:rPr lang="en" sz="1400">
                <a:solidFill>
                  <a:srgbClr val="3E61A2"/>
                </a:solidFill>
                <a:latin typeface="Roboto Mono"/>
                <a:ea typeface="Roboto Mono"/>
                <a:cs typeface="Roboto Mono"/>
                <a:sym typeface="Roboto Mono"/>
              </a:rPr>
              <a:t>public</a:t>
            </a:r>
            <a:r>
              <a:rPr lang="en" sz="1400">
                <a:solidFill>
                  <a:srgbClr val="37474F"/>
                </a:solidFill>
                <a:latin typeface="Roboto Mono"/>
                <a:ea typeface="Roboto Mono"/>
                <a:cs typeface="Roboto Mono"/>
                <a:sym typeface="Roboto Mono"/>
              </a:rPr>
              <a:t> isActive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r>
              <a:rPr lang="en" sz="1400">
                <a:solidFill>
                  <a:srgbClr val="999999"/>
                </a:solidFill>
                <a:latin typeface="Roboto Mono"/>
                <a:ea typeface="Roboto Mono"/>
                <a:cs typeface="Roboto Mono"/>
                <a:sym typeface="Roboto Mono"/>
              </a:rPr>
              <a:t>// some code</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a:t>
            </a:r>
            <a:br>
              <a:rPr lang="en" sz="1400">
                <a:solidFill>
                  <a:srgbClr val="37474F"/>
                </a:solidFill>
                <a:latin typeface="Roboto Mono"/>
                <a:ea typeface="Roboto Mono"/>
                <a:cs typeface="Roboto Mono"/>
                <a:sym typeface="Roboto Mono"/>
              </a:rPr>
            </a:br>
            <a:br>
              <a:rPr lang="en" sz="1400">
                <a:solidFill>
                  <a:srgbClr val="37474F"/>
                </a:solidFill>
                <a:latin typeface="Roboto Mono"/>
                <a:ea typeface="Roboto Mono"/>
                <a:cs typeface="Roboto Mono"/>
                <a:sym typeface="Roboto Mono"/>
              </a:rPr>
            </a:br>
            <a:r>
              <a:rPr lang="en" sz="1400">
                <a:solidFill>
                  <a:srgbClr val="3B78E7"/>
                </a:solidFill>
                <a:latin typeface="Roboto Mono"/>
                <a:ea typeface="Roboto Mono"/>
                <a:cs typeface="Roboto Mono"/>
                <a:sym typeface="Roboto Mono"/>
              </a:rPr>
              <a:t>function</a:t>
            </a:r>
            <a:r>
              <a:rPr lang="en" sz="1400">
                <a:solidFill>
                  <a:srgbClr val="37474F"/>
                </a:solidFill>
                <a:latin typeface="Roboto Mono"/>
                <a:ea typeface="Roboto Mono"/>
                <a:cs typeface="Roboto Mono"/>
                <a:sym typeface="Roboto Mono"/>
              </a:rPr>
              <a:t> withdraw() </a:t>
            </a:r>
            <a:r>
              <a:rPr lang="en" sz="1400">
                <a:solidFill>
                  <a:srgbClr val="3E61A2"/>
                </a:solidFill>
                <a:latin typeface="Roboto Mono"/>
                <a:ea typeface="Roboto Mono"/>
                <a:cs typeface="Roboto Mono"/>
                <a:sym typeface="Roboto Mono"/>
              </a:rPr>
              <a:t>public</a:t>
            </a:r>
            <a:r>
              <a:rPr lang="en" sz="1400">
                <a:solidFill>
                  <a:srgbClr val="37474F"/>
                </a:solidFill>
                <a:latin typeface="Roboto Mono"/>
                <a:ea typeface="Roboto Mono"/>
                <a:cs typeface="Roboto Mono"/>
                <a:sym typeface="Roboto Mono"/>
              </a:rPr>
              <a:t> {</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    </a:t>
            </a:r>
            <a:r>
              <a:rPr lang="en" sz="1400">
                <a:solidFill>
                  <a:srgbClr val="999999"/>
                </a:solidFill>
                <a:latin typeface="Roboto Mono"/>
                <a:ea typeface="Roboto Mono"/>
                <a:cs typeface="Roboto Mono"/>
                <a:sym typeface="Roboto Mono"/>
              </a:rPr>
              <a:t>// some code</a:t>
            </a:r>
            <a:br>
              <a:rPr lang="en" sz="1400">
                <a:solidFill>
                  <a:srgbClr val="37474F"/>
                </a:solidFill>
                <a:latin typeface="Roboto Mono"/>
                <a:ea typeface="Roboto Mono"/>
                <a:cs typeface="Roboto Mono"/>
                <a:sym typeface="Roboto Mono"/>
              </a:rPr>
            </a:br>
            <a:r>
              <a:rPr lang="en" sz="1400">
                <a:solidFill>
                  <a:srgbClr val="37474F"/>
                </a:solidFill>
                <a:latin typeface="Roboto Mono"/>
                <a:ea typeface="Roboto Mono"/>
                <a:cs typeface="Roboto Mono"/>
                <a:sym typeface="Roboto Mono"/>
              </a:rPr>
              <a:t>}</a:t>
            </a:r>
            <a:endParaRPr sz="1400">
              <a:solidFill>
                <a:srgbClr val="37474F"/>
              </a:solidFill>
              <a:latin typeface="Roboto Mono"/>
              <a:ea typeface="Roboto Mono"/>
              <a:cs typeface="Roboto Mono"/>
              <a:sym typeface="Roboto Mono"/>
            </a:endParaRPr>
          </a:p>
          <a:p>
            <a:pPr indent="0" lvl="0" marL="0" rtl="0" algn="l">
              <a:spcBef>
                <a:spcPts val="600"/>
              </a:spcBef>
              <a:spcAft>
                <a:spcPts val="0"/>
              </a:spcAft>
              <a:buNone/>
            </a:pPr>
            <a:r>
              <a:t/>
            </a:r>
            <a:endParaRPr sz="14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61"/>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Bug Bounty Programs</a:t>
            </a:r>
            <a:endParaRPr/>
          </a:p>
        </p:txBody>
      </p:sp>
      <p:sp>
        <p:nvSpPr>
          <p:cNvPr id="337" name="Google Shape;337;p61"/>
          <p:cNvSpPr txBox="1"/>
          <p:nvPr>
            <p:ph idx="1" type="body"/>
          </p:nvPr>
        </p:nvSpPr>
        <p:spPr>
          <a:xfrm>
            <a:off x="457200" y="1417575"/>
            <a:ext cx="8229600" cy="5376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Bree Serif"/>
              <a:buChar char="●"/>
            </a:pPr>
            <a:r>
              <a:rPr lang="en" sz="1500">
                <a:latin typeface="Bree Serif"/>
                <a:ea typeface="Bree Serif"/>
                <a:cs typeface="Bree Serif"/>
                <a:sym typeface="Bree Serif"/>
              </a:rPr>
              <a:t>どの通貨でバウンティが配分されるかを決定する</a:t>
            </a:r>
            <a:endParaRPr sz="1500">
              <a:latin typeface="Bree Serif"/>
              <a:ea typeface="Bree Serif"/>
              <a:cs typeface="Bree Serif"/>
              <a:sym typeface="Bree Serif"/>
            </a:endParaRPr>
          </a:p>
          <a:p>
            <a:pPr indent="-323850" lvl="0" marL="457200" rtl="0" algn="l">
              <a:spcBef>
                <a:spcPts val="0"/>
              </a:spcBef>
              <a:spcAft>
                <a:spcPts val="0"/>
              </a:spcAft>
              <a:buSzPts val="1500"/>
              <a:buFont typeface="Bree Serif"/>
              <a:buChar char="●"/>
            </a:pPr>
            <a:r>
              <a:rPr lang="en" sz="1500">
                <a:latin typeface="Bree Serif"/>
                <a:ea typeface="Bree Serif"/>
                <a:cs typeface="Bree Serif"/>
                <a:sym typeface="Bree Serif"/>
              </a:rPr>
              <a:t>報酬の推定総予算を決定する</a:t>
            </a:r>
            <a:endParaRPr sz="1500">
              <a:latin typeface="Bree Serif"/>
              <a:ea typeface="Bree Serif"/>
              <a:cs typeface="Bree Serif"/>
              <a:sym typeface="Bree Serif"/>
            </a:endParaRPr>
          </a:p>
          <a:p>
            <a:pPr indent="-323850" lvl="0" marL="457200" rtl="0" algn="l">
              <a:spcBef>
                <a:spcPts val="0"/>
              </a:spcBef>
              <a:spcAft>
                <a:spcPts val="0"/>
              </a:spcAft>
              <a:buSzPts val="1500"/>
              <a:buFont typeface="Bree Serif"/>
              <a:buChar char="●"/>
            </a:pPr>
            <a:r>
              <a:rPr lang="en" sz="1500">
                <a:latin typeface="Bree Serif"/>
                <a:ea typeface="Bree Serif"/>
                <a:cs typeface="Bree Serif"/>
                <a:sym typeface="Bree Serif"/>
              </a:rPr>
              <a:t>予算から、3段階の報酬を決定する</a:t>
            </a:r>
            <a:endParaRPr sz="1500">
              <a:latin typeface="Bree Serif"/>
              <a:ea typeface="Bree Serif"/>
              <a:cs typeface="Bree Serif"/>
              <a:sym typeface="Bree Serif"/>
            </a:endParaRPr>
          </a:p>
          <a:p>
            <a:pPr indent="-323850" lvl="0" marL="457200" rtl="0" algn="l">
              <a:spcBef>
                <a:spcPts val="0"/>
              </a:spcBef>
              <a:spcAft>
                <a:spcPts val="0"/>
              </a:spcAft>
              <a:buSzPts val="1500"/>
              <a:buFont typeface="Bree Serif"/>
              <a:buChar char="●"/>
            </a:pPr>
            <a:r>
              <a:rPr lang="en" sz="1500">
                <a:latin typeface="Bree Serif"/>
                <a:ea typeface="Bree Serif"/>
                <a:cs typeface="Bree Serif"/>
                <a:sym typeface="Bree Serif"/>
              </a:rPr>
              <a:t>あなたが出したいと思う最小の報酬</a:t>
            </a:r>
            <a:endParaRPr sz="1500">
              <a:latin typeface="Bree Serif"/>
              <a:ea typeface="Bree Serif"/>
              <a:cs typeface="Bree Serif"/>
              <a:sym typeface="Bree Serif"/>
            </a:endParaRPr>
          </a:p>
          <a:p>
            <a:pPr indent="-323850" lvl="0" marL="457200" rtl="0" algn="l">
              <a:spcBef>
                <a:spcPts val="0"/>
              </a:spcBef>
              <a:spcAft>
                <a:spcPts val="0"/>
              </a:spcAft>
              <a:buSzPts val="1500"/>
              <a:buFont typeface="Bree Serif"/>
              <a:buChar char="●"/>
            </a:pPr>
            <a:r>
              <a:rPr lang="en" sz="1500">
                <a:latin typeface="Bree Serif"/>
                <a:ea typeface="Bree Serif"/>
                <a:cs typeface="Bree Serif"/>
                <a:sym typeface="Bree Serif"/>
              </a:rPr>
              <a:t>通常は報酬の高い最高報酬</a:t>
            </a:r>
            <a:endParaRPr sz="1500">
              <a:latin typeface="Bree Serif"/>
              <a:ea typeface="Bree Serif"/>
              <a:cs typeface="Bree Serif"/>
              <a:sym typeface="Bree Serif"/>
            </a:endParaRPr>
          </a:p>
          <a:p>
            <a:pPr indent="-323850" lvl="0" marL="457200" rtl="0" algn="l">
              <a:spcBef>
                <a:spcPts val="0"/>
              </a:spcBef>
              <a:spcAft>
                <a:spcPts val="0"/>
              </a:spcAft>
              <a:buSzPts val="1500"/>
              <a:buFont typeface="Bree Serif"/>
              <a:buChar char="●"/>
            </a:pPr>
            <a:r>
              <a:rPr lang="en" sz="1500">
                <a:latin typeface="Bree Serif"/>
                <a:ea typeface="Bree Serif"/>
                <a:cs typeface="Bree Serif"/>
                <a:sym typeface="Bree Serif"/>
              </a:rPr>
              <a:t>非常に重大な脆弱性の場合に付与される余分な範囲</a:t>
            </a:r>
            <a:endParaRPr sz="1500">
              <a:latin typeface="Bree Serif"/>
              <a:ea typeface="Bree Serif"/>
              <a:cs typeface="Bree Serif"/>
              <a:sym typeface="Bree Serif"/>
            </a:endParaRPr>
          </a:p>
          <a:p>
            <a:pPr indent="-323850" lvl="0" marL="457200" rtl="0" algn="l">
              <a:spcBef>
                <a:spcPts val="0"/>
              </a:spcBef>
              <a:spcAft>
                <a:spcPts val="0"/>
              </a:spcAft>
              <a:buSzPts val="1500"/>
              <a:buFont typeface="Bree Serif"/>
              <a:buChar char="●"/>
            </a:pPr>
            <a:r>
              <a:rPr lang="en" sz="1500">
                <a:latin typeface="Bree Serif"/>
                <a:ea typeface="Bree Serif"/>
                <a:cs typeface="Bree Serif"/>
                <a:sym typeface="Bree Serif"/>
              </a:rPr>
              <a:t>賞金の判断する人間が誰であるかを決定する（3人くらいが理想的かもしれない）</a:t>
            </a:r>
            <a:endParaRPr sz="1500">
              <a:latin typeface="Bree Serif"/>
              <a:ea typeface="Bree Serif"/>
              <a:cs typeface="Bree Serif"/>
              <a:sym typeface="Bree Serif"/>
            </a:endParaRPr>
          </a:p>
          <a:p>
            <a:pPr indent="-323850" lvl="0" marL="457200" rtl="0" algn="l">
              <a:spcBef>
                <a:spcPts val="0"/>
              </a:spcBef>
              <a:spcAft>
                <a:spcPts val="0"/>
              </a:spcAft>
              <a:buSzPts val="1500"/>
              <a:buFont typeface="Bree Serif"/>
              <a:buChar char="●"/>
            </a:pPr>
            <a:r>
              <a:rPr lang="en" sz="1500">
                <a:latin typeface="Bree Serif"/>
                <a:ea typeface="Bree Serif"/>
                <a:cs typeface="Bree Serif"/>
                <a:sym typeface="Bree Serif"/>
              </a:rPr>
              <a:t>メイン開発者はおそらくそのの1人であるべき</a:t>
            </a:r>
            <a:endParaRPr sz="1500">
              <a:latin typeface="Bree Serif"/>
              <a:ea typeface="Bree Serif"/>
              <a:cs typeface="Bree Serif"/>
              <a:sym typeface="Bree Serif"/>
            </a:endParaRPr>
          </a:p>
          <a:p>
            <a:pPr indent="-323850" lvl="0" marL="457200" rtl="0" algn="l">
              <a:spcBef>
                <a:spcPts val="0"/>
              </a:spcBef>
              <a:spcAft>
                <a:spcPts val="0"/>
              </a:spcAft>
              <a:buSzPts val="1500"/>
              <a:buFont typeface="Bree Serif"/>
              <a:buChar char="●"/>
            </a:pPr>
            <a:r>
              <a:rPr lang="en" sz="1500">
                <a:latin typeface="Bree Serif"/>
                <a:ea typeface="Bree Serif"/>
                <a:cs typeface="Bree Serif"/>
                <a:sym typeface="Bree Serif"/>
              </a:rPr>
              <a:t>バグレポートが受信されると、開発者は、審査員の助言を得て、バグの重大度を評価する必要がある</a:t>
            </a:r>
            <a:endParaRPr sz="1500">
              <a:latin typeface="Bree Serif"/>
              <a:ea typeface="Bree Serif"/>
              <a:cs typeface="Bree Serif"/>
              <a:sym typeface="Bree Serif"/>
            </a:endParaRPr>
          </a:p>
          <a:p>
            <a:pPr indent="-323850" lvl="0" marL="457200" rtl="0" algn="l">
              <a:spcBef>
                <a:spcPts val="0"/>
              </a:spcBef>
              <a:spcAft>
                <a:spcPts val="0"/>
              </a:spcAft>
              <a:buSzPts val="1500"/>
              <a:buFont typeface="Bree Serif"/>
              <a:buChar char="●"/>
            </a:pPr>
            <a:r>
              <a:rPr lang="en" sz="1500">
                <a:latin typeface="Bree Serif"/>
                <a:ea typeface="Bree Serif"/>
                <a:cs typeface="Bree Serif"/>
                <a:sym typeface="Bree Serif"/>
              </a:rPr>
              <a:t>この段階での作業は非公開にする必要がある</a:t>
            </a:r>
            <a:endParaRPr sz="1500">
              <a:latin typeface="Bree Serif"/>
              <a:ea typeface="Bree Serif"/>
              <a:cs typeface="Bree Serif"/>
              <a:sym typeface="Bree Serif"/>
            </a:endParaRPr>
          </a:p>
          <a:p>
            <a:pPr indent="-323850" lvl="0" marL="457200" rtl="0" algn="l">
              <a:spcBef>
                <a:spcPts val="0"/>
              </a:spcBef>
              <a:spcAft>
                <a:spcPts val="0"/>
              </a:spcAft>
              <a:buSzPts val="1500"/>
              <a:buFont typeface="Bree Serif"/>
              <a:buChar char="●"/>
            </a:pPr>
            <a:r>
              <a:rPr lang="en" sz="1500">
                <a:latin typeface="Bree Serif"/>
                <a:ea typeface="Bree Serif"/>
                <a:cs typeface="Bree Serif"/>
                <a:sym typeface="Bree Serif"/>
              </a:rPr>
              <a:t>修正する必要のあるバグの場合、開発者はテストケースを作成する必要がある。テストケースで失敗することで、バグを確認することができる。</a:t>
            </a:r>
            <a:endParaRPr sz="1500">
              <a:latin typeface="Bree Serif"/>
              <a:ea typeface="Bree Serif"/>
              <a:cs typeface="Bree Serif"/>
              <a:sym typeface="Bree Serif"/>
            </a:endParaRPr>
          </a:p>
          <a:p>
            <a:pPr indent="-323850" lvl="0" marL="457200" rtl="0" algn="l">
              <a:spcBef>
                <a:spcPts val="0"/>
              </a:spcBef>
              <a:spcAft>
                <a:spcPts val="0"/>
              </a:spcAft>
              <a:buSzPts val="1500"/>
              <a:buFont typeface="Bree Serif"/>
              <a:buChar char="●"/>
            </a:pPr>
            <a:r>
              <a:rPr lang="en" sz="1500">
                <a:latin typeface="Bree Serif"/>
                <a:ea typeface="Bree Serif"/>
                <a:cs typeface="Bree Serif"/>
                <a:sym typeface="Bree Serif"/>
              </a:rPr>
              <a:t>開発者は修正プログラムを実装し、テストに合格するようにする必要がある。必要に応じて追加のテストを追加する。</a:t>
            </a:r>
            <a:endParaRPr sz="1500">
              <a:latin typeface="Bree Serif"/>
              <a:ea typeface="Bree Serif"/>
              <a:cs typeface="Bree Serif"/>
              <a:sym typeface="Bree Serif"/>
            </a:endParaRPr>
          </a:p>
          <a:p>
            <a:pPr indent="-323850" lvl="0" marL="457200" rtl="0" algn="l">
              <a:spcBef>
                <a:spcPts val="0"/>
              </a:spcBef>
              <a:spcAft>
                <a:spcPts val="0"/>
              </a:spcAft>
              <a:buSzPts val="1500"/>
              <a:buFont typeface="Bree Serif"/>
              <a:buChar char="●"/>
            </a:pPr>
            <a:r>
              <a:rPr lang="en" sz="1500">
                <a:latin typeface="Bree Serif"/>
                <a:ea typeface="Bree Serif"/>
                <a:cs typeface="Bree Serif"/>
                <a:sym typeface="Bree Serif"/>
              </a:rPr>
              <a:t>バウンティハンターに修正を表示しする。パブリック・リポジトリに修正をマージすることは1つの方法。</a:t>
            </a:r>
            <a:endParaRPr sz="1500">
              <a:latin typeface="Bree Serif"/>
              <a:ea typeface="Bree Serif"/>
              <a:cs typeface="Bree Serif"/>
              <a:sym typeface="Bree Serif"/>
            </a:endParaRPr>
          </a:p>
          <a:p>
            <a:pPr indent="-323850" lvl="0" marL="457200" rtl="0" algn="l">
              <a:spcBef>
                <a:spcPts val="0"/>
              </a:spcBef>
              <a:spcAft>
                <a:spcPts val="0"/>
              </a:spcAft>
              <a:buSzPts val="1500"/>
              <a:buFont typeface="Bree Serif"/>
              <a:buChar char="●"/>
            </a:pPr>
            <a:r>
              <a:rPr lang="en" sz="1500">
                <a:latin typeface="Bree Serif"/>
                <a:ea typeface="Bree Serif"/>
                <a:cs typeface="Bree Serif"/>
                <a:sym typeface="Bree Serif"/>
              </a:rPr>
              <a:t>バウンティハンターが修正に関する他のフィードバックを持っているかどうかを判断する</a:t>
            </a:r>
            <a:endParaRPr sz="1500">
              <a:latin typeface="Bree Serif"/>
              <a:ea typeface="Bree Serif"/>
              <a:cs typeface="Bree Serif"/>
              <a:sym typeface="Bree Serif"/>
            </a:endParaRPr>
          </a:p>
          <a:p>
            <a:pPr indent="-323850" lvl="0" marL="457200" rtl="0" algn="l">
              <a:spcBef>
                <a:spcPts val="0"/>
              </a:spcBef>
              <a:spcAft>
                <a:spcPts val="0"/>
              </a:spcAft>
              <a:buSzPts val="1500"/>
              <a:buFont typeface="Bree Serif"/>
              <a:buChar char="●"/>
            </a:pPr>
            <a:r>
              <a:rPr lang="en" sz="1500">
                <a:latin typeface="Bree Serif"/>
                <a:ea typeface="Bree Serif"/>
                <a:cs typeface="Bree Serif"/>
                <a:sym typeface="Bree Serif"/>
              </a:rPr>
              <a:t>バウンティの審査する人間は、バグの可能性と影響の両方の評価に基づいて、報酬のサイズを決定する。</a:t>
            </a:r>
            <a:endParaRPr sz="1500">
              <a:latin typeface="Bree Serif"/>
              <a:ea typeface="Bree Serif"/>
              <a:cs typeface="Bree Serif"/>
              <a:sym typeface="Bree Serif"/>
            </a:endParaRPr>
          </a:p>
          <a:p>
            <a:pPr indent="-323850" lvl="0" marL="457200" rtl="0" algn="l">
              <a:spcBef>
                <a:spcPts val="0"/>
              </a:spcBef>
              <a:spcAft>
                <a:spcPts val="0"/>
              </a:spcAft>
              <a:buSzPts val="1500"/>
              <a:buFont typeface="Bree Serif"/>
              <a:buChar char="●"/>
            </a:pPr>
            <a:r>
              <a:rPr lang="en" sz="1500">
                <a:latin typeface="Bree Serif"/>
                <a:ea typeface="Bree Serif"/>
                <a:cs typeface="Bree Serif"/>
                <a:sym typeface="Bree Serif"/>
              </a:rPr>
              <a:t>賞金を受け取った参加者にその過程を通して情報を提供し、遅れを避けるため努力する。</a:t>
            </a:r>
            <a:endParaRPr sz="1500">
              <a:latin typeface="Bree Serif"/>
              <a:ea typeface="Bree Serif"/>
              <a:cs typeface="Bree Serif"/>
              <a:sym typeface="Bree Serif"/>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62"/>
          <p:cNvSpPr txBox="1"/>
          <p:nvPr>
            <p:ph idx="1" type="body"/>
          </p:nvPr>
        </p:nvSpPr>
        <p:spPr>
          <a:xfrm>
            <a:off x="1317000" y="2882400"/>
            <a:ext cx="6510000" cy="1093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ご清聴ありがとうございました。</a:t>
            </a:r>
            <a:endParaRPr/>
          </a:p>
        </p:txBody>
      </p:sp>
      <p:sp>
        <p:nvSpPr>
          <p:cNvPr id="343" name="Google Shape;343;p62"/>
          <p:cNvSpPr txBox="1"/>
          <p:nvPr>
            <p:ph idx="1" type="body"/>
          </p:nvPr>
        </p:nvSpPr>
        <p:spPr>
          <a:xfrm>
            <a:off x="4580525" y="5167300"/>
            <a:ext cx="3589500" cy="428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200"/>
              <a:t>なんか面白い話とかあればぜひ教えてください。</a:t>
            </a:r>
            <a:endParaRPr sz="1200"/>
          </a:p>
        </p:txBody>
      </p:sp>
      <p:sp>
        <p:nvSpPr>
          <p:cNvPr id="344" name="Google Shape;344;p62"/>
          <p:cNvSpPr txBox="1"/>
          <p:nvPr>
            <p:ph idx="1" type="body"/>
          </p:nvPr>
        </p:nvSpPr>
        <p:spPr>
          <a:xfrm>
            <a:off x="4629125" y="5721850"/>
            <a:ext cx="3492300" cy="825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Twitter: @onokatio_</a:t>
            </a:r>
            <a:endParaRPr sz="1400"/>
          </a:p>
          <a:p>
            <a:pPr indent="0" lvl="0" marL="0" rtl="0" algn="l">
              <a:spcBef>
                <a:spcPts val="600"/>
              </a:spcBef>
              <a:spcAft>
                <a:spcPts val="0"/>
              </a:spcAft>
              <a:buNone/>
            </a:pPr>
            <a:r>
              <a:rPr lang="en" sz="1400"/>
              <a:t>Facebook: おのかちお</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6"/>
          <p:cNvSpPr txBox="1"/>
          <p:nvPr>
            <p:ph type="ctrTitle"/>
          </p:nvPr>
        </p:nvSpPr>
        <p:spPr>
          <a:xfrm>
            <a:off x="819900" y="3867025"/>
            <a:ext cx="7047000" cy="15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7"/>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caution when making external calls</a:t>
            </a:r>
            <a:br>
              <a:rPr lang="en"/>
            </a:br>
            <a:endParaRPr/>
          </a:p>
        </p:txBody>
      </p:sp>
      <p:sp>
        <p:nvSpPr>
          <p:cNvPr id="75" name="Google Shape;75;p17"/>
          <p:cNvSpPr txBox="1"/>
          <p:nvPr>
            <p:ph idx="1" type="body"/>
          </p:nvPr>
        </p:nvSpPr>
        <p:spPr>
          <a:xfrm>
            <a:off x="457200" y="2140725"/>
            <a:ext cx="8229600" cy="4427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外部コントラクトでは、悪意あるコードを実行されるおそれがある。</a:t>
            </a:r>
            <a:endParaRPr sz="1800"/>
          </a:p>
          <a:p>
            <a:pPr indent="0" lvl="0" marL="0" rtl="0" algn="l">
              <a:spcBef>
                <a:spcPts val="600"/>
              </a:spcBef>
              <a:spcAft>
                <a:spcPts val="0"/>
              </a:spcAft>
              <a:buNone/>
            </a:pPr>
            <a:r>
              <a:rPr lang="en" sz="1800"/>
              <a:t>したがって、すべての外部コントラクト呼び出しは潜在的なセキュリティリスクになりえる。</a:t>
            </a:r>
            <a:endParaRPr sz="1800"/>
          </a:p>
          <a:p>
            <a:pPr indent="0" lvl="0" marL="0" rtl="0" algn="l">
              <a:spcBef>
                <a:spcPts val="600"/>
              </a:spcBef>
              <a:spcAft>
                <a:spcPts val="0"/>
              </a:spcAft>
              <a:buNone/>
            </a:pPr>
            <a:r>
              <a:rPr lang="en" sz="1800"/>
              <a:t>極力さけるべきだが、どうしても必要な場合は、残りのセクションの推奨事項を読み、危険を最小限に抑えてください。</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8"/>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transfer(), send(), call.value()()</a:t>
            </a:r>
            <a:endParaRPr/>
          </a:p>
        </p:txBody>
      </p:sp>
      <p:sp>
        <p:nvSpPr>
          <p:cNvPr id="81" name="Google Shape;81;p1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address.transfer()：</a:t>
            </a:r>
            <a:endParaRPr sz="2400"/>
          </a:p>
          <a:p>
            <a:pPr indent="-342900" lvl="0" marL="914400" rtl="0" algn="l">
              <a:spcBef>
                <a:spcPts val="600"/>
              </a:spcBef>
              <a:spcAft>
                <a:spcPts val="0"/>
              </a:spcAft>
              <a:buSzPts val="1800"/>
              <a:buChar char="◎"/>
            </a:pPr>
            <a:r>
              <a:rPr lang="en" sz="1800"/>
              <a:t>失敗時： コード自体の終了。（throw）</a:t>
            </a:r>
            <a:endParaRPr sz="1800"/>
          </a:p>
          <a:p>
            <a:pPr indent="-342900" lvl="0" marL="914400" rtl="0" algn="l">
              <a:spcBef>
                <a:spcPts val="0"/>
              </a:spcBef>
              <a:spcAft>
                <a:spcPts val="0"/>
              </a:spcAft>
              <a:buSzPts val="1800"/>
              <a:buChar char="◎"/>
            </a:pPr>
            <a:r>
              <a:rPr lang="en" sz="1800"/>
              <a:t>Gas： 2300に固定。</a:t>
            </a:r>
            <a:endParaRPr sz="1800"/>
          </a:p>
          <a:p>
            <a:pPr indent="457200" lvl="0" marL="457200" rtl="0" algn="l">
              <a:spcBef>
                <a:spcPts val="600"/>
              </a:spcBef>
              <a:spcAft>
                <a:spcPts val="0"/>
              </a:spcAft>
              <a:buNone/>
            </a:pPr>
            <a:r>
              <a:rPr lang="en" sz="1100">
                <a:solidFill>
                  <a:schemeClr val="lt1"/>
                </a:solidFill>
              </a:rPr>
              <a:t>※2300の根拠は、どうやら送金に絶対十分な量、であるかららしい。</a:t>
            </a:r>
            <a:endParaRPr sz="1800"/>
          </a:p>
          <a:p>
            <a:pPr indent="0" lvl="0" marL="0" rtl="0" algn="l">
              <a:spcBef>
                <a:spcPts val="600"/>
              </a:spcBef>
              <a:spcAft>
                <a:spcPts val="0"/>
              </a:spcAft>
              <a:buNone/>
            </a:pPr>
            <a:r>
              <a:rPr lang="en" sz="2400"/>
              <a:t>address.send()：</a:t>
            </a:r>
            <a:endParaRPr sz="2400"/>
          </a:p>
          <a:p>
            <a:pPr indent="-342900" lvl="0" marL="914400" rtl="0" algn="l">
              <a:spcBef>
                <a:spcPts val="600"/>
              </a:spcBef>
              <a:spcAft>
                <a:spcPts val="0"/>
              </a:spcAft>
              <a:buSzPts val="1800"/>
              <a:buChar char="◎"/>
            </a:pPr>
            <a:r>
              <a:rPr lang="en" sz="1800"/>
              <a:t>失敗時： 処理が帰ってくる。（return）</a:t>
            </a:r>
            <a:endParaRPr sz="1800"/>
          </a:p>
          <a:p>
            <a:pPr indent="-342900" lvl="0" marL="914400" rtl="0" algn="l">
              <a:spcBef>
                <a:spcPts val="0"/>
              </a:spcBef>
              <a:spcAft>
                <a:spcPts val="0"/>
              </a:spcAft>
              <a:buSzPts val="1800"/>
              <a:buChar char="◎"/>
            </a:pPr>
            <a:r>
              <a:rPr lang="en" sz="1800"/>
              <a:t>Gas： 2300に固定。</a:t>
            </a:r>
            <a:endParaRPr sz="1800"/>
          </a:p>
          <a:p>
            <a:pPr indent="0" lvl="0" marL="0" rtl="0" algn="l">
              <a:spcBef>
                <a:spcPts val="600"/>
              </a:spcBef>
              <a:spcAft>
                <a:spcPts val="0"/>
              </a:spcAft>
              <a:buNone/>
            </a:pPr>
            <a:r>
              <a:rPr lang="en" sz="2400"/>
              <a:t>address.call.value()()：</a:t>
            </a:r>
            <a:endParaRPr sz="2400"/>
          </a:p>
          <a:p>
            <a:pPr indent="-342900" lvl="0" marL="914400" rtl="0" algn="l">
              <a:spcBef>
                <a:spcPts val="600"/>
              </a:spcBef>
              <a:spcAft>
                <a:spcPts val="0"/>
              </a:spcAft>
              <a:buSzPts val="1800"/>
              <a:buChar char="◎"/>
            </a:pPr>
            <a:r>
              <a:rPr lang="en" sz="1800"/>
              <a:t>失敗時： 処理が帰ってくる。（return）</a:t>
            </a:r>
            <a:endParaRPr sz="1800"/>
          </a:p>
          <a:p>
            <a:pPr indent="-342900" lvl="0" marL="914400" rtl="0" algn="l">
              <a:spcBef>
                <a:spcPts val="0"/>
              </a:spcBef>
              <a:spcAft>
                <a:spcPts val="0"/>
              </a:spcAft>
              <a:buSzPts val="1800"/>
              <a:buChar char="◎"/>
            </a:pPr>
            <a:r>
              <a:rPr lang="en" sz="1800"/>
              <a:t>Gas： 自由に指定可能。</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rPr lang="en" sz="1800"/>
              <a:t>結論として、通常の送金はtransfer()で十分ということ。</a:t>
            </a:r>
            <a:endParaRPr sz="1800"/>
          </a:p>
          <a:p>
            <a:pPr indent="0" lvl="0" marL="0" rtl="0" algn="l">
              <a:spcBef>
                <a:spcPts val="600"/>
              </a:spcBef>
              <a:spcAft>
                <a:spcPts val="0"/>
              </a:spcAft>
              <a:buNone/>
            </a:pPr>
            <a:r>
              <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9"/>
          <p:cNvSpPr txBox="1"/>
          <p:nvPr>
            <p:ph type="title"/>
          </p:nvPr>
        </p:nvSpPr>
        <p:spPr>
          <a:xfrm>
            <a:off x="457200" y="689771"/>
            <a:ext cx="8229600" cy="7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Avoid state changes after external calls</a:t>
            </a:r>
            <a:endParaRPr/>
          </a:p>
        </p:txBody>
      </p:sp>
      <p:sp>
        <p:nvSpPr>
          <p:cNvPr id="87" name="Google Shape;87;p19"/>
          <p:cNvSpPr txBox="1"/>
          <p:nvPr>
            <p:ph idx="1" type="body"/>
          </p:nvPr>
        </p:nvSpPr>
        <p:spPr>
          <a:xfrm>
            <a:off x="457200" y="2118100"/>
            <a:ext cx="8229600" cy="4449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要約： </a:t>
            </a:r>
            <a:endParaRPr sz="2400"/>
          </a:p>
          <a:p>
            <a:pPr indent="0" lvl="0" marL="0" rtl="0" algn="l">
              <a:spcBef>
                <a:spcPts val="600"/>
              </a:spcBef>
              <a:spcAft>
                <a:spcPts val="0"/>
              </a:spcAft>
              <a:buNone/>
            </a:pPr>
            <a:r>
              <a:rPr lang="en" sz="1800">
                <a:solidFill>
                  <a:srgbClr val="FFFFFF"/>
                </a:solidFill>
              </a:rPr>
              <a:t>someAddress.call() や ExternalContract.someMethod() を実行した後に、コントラクトの状態を変化させるコードを書かない。</a:t>
            </a:r>
            <a:endParaRPr sz="1800">
              <a:solidFill>
                <a:srgbClr val="FFFFFF"/>
              </a:solidFill>
            </a:endParaRPr>
          </a:p>
          <a:p>
            <a:pPr indent="0" lvl="0" marL="0" rtl="0" algn="l">
              <a:spcBef>
                <a:spcPts val="600"/>
              </a:spcBef>
              <a:spcAft>
                <a:spcPts val="0"/>
              </a:spcAft>
              <a:buNone/>
            </a:pPr>
            <a:r>
              <a:rPr lang="en" sz="1800">
                <a:solidFill>
                  <a:srgbClr val="FFFFFF"/>
                </a:solidFill>
              </a:rPr>
              <a:t>外部のコントラクトによって、実行しているコードが悪意あるものに書き換えられる恐れがあるため。</a:t>
            </a:r>
            <a:endParaRPr sz="1800">
              <a:solidFill>
                <a:srgbClr val="FFFFFF"/>
              </a:solidFill>
            </a:endParaRPr>
          </a:p>
          <a:p>
            <a:pPr indent="0" lvl="0" marL="0" rtl="0" algn="l">
              <a:spcBef>
                <a:spcPts val="600"/>
              </a:spcBef>
              <a:spcAft>
                <a:spcPts val="0"/>
              </a:spcAft>
              <a:buNone/>
            </a:pPr>
            <a:r>
              <a:t/>
            </a:r>
            <a:endParaRPr sz="1800">
              <a:solidFill>
                <a:srgbClr val="FFFFFF"/>
              </a:solidFill>
            </a:endParaRPr>
          </a:p>
          <a:p>
            <a:pPr indent="0" lvl="0" marL="0" rtl="0" algn="l">
              <a:spcBef>
                <a:spcPts val="600"/>
              </a:spcBef>
              <a:spcAft>
                <a:spcPts val="0"/>
              </a:spcAft>
              <a:buNone/>
            </a:pPr>
            <a:r>
              <a:rPr lang="en" sz="1800">
                <a:solidFill>
                  <a:srgbClr val="FFFFFF"/>
                </a:solidFill>
              </a:rPr>
              <a:t>(後術する既知の攻撃 # The daoが有名な例</a:t>
            </a:r>
            <a:endParaRPr sz="18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Hamle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