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71" r:id="rId3"/>
    <p:sldId id="256" r:id="rId4"/>
    <p:sldId id="261" r:id="rId5"/>
    <p:sldId id="257" r:id="rId6"/>
    <p:sldId id="267" r:id="rId7"/>
    <p:sldId id="284" r:id="rId8"/>
    <p:sldId id="289" r:id="rId9"/>
    <p:sldId id="275" r:id="rId10"/>
    <p:sldId id="29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75"/>
    <p:restoredTop sz="94650"/>
  </p:normalViewPr>
  <p:slideViewPr>
    <p:cSldViewPr snapToGrid="0" snapToObjects="1">
      <p:cViewPr varScale="1">
        <p:scale>
          <a:sx n="70" d="100"/>
          <a:sy n="70" d="100"/>
        </p:scale>
        <p:origin x="20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32DC-7B6B-864E-9249-8BE62C37A22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E477-8861-E641-915C-5351529B5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1685E-6BAA-3E45-94A8-B7FEC13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8E2C04-04E3-F14D-A457-D1411B2B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99667-40D7-2849-8A45-BBDEE28E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EF885-F9D2-2C4F-BC14-E7E08A7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ED339-C89E-5540-A9BD-D1EDCA84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9B086-E54B-3247-BB64-06639B1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41E872-BE7F-1341-A87A-5BC0EB84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AFF3F-3FEC-3E4E-8E5F-474A886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2B19-19AE-C245-846A-F6E19E2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6A21F-3FE6-3E49-9700-230B2C80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C561CC-3BED-AC44-B462-135569D92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C15ED8-FE6D-8747-94F3-36EB1965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7154F-DAF5-1749-9C24-24F487C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3B130-EFE4-294B-B0FC-7557AE8A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6DCE4-1531-2442-B659-B6E1DC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8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467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54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14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661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027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26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2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3CAAE-7AEE-A24B-AAAB-C589C07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45DD0-D215-6843-9ED1-6FBC04E4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36CD3-1AEA-B947-8242-F69DD3EA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F4C5-8935-0941-B7F3-713E50E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E97EB-81D0-1746-BB62-0675E922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339AE-77D5-4B44-9F27-A6573290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D04E4-192C-BC4E-8041-2F47950F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236BF-B3D2-0340-91B4-EDB1856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F2709-43B5-804D-9C73-39367089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10B2E-92AC-C64E-8B59-E5E032C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F5408-F816-3E4D-BBA7-7DBA3E38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49256-3C46-B046-8E5F-726F0BD4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57B75-07B7-BA4D-A69B-F5772105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A6B4B-E3CC-D243-98E4-2A82281C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9438F5-F077-744F-8FFF-B2FA69E0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71C2F-28A1-E149-A0D1-92B580B3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DFD25-5A7D-FE40-98AC-87B8262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EB3B5-DC0B-9F45-9750-A3E178AA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CB8FED-EC4F-7C42-A08F-D33D0A1E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A3D12-76F9-8342-AA30-E4A4E149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9C954-4EC4-F24F-B1EF-000638CD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E6AA72-7719-B94B-B549-2632D03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00521C-6D77-7C44-9872-949ECC26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423C6D-377F-624D-BBD3-4EE2CBA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2E51-6CEC-E048-903B-3810D846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D3D52-70E6-E541-B636-4AF02C3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27C690-1F19-0848-87AF-06D0E4D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2F920-18AD-9C42-AB12-4E990E0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7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148B10-9342-B84A-A965-32199E8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0196F5-311F-D94C-A97A-390CC98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4D020E-01E4-7241-B6EA-468AFC30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8E58-61AF-394D-B13A-19DC247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26CFD-07C9-3940-8121-B5182995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FE191-E284-4B4F-A510-1881EC6A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6171C-8EA5-7941-A85B-9A8F917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BC7386-1953-594B-B6A6-C50F018D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3A864-9EF4-5247-BD02-F516881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12A77-3EC1-AB4E-B7CA-8FBCB4C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3D69D5-5049-2441-948C-E74C3140B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9594AE-FB5A-3F46-9A8B-BD7128EA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1B018-31F5-194E-8970-A6195C2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3A466-5666-8D41-B201-5011D60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B581EA-BC1D-8D40-B42E-948BD35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32F0C1-CE72-4D43-83B6-472206E4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DE246-3597-5648-8A96-CAE35AF3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ECEF-2C97-8B48-B602-5F53E0C9F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4496-CCAF-6942-B0A5-E7223F02E003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399BF-1DE6-644A-B070-C870EEA7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9B1A1-D412-1046-8121-770F1B2B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35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ri-quest.com/archives/5498/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lobalnewsview.org/archives/1026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800" dirty="0">
                <a:highlight>
                  <a:schemeClr val="accent1"/>
                </a:highlight>
              </a:rPr>
              <a:t>$1.9</a:t>
            </a:r>
            <a:endParaRPr sz="128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生活していくのにギリギリのお金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“貧困ライン”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5910731" y="5884568"/>
            <a:ext cx="370479" cy="268873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6689745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Donation to </a:t>
            </a:r>
            <a:r>
              <a:rPr lang="en" altLang="ja-JP" dirty="0"/>
              <a:t> </a:t>
            </a:r>
            <a:r>
              <a:rPr lang="en" altLang="ja-JP" dirty="0">
                <a:highlight>
                  <a:schemeClr val="accent1"/>
                </a:highlight>
              </a:rPr>
              <a:t>person</a:t>
            </a:r>
            <a:r>
              <a:rPr lang="en" altLang="ja-JP" dirty="0"/>
              <a:t> </a:t>
            </a:r>
            <a:endParaRPr dirty="0">
              <a:solidFill>
                <a:schemeClr val="tx1"/>
              </a:solidFill>
              <a:highlight>
                <a:srgbClr val="808000"/>
              </a:highlight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86810" y="1211952"/>
            <a:ext cx="2541647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b="0">
                <a:highlight>
                  <a:schemeClr val="accent1"/>
                </a:highlight>
                <a:latin typeface="+mj-ea"/>
                <a:ea typeface="+mj-ea"/>
              </a:rPr>
              <a:t>寄付</a:t>
            </a:r>
            <a:r>
              <a:rPr lang="ja-JP" altLang="en-US" b="0">
                <a:latin typeface="+mj-ea"/>
                <a:ea typeface="+mj-ea"/>
              </a:rPr>
              <a:t>の問題</a:t>
            </a:r>
            <a:endParaRPr b="0" dirty="0">
              <a:latin typeface="+mj-ea"/>
              <a:ea typeface="+mj-ea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206171"/>
            <a:ext cx="9079600" cy="23222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透明性のない使われ方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義援金詐欺・募金詐欺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</a:rPr>
              <a:t>支援による国内産業の衰退</a:t>
            </a:r>
            <a:endParaRPr lang="ja-JP" altLang="en-US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76C939-E7C6-5045-B08B-5656A462382A}"/>
              </a:ext>
            </a:extLst>
          </p:cNvPr>
          <p:cNvSpPr txBox="1"/>
          <p:nvPr/>
        </p:nvSpPr>
        <p:spPr>
          <a:xfrm>
            <a:off x="4657440" y="5190551"/>
            <a:ext cx="731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+mj-ea"/>
              </a:rPr>
              <a:t>本当の</a:t>
            </a:r>
            <a:r>
              <a:rPr kumimoji="1" lang="ja-JP" altLang="en-US" sz="3200">
                <a:highlight>
                  <a:schemeClr val="accent1"/>
                </a:highlight>
                <a:latin typeface="+mj-ea"/>
              </a:rPr>
              <a:t>支援</a:t>
            </a:r>
            <a:r>
              <a:rPr kumimoji="1" lang="ja-JP" altLang="en-US" sz="3200">
                <a:latin typeface="+mj-ea"/>
              </a:rPr>
              <a:t>とは？</a:t>
            </a:r>
            <a:endParaRPr kumimoji="1" lang="ja-JP" altLang="en-US" sz="3200"/>
          </a:p>
        </p:txBody>
      </p:sp>
      <p:pic>
        <p:nvPicPr>
          <p:cNvPr id="12" name="図 11" descr="人, 男, 屋外, 座る が含まれている画像&#10;&#10;自動的に生成された説明">
            <a:extLst>
              <a:ext uri="{FF2B5EF4-FFF2-40B4-BE49-F238E27FC236}">
                <a16:creationId xmlns:a16="http://schemas.microsoft.com/office/drawing/2014/main" id="{030CDDCE-C67A-E94B-BDE8-F15ECF31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69" y="2928628"/>
            <a:ext cx="3440438" cy="34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533" y="5551333"/>
            <a:ext cx="12192000" cy="13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2670" b="0">
                <a:latin typeface="+mj-ea"/>
                <a:ea typeface="+mj-ea"/>
              </a:rPr>
              <a:t>実際の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j-ea"/>
                <a:sym typeface="Quattrocento Sans"/>
              </a:rPr>
              <a:t>事例</a:t>
            </a:r>
            <a:endParaRPr sz="2670" b="0" dirty="0">
              <a:latin typeface="+mj-ea"/>
              <a:ea typeface="+mj-ea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39234" y="2090174"/>
            <a:ext cx="4326631" cy="29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ja-JP" altLang="en-US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国際援助による現地ビジネスの危機</a:t>
            </a:r>
            <a:endParaRPr noProof="1">
              <a:highlight>
                <a:schemeClr val="accent1"/>
              </a:highlight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ハイチでは人々を元気づけるためにソーラーパネル製造会社「ENERSA」を設立した。</a:t>
            </a: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しかし、大地震後にチャリティーとして送られてくる</a:t>
            </a:r>
            <a:r>
              <a:rPr lang="en" u="sng" noProof="1">
                <a:latin typeface="+mn-ea"/>
                <a:cs typeface="Quattrocento Sans"/>
                <a:sym typeface="Quattrocento Sans"/>
              </a:rPr>
              <a:t>無料のソーラーパネルと競合</a:t>
            </a:r>
            <a:r>
              <a:rPr lang="en" noProof="1">
                <a:latin typeface="+mn-ea"/>
                <a:cs typeface="Quattrocento Sans"/>
                <a:sym typeface="Quattrocento Sans"/>
              </a:rPr>
              <a:t>することはとても難しかった</a:t>
            </a:r>
            <a:r>
              <a:rPr lang="en" noProof="1">
                <a:latin typeface="Quattrocento Sans"/>
                <a:ea typeface="Quattrocento Sans"/>
                <a:cs typeface="Quattrocento Sans"/>
                <a:sym typeface="Quattrocento Sans"/>
              </a:rPr>
              <a:t>。</a:t>
            </a:r>
            <a:endParaRPr noProof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endParaRPr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62766" y="2090174"/>
            <a:ext cx="4490000" cy="2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古着の寄付が現地のアパレル産業に打撃</a:t>
            </a: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人々の善意で集められる古着。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それらは現地の商人にわたり、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安い価格で転売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される。また、多すぎる服は結局廃棄処分されることになり、スムーズな支援を妨げることになる。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最近は、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古着の輸入を制限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する取り組みも行われているが、先進国にとってもコストのかからない市場であるため、反対している。</a:t>
            </a:r>
            <a:endParaRPr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4320" y="5381703"/>
            <a:ext cx="10461600" cy="1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ja-JP" altLang="en-US" sz="1467" b="1">
                <a:latin typeface="+mn-ea"/>
                <a:cs typeface="Lora"/>
                <a:sym typeface="Lora"/>
              </a:rPr>
              <a:t>参考ページ</a:t>
            </a:r>
            <a:endParaRPr lang="en-US" altLang="ja-JP" sz="1467" b="1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3"/>
              </a:rPr>
              <a:t>https://afri-quest.com/archives/5498/2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4"/>
              </a:rPr>
              <a:t>https://globalnewsview.org/archives/10263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endParaRPr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467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/>
              <a:t>Project Concept</a:t>
            </a:r>
            <a:endParaRPr sz="2800" dirty="0"/>
          </a:p>
        </p:txBody>
      </p:sp>
      <p:sp>
        <p:nvSpPr>
          <p:cNvPr id="207" name="Google Shape;207;p23"/>
          <p:cNvSpPr/>
          <p:nvPr/>
        </p:nvSpPr>
        <p:spPr>
          <a:xfrm>
            <a:off x="4114043" y="1601050"/>
            <a:ext cx="3198800" cy="319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持続可能性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979609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透明性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248477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効率性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j-ea"/>
                <a:ea typeface="+mj-ea"/>
              </a:rPr>
              <a:t>DTP</a:t>
            </a:r>
            <a:r>
              <a:rPr lang="ja-JP" altLang="en" sz="2800" b="0">
                <a:latin typeface="+mj-ea"/>
                <a:ea typeface="+mj-ea"/>
              </a:rPr>
              <a:t>のロードマップ</a:t>
            </a:r>
            <a:endParaRPr lang="ja-JP" altLang="en-US" sz="2800" b="0">
              <a:latin typeface="+mj-ea"/>
              <a:ea typeface="+mj-ea"/>
            </a:endParaRPr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欲しいものをリクエスト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4529370" y="1523361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寄付者が物を購入</a:t>
            </a:r>
            <a:endParaRPr lang="ja-JP" altLang="en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7247984" y="156221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受け取った人は</a:t>
            </a:r>
          </a:p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フィードバックを送る</a:t>
            </a:r>
            <a:endParaRPr lang="ja-JP" altLang="en-US" sz="12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それにあった商品を現地企業あるいは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近くの企業から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探し出し提案</a:t>
            </a:r>
          </a:p>
        </p:txBody>
      </p:sp>
      <p:sp>
        <p:nvSpPr>
          <p:cNvPr id="531" name="Google Shape;531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企業から欲しい人に荷物が届けられ</a:t>
            </a:r>
            <a:r>
              <a:rPr lang="en" sz="1400" dirty="0" err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る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8597913" y="5450470"/>
            <a:ext cx="1963011" cy="67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寄付者は</a:t>
            </a:r>
          </a:p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フィードバックを受け取る</a:t>
            </a:r>
            <a:endParaRPr lang="ja-JP" altLang="en-US" sz="14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n-ea"/>
                <a:ea typeface="+mn-ea"/>
              </a:rPr>
              <a:t>DTP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n-ea"/>
                <a:sym typeface="Quattrocento Sans"/>
              </a:rPr>
              <a:t>構想</a:t>
            </a:r>
            <a:endParaRPr lang="ja-JP" altLang="en-US" sz="2800" b="0">
              <a:latin typeface="+mn-ea"/>
              <a:ea typeface="+mn-ea"/>
            </a:endParaRPr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660" name="Google Shape;660;p45"/>
          <p:cNvSpPr txBox="1"/>
          <p:nvPr/>
        </p:nvSpPr>
        <p:spPr>
          <a:xfrm>
            <a:off x="1108911" y="4715367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5024538" y="344608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寄付者</a:t>
            </a:r>
            <a:br>
              <a:rPr lang="en-US" altLang="ja-JP" sz="1200" dirty="0">
                <a:latin typeface="+mn-ea"/>
                <a:cs typeface="Quattrocento Sans"/>
                <a:sym typeface="Quattrocento Sans"/>
              </a:rPr>
            </a:br>
            <a:r>
              <a:rPr lang="ja-JP" altLang="en-US" sz="1200">
                <a:latin typeface="+mn-ea"/>
                <a:cs typeface="Quattrocento Sans"/>
                <a:sym typeface="Quattrocento Sans"/>
              </a:rPr>
              <a:t>サッカーボールを購入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（</a:t>
            </a:r>
            <a:r>
              <a:rPr lang="en-US" altLang="ja-JP" sz="1200" dirty="0">
                <a:latin typeface="+mn-ea"/>
                <a:cs typeface="Quattrocento Sans"/>
                <a:sym typeface="Quattrocento Sans"/>
              </a:rPr>
              <a:t>DTP</a:t>
            </a:r>
            <a:r>
              <a:rPr lang="ja-JP" altLang="en-US" sz="1200">
                <a:latin typeface="+mn-ea"/>
                <a:cs typeface="Quattrocento Sans"/>
                <a:sym typeface="Quattrocento Sans"/>
              </a:rPr>
              <a:t>は現地企業のスポーツ用品店からおすすめを表示）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9143759" y="4913075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1067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図 2" descr="子供を抱いている男性&#10;&#10;中程度の精度で自動的に生成された説明">
            <a:extLst>
              <a:ext uri="{FF2B5EF4-FFF2-40B4-BE49-F238E27FC236}">
                <a16:creationId xmlns:a16="http://schemas.microsoft.com/office/drawing/2014/main" id="{745FB07B-9B35-DE43-89E7-CDD3E6F94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6937"/>
          <a:stretch/>
        </p:blipFill>
        <p:spPr>
          <a:xfrm>
            <a:off x="602411" y="4313047"/>
            <a:ext cx="2339674" cy="15844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222545E2-9B22-434E-87CC-63CEB426A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59" y="1648019"/>
            <a:ext cx="1726234" cy="170531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344C1A-50C6-1F40-BB0F-490396AD6E69}"/>
              </a:ext>
            </a:extLst>
          </p:cNvPr>
          <p:cNvGrpSpPr/>
          <p:nvPr/>
        </p:nvGrpSpPr>
        <p:grpSpPr>
          <a:xfrm>
            <a:off x="6740151" y="3138600"/>
            <a:ext cx="618942" cy="580800"/>
            <a:chOff x="6393925" y="3432971"/>
            <a:chExt cx="391871" cy="428340"/>
          </a:xfrm>
        </p:grpSpPr>
        <p:grpSp>
          <p:nvGrpSpPr>
            <p:cNvPr id="27" name="Google Shape;912;p48">
              <a:extLst>
                <a:ext uri="{FF2B5EF4-FFF2-40B4-BE49-F238E27FC236}">
                  <a16:creationId xmlns:a16="http://schemas.microsoft.com/office/drawing/2014/main" id="{A175C265-CACD-8041-9CE3-CEE10A1EE7CC}"/>
                </a:ext>
              </a:extLst>
            </p:cNvPr>
            <p:cNvGrpSpPr/>
            <p:nvPr/>
          </p:nvGrpSpPr>
          <p:grpSpPr>
            <a:xfrm>
              <a:off x="6393925" y="3434484"/>
              <a:ext cx="170937" cy="426827"/>
              <a:chOff x="3384375" y="2267500"/>
              <a:chExt cx="203375" cy="507825"/>
            </a:xfrm>
          </p:grpSpPr>
          <p:sp>
            <p:nvSpPr>
              <p:cNvPr id="28" name="Google Shape;913;p48">
                <a:extLst>
                  <a:ext uri="{FF2B5EF4-FFF2-40B4-BE49-F238E27FC236}">
                    <a16:creationId xmlns:a16="http://schemas.microsoft.com/office/drawing/2014/main" id="{63859677-D52D-3744-A628-B819DEB5E92B}"/>
                  </a:ext>
                </a:extLst>
              </p:cNvPr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16076" fill="none" extrusionOk="0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4;p48">
                <a:extLst>
                  <a:ext uri="{FF2B5EF4-FFF2-40B4-BE49-F238E27FC236}">
                    <a16:creationId xmlns:a16="http://schemas.microsoft.com/office/drawing/2014/main" id="{2507532A-A215-AD4F-8067-ADCD935E5020}"/>
                  </a:ext>
                </a:extLst>
              </p:cNvPr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751" fill="none" extrusionOk="0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918;p48">
              <a:extLst>
                <a:ext uri="{FF2B5EF4-FFF2-40B4-BE49-F238E27FC236}">
                  <a16:creationId xmlns:a16="http://schemas.microsoft.com/office/drawing/2014/main" id="{3F1CFDF3-DA9F-3344-9C99-E18F27AB1778}"/>
                </a:ext>
              </a:extLst>
            </p:cNvPr>
            <p:cNvGrpSpPr/>
            <p:nvPr/>
          </p:nvGrpSpPr>
          <p:grpSpPr>
            <a:xfrm>
              <a:off x="6640453" y="3432971"/>
              <a:ext cx="145343" cy="422729"/>
              <a:chOff x="4071800" y="2269925"/>
              <a:chExt cx="172925" cy="502950"/>
            </a:xfrm>
          </p:grpSpPr>
          <p:sp>
            <p:nvSpPr>
              <p:cNvPr id="31" name="Google Shape;919;p48">
                <a:extLst>
                  <a:ext uri="{FF2B5EF4-FFF2-40B4-BE49-F238E27FC236}">
                    <a16:creationId xmlns:a16="http://schemas.microsoft.com/office/drawing/2014/main" id="{4BDA6375-0B94-A54A-9697-C98CA2863CDC}"/>
                  </a:ext>
                </a:extLst>
              </p:cNvPr>
              <p:cNvSpPr/>
              <p:nvPr/>
            </p:nvSpPr>
            <p:spPr>
              <a:xfrm>
                <a:off x="4118075" y="2269925"/>
                <a:ext cx="80375" cy="913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654" fill="none" extrusionOk="0">
                    <a:moveTo>
                      <a:pt x="0" y="1657"/>
                    </a:moveTo>
                    <a:lnTo>
                      <a:pt x="0" y="1657"/>
                    </a:lnTo>
                    <a:lnTo>
                      <a:pt x="0" y="1462"/>
                    </a:lnTo>
                    <a:lnTo>
                      <a:pt x="24" y="1291"/>
                    </a:lnTo>
                    <a:lnTo>
                      <a:pt x="73" y="1121"/>
                    </a:lnTo>
                    <a:lnTo>
                      <a:pt x="122" y="975"/>
                    </a:lnTo>
                    <a:lnTo>
                      <a:pt x="195" y="829"/>
                    </a:lnTo>
                    <a:lnTo>
                      <a:pt x="268" y="682"/>
                    </a:lnTo>
                    <a:lnTo>
                      <a:pt x="365" y="561"/>
                    </a:lnTo>
                    <a:lnTo>
                      <a:pt x="463" y="439"/>
                    </a:lnTo>
                    <a:lnTo>
                      <a:pt x="585" y="341"/>
                    </a:lnTo>
                    <a:lnTo>
                      <a:pt x="706" y="244"/>
                    </a:lnTo>
                    <a:lnTo>
                      <a:pt x="853" y="171"/>
                    </a:lnTo>
                    <a:lnTo>
                      <a:pt x="974" y="122"/>
                    </a:lnTo>
                    <a:lnTo>
                      <a:pt x="1120" y="74"/>
                    </a:lnTo>
                    <a:lnTo>
                      <a:pt x="1291" y="25"/>
                    </a:lnTo>
                    <a:lnTo>
                      <a:pt x="1437" y="0"/>
                    </a:lnTo>
                    <a:lnTo>
                      <a:pt x="1608" y="0"/>
                    </a:lnTo>
                    <a:lnTo>
                      <a:pt x="1608" y="0"/>
                    </a:lnTo>
                    <a:lnTo>
                      <a:pt x="1778" y="0"/>
                    </a:lnTo>
                    <a:lnTo>
                      <a:pt x="1924" y="25"/>
                    </a:lnTo>
                    <a:lnTo>
                      <a:pt x="2095" y="74"/>
                    </a:lnTo>
                    <a:lnTo>
                      <a:pt x="2241" y="122"/>
                    </a:lnTo>
                    <a:lnTo>
                      <a:pt x="2363" y="171"/>
                    </a:lnTo>
                    <a:lnTo>
                      <a:pt x="2509" y="244"/>
                    </a:lnTo>
                    <a:lnTo>
                      <a:pt x="2630" y="341"/>
                    </a:lnTo>
                    <a:lnTo>
                      <a:pt x="2752" y="439"/>
                    </a:lnTo>
                    <a:lnTo>
                      <a:pt x="2850" y="561"/>
                    </a:lnTo>
                    <a:lnTo>
                      <a:pt x="2947" y="682"/>
                    </a:lnTo>
                    <a:lnTo>
                      <a:pt x="3020" y="829"/>
                    </a:lnTo>
                    <a:lnTo>
                      <a:pt x="3093" y="975"/>
                    </a:lnTo>
                    <a:lnTo>
                      <a:pt x="3142" y="1121"/>
                    </a:lnTo>
                    <a:lnTo>
                      <a:pt x="3191" y="1291"/>
                    </a:lnTo>
                    <a:lnTo>
                      <a:pt x="3215" y="1462"/>
                    </a:lnTo>
                    <a:lnTo>
                      <a:pt x="3215" y="1657"/>
                    </a:lnTo>
                    <a:lnTo>
                      <a:pt x="3215" y="1657"/>
                    </a:lnTo>
                    <a:lnTo>
                      <a:pt x="3215" y="1827"/>
                    </a:lnTo>
                    <a:lnTo>
                      <a:pt x="3191" y="2022"/>
                    </a:lnTo>
                    <a:lnTo>
                      <a:pt x="3142" y="2217"/>
                    </a:lnTo>
                    <a:lnTo>
                      <a:pt x="3093" y="2387"/>
                    </a:lnTo>
                    <a:lnTo>
                      <a:pt x="3020" y="2558"/>
                    </a:lnTo>
                    <a:lnTo>
                      <a:pt x="2947" y="2728"/>
                    </a:lnTo>
                    <a:lnTo>
                      <a:pt x="2850" y="2874"/>
                    </a:lnTo>
                    <a:lnTo>
                      <a:pt x="2752" y="3020"/>
                    </a:lnTo>
                    <a:lnTo>
                      <a:pt x="2630" y="3167"/>
                    </a:lnTo>
                    <a:lnTo>
                      <a:pt x="2509" y="3288"/>
                    </a:lnTo>
                    <a:lnTo>
                      <a:pt x="2363" y="3386"/>
                    </a:lnTo>
                    <a:lnTo>
                      <a:pt x="2241" y="3483"/>
                    </a:lnTo>
                    <a:lnTo>
                      <a:pt x="2095" y="3556"/>
                    </a:lnTo>
                    <a:lnTo>
                      <a:pt x="1924" y="3605"/>
                    </a:lnTo>
                    <a:lnTo>
                      <a:pt x="1778" y="3629"/>
                    </a:lnTo>
                    <a:lnTo>
                      <a:pt x="1608" y="3654"/>
                    </a:lnTo>
                    <a:lnTo>
                      <a:pt x="1608" y="3654"/>
                    </a:lnTo>
                    <a:lnTo>
                      <a:pt x="1437" y="3629"/>
                    </a:lnTo>
                    <a:lnTo>
                      <a:pt x="1291" y="3605"/>
                    </a:lnTo>
                    <a:lnTo>
                      <a:pt x="1120" y="3556"/>
                    </a:lnTo>
                    <a:lnTo>
                      <a:pt x="974" y="3483"/>
                    </a:lnTo>
                    <a:lnTo>
                      <a:pt x="853" y="3386"/>
                    </a:lnTo>
                    <a:lnTo>
                      <a:pt x="706" y="3288"/>
                    </a:lnTo>
                    <a:lnTo>
                      <a:pt x="585" y="3167"/>
                    </a:lnTo>
                    <a:lnTo>
                      <a:pt x="463" y="3020"/>
                    </a:lnTo>
                    <a:lnTo>
                      <a:pt x="365" y="2874"/>
                    </a:lnTo>
                    <a:lnTo>
                      <a:pt x="268" y="2728"/>
                    </a:lnTo>
                    <a:lnTo>
                      <a:pt x="195" y="2558"/>
                    </a:lnTo>
                    <a:lnTo>
                      <a:pt x="122" y="2387"/>
                    </a:lnTo>
                    <a:lnTo>
                      <a:pt x="73" y="2217"/>
                    </a:lnTo>
                    <a:lnTo>
                      <a:pt x="24" y="2022"/>
                    </a:lnTo>
                    <a:lnTo>
                      <a:pt x="0" y="1827"/>
                    </a:lnTo>
                    <a:lnTo>
                      <a:pt x="0" y="1657"/>
                    </a:lnTo>
                    <a:lnTo>
                      <a:pt x="0" y="165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20;p48">
                <a:extLst>
                  <a:ext uri="{FF2B5EF4-FFF2-40B4-BE49-F238E27FC236}">
                    <a16:creationId xmlns:a16="http://schemas.microsoft.com/office/drawing/2014/main" id="{D7A455F4-C5B5-F040-9A31-8855FDB5B9A9}"/>
                  </a:ext>
                </a:extLst>
              </p:cNvPr>
              <p:cNvSpPr/>
              <p:nvPr/>
            </p:nvSpPr>
            <p:spPr>
              <a:xfrm>
                <a:off x="4071800" y="2372825"/>
                <a:ext cx="172925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16002" fill="none" extrusionOk="0">
                    <a:moveTo>
                      <a:pt x="4189" y="0"/>
                    </a:moveTo>
                    <a:lnTo>
                      <a:pt x="4189" y="0"/>
                    </a:lnTo>
                    <a:lnTo>
                      <a:pt x="4019" y="98"/>
                    </a:lnTo>
                    <a:lnTo>
                      <a:pt x="3848" y="147"/>
                    </a:lnTo>
                    <a:lnTo>
                      <a:pt x="3653" y="195"/>
                    </a:lnTo>
                    <a:lnTo>
                      <a:pt x="3459" y="220"/>
                    </a:lnTo>
                    <a:lnTo>
                      <a:pt x="3459" y="220"/>
                    </a:lnTo>
                    <a:lnTo>
                      <a:pt x="3264" y="195"/>
                    </a:lnTo>
                    <a:lnTo>
                      <a:pt x="3069" y="147"/>
                    </a:lnTo>
                    <a:lnTo>
                      <a:pt x="2898" y="98"/>
                    </a:lnTo>
                    <a:lnTo>
                      <a:pt x="2728" y="0"/>
                    </a:lnTo>
                    <a:lnTo>
                      <a:pt x="2728" y="0"/>
                    </a:lnTo>
                    <a:lnTo>
                      <a:pt x="2533" y="49"/>
                    </a:lnTo>
                    <a:lnTo>
                      <a:pt x="2338" y="122"/>
                    </a:lnTo>
                    <a:lnTo>
                      <a:pt x="2168" y="195"/>
                    </a:lnTo>
                    <a:lnTo>
                      <a:pt x="2022" y="293"/>
                    </a:lnTo>
                    <a:lnTo>
                      <a:pt x="1705" y="488"/>
                    </a:lnTo>
                    <a:lnTo>
                      <a:pt x="1437" y="755"/>
                    </a:lnTo>
                    <a:lnTo>
                      <a:pt x="1169" y="1072"/>
                    </a:lnTo>
                    <a:lnTo>
                      <a:pt x="950" y="1413"/>
                    </a:lnTo>
                    <a:lnTo>
                      <a:pt x="755" y="1803"/>
                    </a:lnTo>
                    <a:lnTo>
                      <a:pt x="585" y="2217"/>
                    </a:lnTo>
                    <a:lnTo>
                      <a:pt x="439" y="2704"/>
                    </a:lnTo>
                    <a:lnTo>
                      <a:pt x="317" y="3191"/>
                    </a:lnTo>
                    <a:lnTo>
                      <a:pt x="219" y="3727"/>
                    </a:lnTo>
                    <a:lnTo>
                      <a:pt x="146" y="4311"/>
                    </a:lnTo>
                    <a:lnTo>
                      <a:pt x="73" y="4896"/>
                    </a:lnTo>
                    <a:lnTo>
                      <a:pt x="24" y="5529"/>
                    </a:lnTo>
                    <a:lnTo>
                      <a:pt x="0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4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4"/>
                    </a:lnTo>
                    <a:lnTo>
                      <a:pt x="244" y="7502"/>
                    </a:lnTo>
                    <a:lnTo>
                      <a:pt x="317" y="7575"/>
                    </a:lnTo>
                    <a:lnTo>
                      <a:pt x="414" y="7624"/>
                    </a:lnTo>
                    <a:lnTo>
                      <a:pt x="487" y="7624"/>
                    </a:lnTo>
                    <a:lnTo>
                      <a:pt x="487" y="7624"/>
                    </a:lnTo>
                    <a:lnTo>
                      <a:pt x="633" y="7624"/>
                    </a:lnTo>
                    <a:lnTo>
                      <a:pt x="731" y="7575"/>
                    </a:lnTo>
                    <a:lnTo>
                      <a:pt x="804" y="7502"/>
                    </a:lnTo>
                    <a:lnTo>
                      <a:pt x="877" y="7404"/>
                    </a:lnTo>
                    <a:lnTo>
                      <a:pt x="926" y="7307"/>
                    </a:lnTo>
                    <a:lnTo>
                      <a:pt x="950" y="7161"/>
                    </a:lnTo>
                    <a:lnTo>
                      <a:pt x="974" y="6869"/>
                    </a:lnTo>
                    <a:lnTo>
                      <a:pt x="974" y="6869"/>
                    </a:lnTo>
                    <a:lnTo>
                      <a:pt x="999" y="6503"/>
                    </a:lnTo>
                    <a:lnTo>
                      <a:pt x="1023" y="6089"/>
                    </a:lnTo>
                    <a:lnTo>
                      <a:pt x="1145" y="5091"/>
                    </a:lnTo>
                    <a:lnTo>
                      <a:pt x="1291" y="4092"/>
                    </a:lnTo>
                    <a:lnTo>
                      <a:pt x="1364" y="3654"/>
                    </a:lnTo>
                    <a:lnTo>
                      <a:pt x="1461" y="3288"/>
                    </a:lnTo>
                    <a:lnTo>
                      <a:pt x="1461" y="3288"/>
                    </a:lnTo>
                    <a:lnTo>
                      <a:pt x="1413" y="3094"/>
                    </a:lnTo>
                    <a:lnTo>
                      <a:pt x="1388" y="2899"/>
                    </a:lnTo>
                    <a:lnTo>
                      <a:pt x="1388" y="2704"/>
                    </a:lnTo>
                    <a:lnTo>
                      <a:pt x="1413" y="2533"/>
                    </a:lnTo>
                    <a:lnTo>
                      <a:pt x="1437" y="2387"/>
                    </a:lnTo>
                    <a:lnTo>
                      <a:pt x="1510" y="2241"/>
                    </a:lnTo>
                    <a:lnTo>
                      <a:pt x="1583" y="2119"/>
                    </a:lnTo>
                    <a:lnTo>
                      <a:pt x="1656" y="2046"/>
                    </a:lnTo>
                    <a:lnTo>
                      <a:pt x="1656" y="2046"/>
                    </a:lnTo>
                    <a:lnTo>
                      <a:pt x="1583" y="2144"/>
                    </a:lnTo>
                    <a:lnTo>
                      <a:pt x="1534" y="2290"/>
                    </a:lnTo>
                    <a:lnTo>
                      <a:pt x="1486" y="2485"/>
                    </a:lnTo>
                    <a:lnTo>
                      <a:pt x="1486" y="2680"/>
                    </a:lnTo>
                    <a:lnTo>
                      <a:pt x="1510" y="2874"/>
                    </a:lnTo>
                    <a:lnTo>
                      <a:pt x="1559" y="3069"/>
                    </a:lnTo>
                    <a:lnTo>
                      <a:pt x="1608" y="3167"/>
                    </a:lnTo>
                    <a:lnTo>
                      <a:pt x="1681" y="3264"/>
                    </a:lnTo>
                    <a:lnTo>
                      <a:pt x="1754" y="3337"/>
                    </a:lnTo>
                    <a:lnTo>
                      <a:pt x="1851" y="3410"/>
                    </a:lnTo>
                    <a:lnTo>
                      <a:pt x="1851" y="3410"/>
                    </a:lnTo>
                    <a:lnTo>
                      <a:pt x="1900" y="3775"/>
                    </a:lnTo>
                    <a:lnTo>
                      <a:pt x="1924" y="3970"/>
                    </a:lnTo>
                    <a:lnTo>
                      <a:pt x="1949" y="4190"/>
                    </a:lnTo>
                    <a:lnTo>
                      <a:pt x="1924" y="4433"/>
                    </a:lnTo>
                    <a:lnTo>
                      <a:pt x="1900" y="4725"/>
                    </a:lnTo>
                    <a:lnTo>
                      <a:pt x="1827" y="5018"/>
                    </a:lnTo>
                    <a:lnTo>
                      <a:pt x="1705" y="5383"/>
                    </a:lnTo>
                    <a:lnTo>
                      <a:pt x="1705" y="5383"/>
                    </a:lnTo>
                    <a:lnTo>
                      <a:pt x="1510" y="5894"/>
                    </a:lnTo>
                    <a:lnTo>
                      <a:pt x="1364" y="6381"/>
                    </a:lnTo>
                    <a:lnTo>
                      <a:pt x="1267" y="6820"/>
                    </a:lnTo>
                    <a:lnTo>
                      <a:pt x="1218" y="7210"/>
                    </a:lnTo>
                    <a:lnTo>
                      <a:pt x="1169" y="7599"/>
                    </a:lnTo>
                    <a:lnTo>
                      <a:pt x="1169" y="7989"/>
                    </a:lnTo>
                    <a:lnTo>
                      <a:pt x="1194" y="8793"/>
                    </a:lnTo>
                    <a:lnTo>
                      <a:pt x="1194" y="8793"/>
                    </a:lnTo>
                    <a:lnTo>
                      <a:pt x="1242" y="9962"/>
                    </a:lnTo>
                    <a:lnTo>
                      <a:pt x="1291" y="11131"/>
                    </a:lnTo>
                    <a:lnTo>
                      <a:pt x="1315" y="13201"/>
                    </a:lnTo>
                    <a:lnTo>
                      <a:pt x="1340" y="14686"/>
                    </a:lnTo>
                    <a:lnTo>
                      <a:pt x="1340" y="15271"/>
                    </a:lnTo>
                    <a:lnTo>
                      <a:pt x="1340" y="15271"/>
                    </a:lnTo>
                    <a:lnTo>
                      <a:pt x="1364" y="15490"/>
                    </a:lnTo>
                    <a:lnTo>
                      <a:pt x="1413" y="15661"/>
                    </a:lnTo>
                    <a:lnTo>
                      <a:pt x="1486" y="15782"/>
                    </a:lnTo>
                    <a:lnTo>
                      <a:pt x="1583" y="15880"/>
                    </a:lnTo>
                    <a:lnTo>
                      <a:pt x="1656" y="15953"/>
                    </a:lnTo>
                    <a:lnTo>
                      <a:pt x="1729" y="15977"/>
                    </a:lnTo>
                    <a:lnTo>
                      <a:pt x="1827" y="16002"/>
                    </a:lnTo>
                    <a:lnTo>
                      <a:pt x="1827" y="16002"/>
                    </a:lnTo>
                    <a:lnTo>
                      <a:pt x="1949" y="16002"/>
                    </a:lnTo>
                    <a:lnTo>
                      <a:pt x="2070" y="15953"/>
                    </a:lnTo>
                    <a:lnTo>
                      <a:pt x="2168" y="15904"/>
                    </a:lnTo>
                    <a:lnTo>
                      <a:pt x="2241" y="15831"/>
                    </a:lnTo>
                    <a:lnTo>
                      <a:pt x="2314" y="15758"/>
                    </a:lnTo>
                    <a:lnTo>
                      <a:pt x="2387" y="15636"/>
                    </a:lnTo>
                    <a:lnTo>
                      <a:pt x="2411" y="15490"/>
                    </a:lnTo>
                    <a:lnTo>
                      <a:pt x="2460" y="15344"/>
                    </a:lnTo>
                    <a:lnTo>
                      <a:pt x="3142" y="8525"/>
                    </a:lnTo>
                    <a:lnTo>
                      <a:pt x="3142" y="8525"/>
                    </a:lnTo>
                    <a:lnTo>
                      <a:pt x="3142" y="8427"/>
                    </a:lnTo>
                    <a:lnTo>
                      <a:pt x="3191" y="8257"/>
                    </a:lnTo>
                    <a:lnTo>
                      <a:pt x="3239" y="8159"/>
                    </a:lnTo>
                    <a:lnTo>
                      <a:pt x="3288" y="8062"/>
                    </a:lnTo>
                    <a:lnTo>
                      <a:pt x="3361" y="7989"/>
                    </a:lnTo>
                    <a:lnTo>
                      <a:pt x="3459" y="7965"/>
                    </a:lnTo>
                    <a:lnTo>
                      <a:pt x="3459" y="7965"/>
                    </a:lnTo>
                    <a:lnTo>
                      <a:pt x="3556" y="7989"/>
                    </a:lnTo>
                    <a:lnTo>
                      <a:pt x="3629" y="8062"/>
                    </a:lnTo>
                    <a:lnTo>
                      <a:pt x="3678" y="8159"/>
                    </a:lnTo>
                    <a:lnTo>
                      <a:pt x="3726" y="8257"/>
                    </a:lnTo>
                    <a:lnTo>
                      <a:pt x="3775" y="8427"/>
                    </a:lnTo>
                    <a:lnTo>
                      <a:pt x="3775" y="8525"/>
                    </a:lnTo>
                    <a:lnTo>
                      <a:pt x="4457" y="15344"/>
                    </a:lnTo>
                    <a:lnTo>
                      <a:pt x="4457" y="15344"/>
                    </a:lnTo>
                    <a:lnTo>
                      <a:pt x="4506" y="15490"/>
                    </a:lnTo>
                    <a:lnTo>
                      <a:pt x="4530" y="15636"/>
                    </a:lnTo>
                    <a:lnTo>
                      <a:pt x="4603" y="15758"/>
                    </a:lnTo>
                    <a:lnTo>
                      <a:pt x="4676" y="15831"/>
                    </a:lnTo>
                    <a:lnTo>
                      <a:pt x="4749" y="15904"/>
                    </a:lnTo>
                    <a:lnTo>
                      <a:pt x="4847" y="15953"/>
                    </a:lnTo>
                    <a:lnTo>
                      <a:pt x="4969" y="16002"/>
                    </a:lnTo>
                    <a:lnTo>
                      <a:pt x="5090" y="16002"/>
                    </a:lnTo>
                    <a:lnTo>
                      <a:pt x="5090" y="16002"/>
                    </a:lnTo>
                    <a:lnTo>
                      <a:pt x="5188" y="15977"/>
                    </a:lnTo>
                    <a:lnTo>
                      <a:pt x="5261" y="15953"/>
                    </a:lnTo>
                    <a:lnTo>
                      <a:pt x="5334" y="15880"/>
                    </a:lnTo>
                    <a:lnTo>
                      <a:pt x="5431" y="15782"/>
                    </a:lnTo>
                    <a:lnTo>
                      <a:pt x="5504" y="15661"/>
                    </a:lnTo>
                    <a:lnTo>
                      <a:pt x="5553" y="15490"/>
                    </a:lnTo>
                    <a:lnTo>
                      <a:pt x="5577" y="15271"/>
                    </a:lnTo>
                    <a:lnTo>
                      <a:pt x="5577" y="15271"/>
                    </a:lnTo>
                    <a:lnTo>
                      <a:pt x="5577" y="14686"/>
                    </a:lnTo>
                    <a:lnTo>
                      <a:pt x="5602" y="13201"/>
                    </a:lnTo>
                    <a:lnTo>
                      <a:pt x="5626" y="11131"/>
                    </a:lnTo>
                    <a:lnTo>
                      <a:pt x="5675" y="9962"/>
                    </a:lnTo>
                    <a:lnTo>
                      <a:pt x="5724" y="8793"/>
                    </a:lnTo>
                    <a:lnTo>
                      <a:pt x="5724" y="8793"/>
                    </a:lnTo>
                    <a:lnTo>
                      <a:pt x="5748" y="7989"/>
                    </a:lnTo>
                    <a:lnTo>
                      <a:pt x="5748" y="7599"/>
                    </a:lnTo>
                    <a:lnTo>
                      <a:pt x="5699" y="7210"/>
                    </a:lnTo>
                    <a:lnTo>
                      <a:pt x="5650" y="6820"/>
                    </a:lnTo>
                    <a:lnTo>
                      <a:pt x="5553" y="6381"/>
                    </a:lnTo>
                    <a:lnTo>
                      <a:pt x="5407" y="5894"/>
                    </a:lnTo>
                    <a:lnTo>
                      <a:pt x="5212" y="5383"/>
                    </a:lnTo>
                    <a:lnTo>
                      <a:pt x="5212" y="5383"/>
                    </a:lnTo>
                    <a:lnTo>
                      <a:pt x="5090" y="5018"/>
                    </a:lnTo>
                    <a:lnTo>
                      <a:pt x="5017" y="4725"/>
                    </a:lnTo>
                    <a:lnTo>
                      <a:pt x="4993" y="4433"/>
                    </a:lnTo>
                    <a:lnTo>
                      <a:pt x="4969" y="4190"/>
                    </a:lnTo>
                    <a:lnTo>
                      <a:pt x="4993" y="3970"/>
                    </a:lnTo>
                    <a:lnTo>
                      <a:pt x="5017" y="3775"/>
                    </a:lnTo>
                    <a:lnTo>
                      <a:pt x="5066" y="3410"/>
                    </a:lnTo>
                    <a:lnTo>
                      <a:pt x="5066" y="3410"/>
                    </a:lnTo>
                    <a:lnTo>
                      <a:pt x="5163" y="3337"/>
                    </a:lnTo>
                    <a:lnTo>
                      <a:pt x="5236" y="3264"/>
                    </a:lnTo>
                    <a:lnTo>
                      <a:pt x="5310" y="3167"/>
                    </a:lnTo>
                    <a:lnTo>
                      <a:pt x="5358" y="3069"/>
                    </a:lnTo>
                    <a:lnTo>
                      <a:pt x="5407" y="2874"/>
                    </a:lnTo>
                    <a:lnTo>
                      <a:pt x="5431" y="2680"/>
                    </a:lnTo>
                    <a:lnTo>
                      <a:pt x="5431" y="2485"/>
                    </a:lnTo>
                    <a:lnTo>
                      <a:pt x="5383" y="2290"/>
                    </a:lnTo>
                    <a:lnTo>
                      <a:pt x="5334" y="2144"/>
                    </a:lnTo>
                    <a:lnTo>
                      <a:pt x="5261" y="2046"/>
                    </a:lnTo>
                    <a:lnTo>
                      <a:pt x="5261" y="2046"/>
                    </a:lnTo>
                    <a:lnTo>
                      <a:pt x="5334" y="2119"/>
                    </a:lnTo>
                    <a:lnTo>
                      <a:pt x="5407" y="2241"/>
                    </a:lnTo>
                    <a:lnTo>
                      <a:pt x="5480" y="2387"/>
                    </a:lnTo>
                    <a:lnTo>
                      <a:pt x="5504" y="2533"/>
                    </a:lnTo>
                    <a:lnTo>
                      <a:pt x="5529" y="2704"/>
                    </a:lnTo>
                    <a:lnTo>
                      <a:pt x="5529" y="2899"/>
                    </a:lnTo>
                    <a:lnTo>
                      <a:pt x="5504" y="3094"/>
                    </a:lnTo>
                    <a:lnTo>
                      <a:pt x="5456" y="3288"/>
                    </a:lnTo>
                    <a:lnTo>
                      <a:pt x="5456" y="3288"/>
                    </a:lnTo>
                    <a:lnTo>
                      <a:pt x="5553" y="3654"/>
                    </a:lnTo>
                    <a:lnTo>
                      <a:pt x="5626" y="4092"/>
                    </a:lnTo>
                    <a:lnTo>
                      <a:pt x="5772" y="5091"/>
                    </a:lnTo>
                    <a:lnTo>
                      <a:pt x="5894" y="6089"/>
                    </a:lnTo>
                    <a:lnTo>
                      <a:pt x="5918" y="6503"/>
                    </a:lnTo>
                    <a:lnTo>
                      <a:pt x="5943" y="6869"/>
                    </a:lnTo>
                    <a:lnTo>
                      <a:pt x="5943" y="6869"/>
                    </a:lnTo>
                    <a:lnTo>
                      <a:pt x="5967" y="7161"/>
                    </a:lnTo>
                    <a:lnTo>
                      <a:pt x="5991" y="7307"/>
                    </a:lnTo>
                    <a:lnTo>
                      <a:pt x="6040" y="7404"/>
                    </a:lnTo>
                    <a:lnTo>
                      <a:pt x="6113" y="7502"/>
                    </a:lnTo>
                    <a:lnTo>
                      <a:pt x="6186" y="7575"/>
                    </a:lnTo>
                    <a:lnTo>
                      <a:pt x="6284" y="7624"/>
                    </a:lnTo>
                    <a:lnTo>
                      <a:pt x="6430" y="7624"/>
                    </a:lnTo>
                    <a:lnTo>
                      <a:pt x="6430" y="7624"/>
                    </a:lnTo>
                    <a:lnTo>
                      <a:pt x="6503" y="7624"/>
                    </a:lnTo>
                    <a:lnTo>
                      <a:pt x="6600" y="7575"/>
                    </a:lnTo>
                    <a:lnTo>
                      <a:pt x="6673" y="7502"/>
                    </a:lnTo>
                    <a:lnTo>
                      <a:pt x="6746" y="7404"/>
                    </a:lnTo>
                    <a:lnTo>
                      <a:pt x="6820" y="7307"/>
                    </a:lnTo>
                    <a:lnTo>
                      <a:pt x="6868" y="7161"/>
                    </a:lnTo>
                    <a:lnTo>
                      <a:pt x="6893" y="7015"/>
                    </a:lnTo>
                    <a:lnTo>
                      <a:pt x="6917" y="6869"/>
                    </a:lnTo>
                    <a:lnTo>
                      <a:pt x="6917" y="6869"/>
                    </a:lnTo>
                    <a:lnTo>
                      <a:pt x="6917" y="6187"/>
                    </a:lnTo>
                    <a:lnTo>
                      <a:pt x="6893" y="5529"/>
                    </a:lnTo>
                    <a:lnTo>
                      <a:pt x="6844" y="4896"/>
                    </a:lnTo>
                    <a:lnTo>
                      <a:pt x="6771" y="4311"/>
                    </a:lnTo>
                    <a:lnTo>
                      <a:pt x="6698" y="3727"/>
                    </a:lnTo>
                    <a:lnTo>
                      <a:pt x="6600" y="3191"/>
                    </a:lnTo>
                    <a:lnTo>
                      <a:pt x="6479" y="2704"/>
                    </a:lnTo>
                    <a:lnTo>
                      <a:pt x="6332" y="2217"/>
                    </a:lnTo>
                    <a:lnTo>
                      <a:pt x="6162" y="1803"/>
                    </a:lnTo>
                    <a:lnTo>
                      <a:pt x="5967" y="1413"/>
                    </a:lnTo>
                    <a:lnTo>
                      <a:pt x="5748" y="1072"/>
                    </a:lnTo>
                    <a:lnTo>
                      <a:pt x="5480" y="755"/>
                    </a:lnTo>
                    <a:lnTo>
                      <a:pt x="5212" y="488"/>
                    </a:lnTo>
                    <a:lnTo>
                      <a:pt x="4895" y="293"/>
                    </a:lnTo>
                    <a:lnTo>
                      <a:pt x="4749" y="195"/>
                    </a:lnTo>
                    <a:lnTo>
                      <a:pt x="4579" y="122"/>
                    </a:lnTo>
                    <a:lnTo>
                      <a:pt x="4384" y="49"/>
                    </a:lnTo>
                    <a:lnTo>
                      <a:pt x="4189" y="0"/>
                    </a:lnTo>
                    <a:lnTo>
                      <a:pt x="41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052" name="Picture 4" descr="ポルトープランス, ハイチ, 風景, 山, 森林, 木, 森, 海, 海洋, 水, ヘリコプター, 建物">
            <a:extLst>
              <a:ext uri="{FF2B5EF4-FFF2-40B4-BE49-F238E27FC236}">
                <a16:creationId xmlns:a16="http://schemas.microsoft.com/office/drawing/2014/main" id="{CF75FF57-1E25-BD48-BFAC-01CD8075F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7" t="64430" r="11727" b="1411"/>
          <a:stretch/>
        </p:blipFill>
        <p:spPr bwMode="auto">
          <a:xfrm>
            <a:off x="9124927" y="4143533"/>
            <a:ext cx="2464662" cy="16071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875AF-7677-5D4E-9942-BF355ED71280}"/>
              </a:ext>
            </a:extLst>
          </p:cNvPr>
          <p:cNvSpPr txBox="1"/>
          <p:nvPr/>
        </p:nvSpPr>
        <p:spPr>
          <a:xfrm>
            <a:off x="9673440" y="5895170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+mn-ea"/>
              </a:rPr>
              <a:t>ハイチの会社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ja-JP" altLang="en-US" sz="1200">
                <a:latin typeface="+mn-ea"/>
              </a:rPr>
              <a:t>サッカーボールを送る</a:t>
            </a:r>
            <a:endParaRPr kumimoji="1" lang="ja-JP" altLang="en-US" sz="120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FA5F2F-6369-794F-B24F-8A63E01E1C98}"/>
              </a:ext>
            </a:extLst>
          </p:cNvPr>
          <p:cNvSpPr txBox="1"/>
          <p:nvPr/>
        </p:nvSpPr>
        <p:spPr>
          <a:xfrm>
            <a:off x="799866" y="606894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+mn-ea"/>
              </a:rPr>
              <a:t>ハイチから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ja-JP" altLang="en-US" sz="1200">
                <a:latin typeface="+mn-ea"/>
              </a:rPr>
              <a:t>サッカーボールのリクエスト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2E262B-5E40-3A4E-A8C1-86371A32094C}"/>
              </a:ext>
            </a:extLst>
          </p:cNvPr>
          <p:cNvSpPr txBox="1"/>
          <p:nvPr/>
        </p:nvSpPr>
        <p:spPr>
          <a:xfrm>
            <a:off x="8781071" y="2887528"/>
            <a:ext cx="13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紹介料</a:t>
            </a:r>
            <a:endParaRPr kumimoji="1" lang="ja-JP" altLang="en-US" sz="2400"/>
          </a:p>
        </p:txBody>
      </p:sp>
      <p:sp>
        <p:nvSpPr>
          <p:cNvPr id="42" name="下矢印 41">
            <a:extLst>
              <a:ext uri="{FF2B5EF4-FFF2-40B4-BE49-F238E27FC236}">
                <a16:creationId xmlns:a16="http://schemas.microsoft.com/office/drawing/2014/main" id="{A2BEA2F3-7880-9045-B3D5-DD7F8056DBCF}"/>
              </a:ext>
            </a:extLst>
          </p:cNvPr>
          <p:cNvSpPr/>
          <p:nvPr/>
        </p:nvSpPr>
        <p:spPr>
          <a:xfrm rot="14069419">
            <a:off x="3603225" y="2809980"/>
            <a:ext cx="431286" cy="1238040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4C466EF0-4395-5C4A-94C1-3541232E385B}"/>
              </a:ext>
            </a:extLst>
          </p:cNvPr>
          <p:cNvSpPr/>
          <p:nvPr/>
        </p:nvSpPr>
        <p:spPr>
          <a:xfrm rot="5400000">
            <a:off x="5880357" y="4548134"/>
            <a:ext cx="431286" cy="1238040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02EAB4DD-438A-644B-9993-91CE9CD6032E}"/>
              </a:ext>
            </a:extLst>
          </p:cNvPr>
          <p:cNvSpPr/>
          <p:nvPr/>
        </p:nvSpPr>
        <p:spPr>
          <a:xfrm rot="7781065">
            <a:off x="8047677" y="2864150"/>
            <a:ext cx="445297" cy="1146589"/>
          </a:xfrm>
          <a:prstGeom prst="downArrow">
            <a:avLst>
              <a:gd name="adj1" fmla="val 41041"/>
              <a:gd name="adj2" fmla="val 728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5E68A34-AD48-2443-A0D5-C4C3A87DE6C1}"/>
              </a:ext>
            </a:extLst>
          </p:cNvPr>
          <p:cNvSpPr txBox="1"/>
          <p:nvPr/>
        </p:nvSpPr>
        <p:spPr>
          <a:xfrm>
            <a:off x="1428539" y="2887527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フィードバック</a:t>
            </a:r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EAA1AE-F4B6-8E40-9D6C-51D9250560E4}"/>
              </a:ext>
            </a:extLst>
          </p:cNvPr>
          <p:cNvSpPr txBox="1"/>
          <p:nvPr/>
        </p:nvSpPr>
        <p:spPr>
          <a:xfrm>
            <a:off x="5024538" y="5607278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noProof="1">
                <a:highlight>
                  <a:schemeClr val="accent1"/>
                </a:highlight>
                <a:latin typeface="+mj-ea"/>
                <a:sym typeface="Quattrocento Sans"/>
              </a:rPr>
              <a:t>サッカーボール</a:t>
            </a:r>
            <a:endParaRPr lang="ja-JP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" sz="2400" b="0" noProof="1">
                <a:latin typeface="+mn-ea"/>
                <a:ea typeface="+mn-ea"/>
              </a:rPr>
              <a:t>システム構想</a:t>
            </a:r>
            <a:endParaRPr lang="ja-JP" altLang="en-US" sz="2400" b="0" noProof="1">
              <a:latin typeface="+mn-ea"/>
              <a:ea typeface="+mn-ea"/>
            </a:endParaRP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ホームベース 1">
            <a:extLst>
              <a:ext uri="{FF2B5EF4-FFF2-40B4-BE49-F238E27FC236}">
                <a16:creationId xmlns:a16="http://schemas.microsoft.com/office/drawing/2014/main" id="{9AB7A703-DD6B-5E46-AB91-9B35132DD923}"/>
              </a:ext>
            </a:extLst>
          </p:cNvPr>
          <p:cNvSpPr/>
          <p:nvPr/>
        </p:nvSpPr>
        <p:spPr>
          <a:xfrm>
            <a:off x="1877542" y="2809439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>
                <a:solidFill>
                  <a:schemeClr val="tx1"/>
                </a:solidFill>
              </a:rPr>
              <a:t>入力画面作成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6BAE8514-4B99-A244-9119-1F1833DE6D22}"/>
              </a:ext>
            </a:extLst>
          </p:cNvPr>
          <p:cNvSpPr/>
          <p:nvPr/>
        </p:nvSpPr>
        <p:spPr>
          <a:xfrm>
            <a:off x="1856550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データ取得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27886B5E-B889-C744-831C-0555FF17C924}"/>
              </a:ext>
            </a:extLst>
          </p:cNvPr>
          <p:cNvSpPr/>
          <p:nvPr/>
        </p:nvSpPr>
        <p:spPr>
          <a:xfrm>
            <a:off x="1841667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データ蓄積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F7D7CF47-E6DF-E348-A6A9-7410F6EC5173}"/>
              </a:ext>
            </a:extLst>
          </p:cNvPr>
          <p:cNvSpPr/>
          <p:nvPr/>
        </p:nvSpPr>
        <p:spPr>
          <a:xfrm>
            <a:off x="4921366" y="2809439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企業データ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31" name="ホームベース 30">
            <a:extLst>
              <a:ext uri="{FF2B5EF4-FFF2-40B4-BE49-F238E27FC236}">
                <a16:creationId xmlns:a16="http://schemas.microsoft.com/office/drawing/2014/main" id="{1524D0EB-8076-C54F-813D-FDBB8BC925A2}"/>
              </a:ext>
            </a:extLst>
          </p:cNvPr>
          <p:cNvSpPr/>
          <p:nvPr/>
        </p:nvSpPr>
        <p:spPr>
          <a:xfrm>
            <a:off x="4921366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企業（モノ）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の提示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ホームベース 31">
            <a:extLst>
              <a:ext uri="{FF2B5EF4-FFF2-40B4-BE49-F238E27FC236}">
                <a16:creationId xmlns:a16="http://schemas.microsoft.com/office/drawing/2014/main" id="{7E0290D6-53CA-AD4B-98F0-25550BBB8CFB}"/>
              </a:ext>
            </a:extLst>
          </p:cNvPr>
          <p:cNvSpPr/>
          <p:nvPr/>
        </p:nvSpPr>
        <p:spPr>
          <a:xfrm>
            <a:off x="4921366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取捨選択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3B534F-47D4-D547-AC7B-2EF1DFA3CB9F}"/>
              </a:ext>
            </a:extLst>
          </p:cNvPr>
          <p:cNvSpPr/>
          <p:nvPr/>
        </p:nvSpPr>
        <p:spPr>
          <a:xfrm>
            <a:off x="1877542" y="2235709"/>
            <a:ext cx="1763970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ステップ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9E7D9F-9686-8F48-8F68-CC95FB6AB5BE}"/>
              </a:ext>
            </a:extLst>
          </p:cNvPr>
          <p:cNvSpPr/>
          <p:nvPr/>
        </p:nvSpPr>
        <p:spPr>
          <a:xfrm>
            <a:off x="4921368" y="2235709"/>
            <a:ext cx="1799998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ステップ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8" name="三角形 17">
            <a:extLst>
              <a:ext uri="{FF2B5EF4-FFF2-40B4-BE49-F238E27FC236}">
                <a16:creationId xmlns:a16="http://schemas.microsoft.com/office/drawing/2014/main" id="{FB3634EE-69C4-C647-AB80-80160CB32E7B}"/>
              </a:ext>
            </a:extLst>
          </p:cNvPr>
          <p:cNvSpPr/>
          <p:nvPr/>
        </p:nvSpPr>
        <p:spPr>
          <a:xfrm rot="5400000">
            <a:off x="3348653" y="4438430"/>
            <a:ext cx="1901602" cy="378612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ホームベース 18">
            <a:extLst>
              <a:ext uri="{FF2B5EF4-FFF2-40B4-BE49-F238E27FC236}">
                <a16:creationId xmlns:a16="http://schemas.microsoft.com/office/drawing/2014/main" id="{3C65DF25-0D4A-4648-BB16-2AAC1AAA5A52}"/>
              </a:ext>
            </a:extLst>
          </p:cNvPr>
          <p:cNvSpPr/>
          <p:nvPr/>
        </p:nvSpPr>
        <p:spPr>
          <a:xfrm>
            <a:off x="8001065" y="538196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写真挿入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ホームベース 19">
            <a:extLst>
              <a:ext uri="{FF2B5EF4-FFF2-40B4-BE49-F238E27FC236}">
                <a16:creationId xmlns:a16="http://schemas.microsoft.com/office/drawing/2014/main" id="{53C73DFA-5235-A641-BC24-245464374A94}"/>
              </a:ext>
            </a:extLst>
          </p:cNvPr>
          <p:cNvSpPr/>
          <p:nvPr/>
        </p:nvSpPr>
        <p:spPr>
          <a:xfrm>
            <a:off x="7965190" y="2820368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フィードバック画面作成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1" name="ホームベース 20">
            <a:extLst>
              <a:ext uri="{FF2B5EF4-FFF2-40B4-BE49-F238E27FC236}">
                <a16:creationId xmlns:a16="http://schemas.microsoft.com/office/drawing/2014/main" id="{3D45FDAD-562B-9545-99BE-783A931E1D68}"/>
              </a:ext>
            </a:extLst>
          </p:cNvPr>
          <p:cNvSpPr/>
          <p:nvPr/>
        </p:nvSpPr>
        <p:spPr>
          <a:xfrm>
            <a:off x="7965190" y="4087736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メッセージ機能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86403C-A1A8-0346-82CD-093CA6ED53BB}"/>
              </a:ext>
            </a:extLst>
          </p:cNvPr>
          <p:cNvSpPr/>
          <p:nvPr/>
        </p:nvSpPr>
        <p:spPr>
          <a:xfrm>
            <a:off x="7965192" y="2235709"/>
            <a:ext cx="1799998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F85AE128-4155-E240-9EAD-6E21222CA3DC}"/>
              </a:ext>
            </a:extLst>
          </p:cNvPr>
          <p:cNvSpPr/>
          <p:nvPr/>
        </p:nvSpPr>
        <p:spPr>
          <a:xfrm rot="5400000">
            <a:off x="6400828" y="4438430"/>
            <a:ext cx="1901602" cy="378612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" dirty="0" err="1"/>
              <a:t>ICTインフラの普及率</a:t>
            </a:r>
            <a:endParaRPr lang="en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ja-JP" altLang="en-US"/>
              <a:t>寄付の範囲</a:t>
            </a: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ja-JP" altLang="en-US"/>
              <a:t>実際に寄付する人はいるのか</a:t>
            </a: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-US" altLang="ja-JP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3" name="Google Shape;86;p13">
            <a:extLst>
              <a:ext uri="{FF2B5EF4-FFF2-40B4-BE49-F238E27FC236}">
                <a16:creationId xmlns:a16="http://schemas.microsoft.com/office/drawing/2014/main" id="{17D45599-C65C-AB48-A84F-184AD4902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-JP" sz="2670" b="0" noProof="1">
                <a:latin typeface="+mj-ea"/>
                <a:ea typeface="+mj-ea"/>
                <a:sym typeface="Quattrocento Sans"/>
              </a:rPr>
              <a:t>DTP</a:t>
            </a:r>
            <a:r>
              <a:rPr lang="ja-JP" altLang="en-US" sz="2670" b="0" noProof="1">
                <a:latin typeface="+mj-ea"/>
                <a:ea typeface="+mj-ea"/>
                <a:sym typeface="Quattrocento Sans"/>
              </a:rPr>
              <a:t>の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j-ea"/>
                <a:sym typeface="Quattrocento Sans"/>
              </a:rPr>
              <a:t>課題</a:t>
            </a:r>
            <a:endParaRPr sz="267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309</Words>
  <Application>Microsoft Macintosh PowerPoint</Application>
  <PresentationFormat>ワイド画面</PresentationFormat>
  <Paragraphs>83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Calibri</vt:lpstr>
      <vt:lpstr>Lora</vt:lpstr>
      <vt:lpstr>Quattrocento Sans</vt:lpstr>
      <vt:lpstr>Office テーマ</vt:lpstr>
      <vt:lpstr>Viola template</vt:lpstr>
      <vt:lpstr>$1.9</vt:lpstr>
      <vt:lpstr>Donation to  person </vt:lpstr>
      <vt:lpstr>寄付の問題</vt:lpstr>
      <vt:lpstr>実際の事例</vt:lpstr>
      <vt:lpstr>Project Concept</vt:lpstr>
      <vt:lpstr>DTPのロードマップ</vt:lpstr>
      <vt:lpstr>DTP構想</vt:lpstr>
      <vt:lpstr>システム構想</vt:lpstr>
      <vt:lpstr>DTPの課題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$1.9</dc:title>
  <dc:creator>201901842</dc:creator>
  <cp:lastModifiedBy>201901842</cp:lastModifiedBy>
  <cp:revision>4</cp:revision>
  <dcterms:created xsi:type="dcterms:W3CDTF">2021-09-29T10:01:01Z</dcterms:created>
  <dcterms:modified xsi:type="dcterms:W3CDTF">2021-10-15T06:35:24Z</dcterms:modified>
</cp:coreProperties>
</file>