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mov" ContentType="video/unknown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72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7" r:id="rId4"/>
    <p:sldId id="262" r:id="rId5"/>
    <p:sldId id="263" r:id="rId6"/>
    <p:sldId id="259" r:id="rId7"/>
    <p:sldId id="264" r:id="rId8"/>
    <p:sldId id="260" r:id="rId9"/>
    <p:sldId id="265" r:id="rId10"/>
    <p:sldId id="261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OSX:Users:timothyluciani:Desktop: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One</a:t>
            </a:r>
            <a:r>
              <a:rPr lang="en-US" baseline="0"/>
              <a:t> Flag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CPU</c:v>
                </c:pt>
              </c:strCache>
            </c:strRef>
          </c:tx>
          <c:marker>
            <c:symbol val="none"/>
          </c:marker>
          <c:cat>
            <c:strRef>
              <c:f>Sheet1!$A$4:$A$13</c:f>
              <c:strCache>
                <c:ptCount val="10"/>
                <c:pt idx="0">
                  <c:v>20x20</c:v>
                </c:pt>
                <c:pt idx="1">
                  <c:v>30x30</c:v>
                </c:pt>
                <c:pt idx="2">
                  <c:v>40x40</c:v>
                </c:pt>
                <c:pt idx="3">
                  <c:v>50x50</c:v>
                </c:pt>
                <c:pt idx="4">
                  <c:v>60x60</c:v>
                </c:pt>
                <c:pt idx="5">
                  <c:v>70x70</c:v>
                </c:pt>
                <c:pt idx="6">
                  <c:v>80x80</c:v>
                </c:pt>
                <c:pt idx="7">
                  <c:v>100x100</c:v>
                </c:pt>
                <c:pt idx="8">
                  <c:v>150x150</c:v>
                </c:pt>
                <c:pt idx="9">
                  <c:v>200x200</c:v>
                </c:pt>
              </c:strCache>
            </c:strRef>
          </c:cat>
          <c:val>
            <c:numRef>
              <c:f>Sheet1!$B$4:$B$13</c:f>
              <c:numCache>
                <c:formatCode>General</c:formatCode>
                <c:ptCount val="10"/>
                <c:pt idx="0">
                  <c:v>348.3</c:v>
                </c:pt>
                <c:pt idx="1">
                  <c:v>173.6</c:v>
                </c:pt>
                <c:pt idx="2">
                  <c:v>87.7</c:v>
                </c:pt>
                <c:pt idx="3">
                  <c:v>61.1</c:v>
                </c:pt>
                <c:pt idx="4">
                  <c:v>43.3</c:v>
                </c:pt>
                <c:pt idx="5">
                  <c:v>32.3</c:v>
                </c:pt>
                <c:pt idx="6">
                  <c:v>24.9</c:v>
                </c:pt>
                <c:pt idx="7">
                  <c:v>15.4</c:v>
                </c:pt>
                <c:pt idx="8">
                  <c:v>6.4</c:v>
                </c:pt>
                <c:pt idx="9">
                  <c:v>3.2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GPU</c:v>
                </c:pt>
              </c:strCache>
            </c:strRef>
          </c:tx>
          <c:marker>
            <c:symbol val="none"/>
          </c:marker>
          <c:cat>
            <c:strRef>
              <c:f>Sheet1!$A$4:$A$13</c:f>
              <c:strCache>
                <c:ptCount val="10"/>
                <c:pt idx="0">
                  <c:v>20x20</c:v>
                </c:pt>
                <c:pt idx="1">
                  <c:v>30x30</c:v>
                </c:pt>
                <c:pt idx="2">
                  <c:v>40x40</c:v>
                </c:pt>
                <c:pt idx="3">
                  <c:v>50x50</c:v>
                </c:pt>
                <c:pt idx="4">
                  <c:v>60x60</c:v>
                </c:pt>
                <c:pt idx="5">
                  <c:v>70x70</c:v>
                </c:pt>
                <c:pt idx="6">
                  <c:v>80x80</c:v>
                </c:pt>
                <c:pt idx="7">
                  <c:v>100x100</c:v>
                </c:pt>
                <c:pt idx="8">
                  <c:v>150x150</c:v>
                </c:pt>
                <c:pt idx="9">
                  <c:v>200x200</c:v>
                </c:pt>
              </c:strCache>
            </c:strRef>
          </c:cat>
          <c:val>
            <c:numRef>
              <c:f>Sheet1!$C$4:$C$13</c:f>
              <c:numCache>
                <c:formatCode>General</c:formatCode>
                <c:ptCount val="10"/>
                <c:pt idx="0">
                  <c:v>126.6</c:v>
                </c:pt>
                <c:pt idx="1">
                  <c:v>77.5</c:v>
                </c:pt>
                <c:pt idx="2">
                  <c:v>45.2</c:v>
                </c:pt>
                <c:pt idx="3">
                  <c:v>32.3</c:v>
                </c:pt>
                <c:pt idx="4">
                  <c:v>24.0</c:v>
                </c:pt>
                <c:pt idx="5">
                  <c:v>19.2</c:v>
                </c:pt>
                <c:pt idx="6">
                  <c:v>13.8</c:v>
                </c:pt>
                <c:pt idx="7">
                  <c:v>9.3</c:v>
                </c:pt>
                <c:pt idx="8">
                  <c:v>4.3</c:v>
                </c:pt>
                <c:pt idx="9">
                  <c:v>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06952"/>
        <c:axId val="3012424"/>
      </c:lineChart>
      <c:catAx>
        <c:axId val="3006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Particles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3012424"/>
        <c:crosses val="autoZero"/>
        <c:auto val="1"/>
        <c:lblAlgn val="ctr"/>
        <c:lblOffset val="100"/>
        <c:noMultiLvlLbl val="0"/>
      </c:catAx>
      <c:valAx>
        <c:axId val="30124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Frames Per Secone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0069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Multi-Client Use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931371078615173"/>
          <c:y val="0.169444444444444"/>
          <c:w val="0.888608923884514"/>
          <c:h val="0.671605424321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FPS</c:v>
                </c:pt>
              </c:strCache>
            </c:strRef>
          </c:tx>
          <c:marker>
            <c:symbol val="none"/>
          </c:marker>
          <c:val>
            <c:numRef>
              <c:f>Sheet1!$B$2:$B$8</c:f>
              <c:numCache>
                <c:formatCode>General</c:formatCode>
                <c:ptCount val="7"/>
                <c:pt idx="0">
                  <c:v>42.0</c:v>
                </c:pt>
                <c:pt idx="1">
                  <c:v>39.0</c:v>
                </c:pt>
                <c:pt idx="2">
                  <c:v>38.0</c:v>
                </c:pt>
                <c:pt idx="3">
                  <c:v>29.0</c:v>
                </c:pt>
                <c:pt idx="4">
                  <c:v>36.0</c:v>
                </c:pt>
                <c:pt idx="5">
                  <c:v>36.0</c:v>
                </c:pt>
                <c:pt idx="6">
                  <c:v>35.0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4101064"/>
        <c:axId val="514863608"/>
      </c:lineChart>
      <c:catAx>
        <c:axId val="5141010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Clients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14863608"/>
        <c:crosses val="autoZero"/>
        <c:auto val="1"/>
        <c:lblAlgn val="ctr"/>
        <c:lblOffset val="100"/>
        <c:noMultiLvlLbl val="0"/>
      </c:catAx>
      <c:valAx>
        <c:axId val="5148636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Frames</a:t>
                </a:r>
                <a:r>
                  <a:rPr lang="en-US" baseline="0"/>
                  <a:t> Per Second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141010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E0981-1786-7B4A-B7CC-1F8DB3BFC056}" type="datetimeFigureOut">
              <a:rPr lang="en-US" smtClean="0"/>
              <a:t>4/20/11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EB5E1-874B-4B4E-9F6A-006DEBE4A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469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EE0EF-A172-504A-AC65-C95CC1F36127}" type="datetimeFigureOut">
              <a:rPr lang="en-US" smtClean="0"/>
              <a:t>4/20/11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55275-9780-0D49-B4A3-DFD06500D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53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0386-8DAB-9449-BB35-CBCEEE325939}" type="datetime1">
              <a:rPr lang="en-US" smtClean="0"/>
              <a:t>4/20/11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0F49-1849-434B-9D41-8E2B754F2FAE}" type="datetime1">
              <a:rPr lang="en-US" smtClean="0"/>
              <a:t>4/20/11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BBF9-71CB-4A47-8385-CDC29EE12153}" type="datetime1">
              <a:rPr lang="en-US" smtClean="0"/>
              <a:t>4/20/11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D434-8945-9E4B-AE4D-8E3186C2CA1B}" type="datetime1">
              <a:rPr lang="en-US" smtClean="0"/>
              <a:t>4/20/11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686A-F448-0E48-8AAF-2334FBCCE19F}" type="datetime1">
              <a:rPr lang="en-US" smtClean="0"/>
              <a:t>4/20/11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8FB9-FEB4-C74B-AF38-ED466DCD994F}" type="datetime1">
              <a:rPr lang="en-US" smtClean="0"/>
              <a:t>4/20/11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3696-A8DE-9244-A8C0-D10C7DB4B333}" type="datetime1">
              <a:rPr lang="en-US" smtClean="0"/>
              <a:t>4/20/11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42F3-81D1-2149-8BED-507B3AB06740}" type="datetime1">
              <a:rPr lang="en-US" smtClean="0"/>
              <a:t>4/20/11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20B3-72B7-8E45-A49C-5D37A5F9C5AC}" type="datetime1">
              <a:rPr lang="en-US" smtClean="0"/>
              <a:t>4/20/11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10BF-4623-3443-A657-AA293BA9A6FC}" type="datetime1">
              <a:rPr lang="en-US" smtClean="0"/>
              <a:t>4/20/11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BA26-09CF-2D4F-B433-38F1ECE3D17C}" type="datetime1">
              <a:rPr lang="en-US" smtClean="0"/>
              <a:t>4/20/11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A8AB16A-C0FA-8D4C-BAE6-279F9F56B7D6}" type="datetime1">
              <a:rPr lang="en-US" smtClean="0"/>
              <a:t>4/20/11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Timothy Luciani Mitchell </a:t>
            </a:r>
            <a:r>
              <a:rPr lang="en-US" dirty="0" err="1" smtClean="0"/>
              <a:t>Luban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Cloth Amortization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25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Description and Design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Results and Setbacks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verletCloth01_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435" y="1885467"/>
            <a:ext cx="2679653" cy="307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5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AND FEEDBACK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r>
              <a:rPr lang="en-US" dirty="0" smtClean="0"/>
              <a:t>Initially, the CPU proved Faster than the GPU</a:t>
            </a:r>
            <a:endParaRPr lang="en-US" dirty="0"/>
          </a:p>
          <a:p>
            <a:pPr lvl="1"/>
            <a:r>
              <a:rPr lang="en-US" dirty="0" smtClean="0"/>
              <a:t>Due to the overhead of </a:t>
            </a:r>
            <a:r>
              <a:rPr lang="en-US" dirty="0" err="1" smtClean="0"/>
              <a:t>Cuda</a:t>
            </a:r>
            <a:endParaRPr lang="en-US" dirty="0" smtClean="0"/>
          </a:p>
          <a:p>
            <a:r>
              <a:rPr lang="en-US" dirty="0" smtClean="0"/>
              <a:t>After Amortizing the cloth</a:t>
            </a:r>
          </a:p>
          <a:p>
            <a:pPr lvl="1"/>
            <a:r>
              <a:rPr lang="en-US" dirty="0" smtClean="0"/>
              <a:t>Numerous cloth ran without hindrance to one another</a:t>
            </a:r>
          </a:p>
          <a:p>
            <a:pPr lvl="1"/>
            <a:r>
              <a:rPr lang="en-US" dirty="0" smtClean="0"/>
              <a:t>Ram was the bottle neck for running multiple clients on one machine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944353"/>
              </p:ext>
            </p:extLst>
          </p:nvPr>
        </p:nvGraphicFramePr>
        <p:xfrm>
          <a:off x="2567217" y="1788746"/>
          <a:ext cx="6477981" cy="3284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106441948"/>
              </p:ext>
            </p:extLst>
          </p:nvPr>
        </p:nvGraphicFramePr>
        <p:xfrm>
          <a:off x="3570077" y="3423693"/>
          <a:ext cx="4800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8710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Graphic spid="5" grpId="0" uiExpand="1">
        <p:bldAsOne/>
      </p:bldGraphic>
      <p:bldGraphic spid="5" grpId="1" uiExpand="1">
        <p:bldAsOne/>
      </p:bldGraphic>
      <p:bldGraphic spid="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Description and Design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Results and Setbacks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Future Work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verletCloth01_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435" y="1885467"/>
            <a:ext cx="2679653" cy="307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32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Normals</a:t>
            </a:r>
            <a:r>
              <a:rPr lang="en-US" dirty="0" smtClean="0"/>
              <a:t> and lighting added to the scene</a:t>
            </a:r>
          </a:p>
          <a:p>
            <a:r>
              <a:rPr lang="en-US" dirty="0" smtClean="0"/>
              <a:t>Handshake improved upon (by transmitting global scene)</a:t>
            </a:r>
          </a:p>
          <a:p>
            <a:r>
              <a:rPr lang="en-US" dirty="0" smtClean="0"/>
              <a:t>Allow for multiple servers </a:t>
            </a:r>
          </a:p>
          <a:p>
            <a:pPr lvl="1"/>
            <a:r>
              <a:rPr lang="en-US" dirty="0" smtClean="0"/>
              <a:t>Currently we are only able to have one server with many clients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66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DEMO!!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80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Questions?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5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Description and Design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Results and Setbacks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verletCloth01_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435" y="1885467"/>
            <a:ext cx="2679653" cy="307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26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FF00"/>
                </a:solidFill>
              </a:rPr>
              <a:t>Description and Design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Results and Setbacks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verletCloth01_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435" y="1885467"/>
            <a:ext cx="2679653" cy="307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4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Description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Cloth Simulation:</a:t>
            </a:r>
          </a:p>
          <a:p>
            <a:pPr lvl="1"/>
            <a:r>
              <a:rPr lang="en-US" dirty="0" smtClean="0"/>
              <a:t>Trivial (</a:t>
            </a:r>
            <a:r>
              <a:rPr lang="en-US" dirty="0" err="1" smtClean="0"/>
              <a:t>ish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Doable</a:t>
            </a:r>
          </a:p>
          <a:p>
            <a:pPr lvl="1"/>
            <a:r>
              <a:rPr lang="en-US" dirty="0" smtClean="0"/>
              <a:t>Somewhat inexpensive</a:t>
            </a:r>
          </a:p>
          <a:p>
            <a:endParaRPr lang="en-US" dirty="0"/>
          </a:p>
          <a:p>
            <a:r>
              <a:rPr lang="en-US" sz="2400" dirty="0" smtClean="0"/>
              <a:t>So why…?</a:t>
            </a:r>
          </a:p>
          <a:p>
            <a:pPr lvl="1"/>
            <a:endParaRPr lang="en-US" dirty="0"/>
          </a:p>
        </p:txBody>
      </p:sp>
      <p:pic>
        <p:nvPicPr>
          <p:cNvPr id="5" name="VIS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15108" y="1417638"/>
            <a:ext cx="4828892" cy="327400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51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537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1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5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36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Description and </a:t>
            </a:r>
            <a:r>
              <a:rPr lang="en-US" dirty="0" smtClean="0"/>
              <a:t>design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Simplicity for one user can open many doors</a:t>
            </a:r>
          </a:p>
          <a:p>
            <a:pPr lvl="1"/>
            <a:r>
              <a:rPr lang="en-US" dirty="0" smtClean="0"/>
              <a:t>Easy to parallelize </a:t>
            </a:r>
          </a:p>
          <a:p>
            <a:pPr lvl="1"/>
            <a:r>
              <a:rPr lang="en-US" dirty="0" smtClean="0"/>
              <a:t>Not Impossible to Amortize</a:t>
            </a:r>
          </a:p>
          <a:p>
            <a:r>
              <a:rPr lang="en-US" dirty="0" smtClean="0"/>
              <a:t>Since the same simulation will be viewed on many machines</a:t>
            </a:r>
          </a:p>
          <a:p>
            <a:pPr lvl="1"/>
            <a:r>
              <a:rPr lang="en-US" dirty="0" smtClean="0"/>
              <a:t>Every machine do the same computation?!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 descr="network_dia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300233"/>
            <a:ext cx="2367419" cy="241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Description and Design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Goals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Results and Setbacks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verletCloth01_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435" y="1885467"/>
            <a:ext cx="2679653" cy="307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5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Scene with multiple flag simulations</a:t>
            </a:r>
          </a:p>
          <a:p>
            <a:r>
              <a:rPr lang="en-US" dirty="0" smtClean="0"/>
              <a:t>Texturing and Vertices using VBOs</a:t>
            </a:r>
          </a:p>
          <a:p>
            <a:r>
              <a:rPr lang="en-US" dirty="0" smtClean="0"/>
              <a:t>Multi-client functionality</a:t>
            </a:r>
          </a:p>
          <a:p>
            <a:r>
              <a:rPr lang="en-US" dirty="0" smtClean="0"/>
              <a:t>Multi-server functionality</a:t>
            </a:r>
          </a:p>
          <a:p>
            <a:r>
              <a:rPr lang="en-US" dirty="0" smtClean="0"/>
              <a:t>Realism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1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Description and Design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Implementation</a:t>
            </a:r>
          </a:p>
          <a:p>
            <a:r>
              <a:rPr lang="en-US" dirty="0" smtClean="0"/>
              <a:t>Results and Setbacks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verletCloth01_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435" y="1885467"/>
            <a:ext cx="2679653" cy="307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5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Backend machine(s) running cloth simulation</a:t>
            </a:r>
          </a:p>
          <a:p>
            <a:pPr lvl="1"/>
            <a:r>
              <a:rPr lang="en-US" dirty="0" smtClean="0"/>
              <a:t>Time steps in background as well</a:t>
            </a:r>
          </a:p>
          <a:p>
            <a:pPr lvl="1"/>
            <a:r>
              <a:rPr lang="en-US" dirty="0" smtClean="0"/>
              <a:t>Responsible for actual simulation</a:t>
            </a:r>
          </a:p>
          <a:p>
            <a:r>
              <a:rPr lang="en-US" dirty="0" smtClean="0"/>
              <a:t>Frontend machine(s) rendering scene</a:t>
            </a:r>
          </a:p>
          <a:p>
            <a:pPr lvl="1"/>
            <a:r>
              <a:rPr lang="en-US" dirty="0" smtClean="0"/>
              <a:t>Requests initial data such as global scene, textures etc…</a:t>
            </a:r>
          </a:p>
          <a:p>
            <a:pPr lvl="1"/>
            <a:r>
              <a:rPr lang="en-US" dirty="0" smtClean="0"/>
              <a:t>Each frame requests the most recent time step from the backend</a:t>
            </a:r>
          </a:p>
          <a:p>
            <a:pPr lvl="1"/>
            <a:r>
              <a:rPr lang="en-US" dirty="0" smtClean="0"/>
              <a:t>Completely independent view of other clients</a:t>
            </a: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012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781</TotalTime>
  <Words>310</Words>
  <Application>Microsoft Macintosh PowerPoint</Application>
  <PresentationFormat>On-screen Show (4:3)</PresentationFormat>
  <Paragraphs>110</Paragraphs>
  <Slides>15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Horizon</vt:lpstr>
      <vt:lpstr>Cloth Amortization</vt:lpstr>
      <vt:lpstr>outline</vt:lpstr>
      <vt:lpstr>outline</vt:lpstr>
      <vt:lpstr>Description and design</vt:lpstr>
      <vt:lpstr>Description and design CONT.</vt:lpstr>
      <vt:lpstr>outline</vt:lpstr>
      <vt:lpstr>GOALS</vt:lpstr>
      <vt:lpstr>outline</vt:lpstr>
      <vt:lpstr>IMPLEMENTATION</vt:lpstr>
      <vt:lpstr>outline</vt:lpstr>
      <vt:lpstr>RESULTS AND FEEDBACK</vt:lpstr>
      <vt:lpstr>outline</vt:lpstr>
      <vt:lpstr>FUTURE WORK</vt:lpstr>
      <vt:lpstr>DEMO!!</vt:lpstr>
      <vt:lpstr>Questions?</vt:lpstr>
    </vt:vector>
  </TitlesOfParts>
  <Company>University of Pittsburgh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Cloth Amortization</dc:title>
  <dc:creator>Timothy Luciani</dc:creator>
  <cp:lastModifiedBy>Timothy Luciani</cp:lastModifiedBy>
  <cp:revision>9</cp:revision>
  <dcterms:created xsi:type="dcterms:W3CDTF">2011-04-21T01:18:44Z</dcterms:created>
  <dcterms:modified xsi:type="dcterms:W3CDTF">2011-04-21T15:57:07Z</dcterms:modified>
</cp:coreProperties>
</file>