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1" r:id="rId8"/>
    <p:sldId id="262" r:id="rId9"/>
    <p:sldId id="263" r:id="rId10"/>
    <p:sldId id="268" r:id="rId11"/>
    <p:sldId id="267" r:id="rId12"/>
    <p:sldId id="269" r:id="rId13"/>
    <p:sldId id="270" r:id="rId14"/>
    <p:sldId id="271" r:id="rId15"/>
    <p:sldId id="264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2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58" autoAdjust="0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C9AF5216-2382-684D-0850-A7CB2105D7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513839B-76C2-273A-E907-3C02623350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DB92F-C780-4C0F-9DD6-6A35132BF95E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22E2FC2-4AE8-F3E9-0AE8-471B938BDE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A143492-092D-95EC-C7B5-5E96C1A4D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20A759-8581-449C-8EA3-250946F2096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28773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7E1B1B-E97F-4732-BDA1-07ADC26B5C39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59EFB-1334-4D27-AB1B-4993812541C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12543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95421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77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4573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6146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7ECF5-AE57-BFB2-37E6-B894FDFDA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08A3411-6FCC-709F-D3EA-CCD309746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33EC207-F95B-2996-00FA-298EBEE76E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C3CEC0-EBB8-236D-1017-6DED72E49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73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8258-EB0A-46E1-5A3D-1E91AD716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16E620C-4689-8AD1-4F28-A87AD26B0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DBADF4-A373-EB49-5654-0FF1D37B11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DABED9-24C4-9804-B690-41F0CA6D83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109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039C2-4CEF-3571-E931-E15ADF33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3D54B11-DFD7-B50B-94A2-4FEFB67B0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A72900-194F-1DAC-FAF3-49A65B195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D3EBF5-5A0E-35EF-113C-5E6038E51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759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9015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F59EFB-1334-4D27-AB1B-4993812541CF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12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6442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912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8191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62269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610452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85132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26289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4451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97025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532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783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719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0470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108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768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BD902-7790-4394-B197-ABAFB363E283}" type="slidenum">
              <a:rPr lang="it-IT" smtClean="0"/>
              <a:t>‹N›</a:t>
            </a:fld>
            <a:endParaRPr lang="it-I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383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1F631-491C-4FA4-B535-1CFB1A297EE0}" type="datetimeFigureOut">
              <a:rPr lang="it-IT" smtClean="0"/>
              <a:t>18/07/25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CBD902-7790-4394-B197-ABAFB363E283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7187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s2409279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PaddlePaddle/PaddleOCR" TargetMode="External"/><Relationship Id="rId5" Type="http://schemas.openxmlformats.org/officeDocument/2006/relationships/hyperlink" Target="https://huggingface.co/keremberke/yolov5m-license-plate" TargetMode="External"/><Relationship Id="rId4" Type="http://schemas.openxmlformats.org/officeDocument/2006/relationships/hyperlink" Target="https://github.com/ultralytics/yolov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ltralytics/yolov5?tab=readme-ov-fil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addlePaddle/PaddleOCR" TargetMode="External"/><Relationship Id="rId2" Type="http://schemas.openxmlformats.org/officeDocument/2006/relationships/hyperlink" Target="https://huggingface.co/keremberke/yolov5m-license-plat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Immagine che contiene Veicolo terrestre, veicolo, testo, ruota&#10;&#10;Il contenuto generato dall'IA potrebbe non essere corretto.">
            <a:extLst>
              <a:ext uri="{FF2B5EF4-FFF2-40B4-BE49-F238E27FC236}">
                <a16:creationId xmlns:a16="http://schemas.microsoft.com/office/drawing/2014/main" id="{3902D1B6-51BB-36D7-0DBD-CA9515FB7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70" r="44607"/>
          <a:stretch>
            <a:fillRect/>
          </a:stretch>
        </p:blipFill>
        <p:spPr bwMode="auto">
          <a:xfrm>
            <a:off x="20" y="-1"/>
            <a:ext cx="539494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7CE0CC13-A82C-9F7C-5219-35EC3F701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4335" y="1678665"/>
            <a:ext cx="4154068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noProof="0" dirty="0"/>
              <a:t>Car Plate Recognition and Reconstruction with Deep Learning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AF5AF5E-BF2C-D390-FDAA-86174240D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563" y="4050833"/>
            <a:ext cx="3893440" cy="10968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br>
              <a:rPr lang="en-US" sz="1400" noProof="0" dirty="0"/>
            </a:br>
            <a:r>
              <a:rPr lang="en-US" sz="1400" noProof="0" dirty="0"/>
              <a:t>Project for the Computer Vision course</a:t>
            </a:r>
            <a:br>
              <a:rPr lang="en-US" sz="1400" noProof="0" dirty="0"/>
            </a:br>
            <a:r>
              <a:rPr lang="en-US" sz="1400" noProof="0" dirty="0"/>
              <a:t>La Sapienza, A.Y. 2024/2025</a:t>
            </a:r>
            <a:br>
              <a:rPr lang="en-US" sz="1400" noProof="0" dirty="0"/>
            </a:br>
            <a:br>
              <a:rPr lang="en-US" sz="1400" noProof="0" dirty="0"/>
            </a:br>
            <a:r>
              <a:rPr lang="en-US" sz="1400" noProof="0" dirty="0"/>
              <a:t>Authors: Onorio Iacobelli, Alessandro Rocchi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7A4D4AF-A9E4-5C70-EE81-FDA42C40BDDE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1/17</a:t>
            </a:r>
          </a:p>
        </p:txBody>
      </p:sp>
    </p:spTree>
    <p:extLst>
      <p:ext uri="{BB962C8B-B14F-4D97-AF65-F5344CB8AC3E}">
        <p14:creationId xmlns:p14="http://schemas.microsoft.com/office/powerpoint/2010/main" val="2329119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0376A-C8A1-E34B-0DD4-5E2C7837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1ADF95-6ACA-CA0B-5EF5-A85ED20F9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Recognition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965D0018-6E66-0DD4-8D7C-A394ED9DF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363008"/>
              </p:ext>
            </p:extLst>
          </p:nvPr>
        </p:nvGraphicFramePr>
        <p:xfrm>
          <a:off x="741334" y="1573574"/>
          <a:ext cx="8532668" cy="36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167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1837831440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2133167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</a:tblGrid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Full Plate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64.6%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Baseline CNN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80.2%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8C95D144-0794-92E4-CA27-C05FD88422AE}"/>
              </a:ext>
            </a:extLst>
          </p:cNvPr>
          <p:cNvSpPr txBox="1"/>
          <p:nvPr/>
        </p:nvSpPr>
        <p:spPr>
          <a:xfrm>
            <a:off x="677334" y="5630530"/>
            <a:ext cx="7098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Performance scales directly with more data and longer training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DA7553C-3EE1-2C4B-65EB-E9D83928CC1B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10/17</a:t>
            </a:r>
          </a:p>
        </p:txBody>
      </p:sp>
    </p:spTree>
    <p:extLst>
      <p:ext uri="{BB962C8B-B14F-4D97-AF65-F5344CB8AC3E}">
        <p14:creationId xmlns:p14="http://schemas.microsoft.com/office/powerpoint/2010/main" val="2628355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B1D15-452B-FEE3-6FF9-F24149147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2EEBD71-0789-768A-3D10-42210D12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7E50D1B3-907C-97A2-B9E9-2427E6CE9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71647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86.9%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02FA9A-809C-2466-104E-370D475974E7}"/>
              </a:ext>
            </a:extLst>
          </p:cNvPr>
          <p:cNvSpPr txBox="1"/>
          <p:nvPr/>
        </p:nvSpPr>
        <p:spPr>
          <a:xfrm>
            <a:off x="911250" y="5879068"/>
            <a:ext cx="5280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All pipeline evaluations run on 20’000 samples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4A74ABA8-E75B-57D4-DE0B-1AF862E66A5F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11/17</a:t>
            </a:r>
          </a:p>
        </p:txBody>
      </p:sp>
    </p:spTree>
    <p:extLst>
      <p:ext uri="{BB962C8B-B14F-4D97-AF65-F5344CB8AC3E}">
        <p14:creationId xmlns:p14="http://schemas.microsoft.com/office/powerpoint/2010/main" val="1720249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C84D8-EB1D-8A09-2C39-8B03687C4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EB453B-51B4-9050-30B6-54E23494F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FC3F4705-B709-CB12-11FB-F7F283987E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535351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86.9%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A00DA0-78C3-0050-0FDA-ECF255DC26DF}"/>
              </a:ext>
            </a:extLst>
          </p:cNvPr>
          <p:cNvSpPr txBox="1"/>
          <p:nvPr/>
        </p:nvSpPr>
        <p:spPr>
          <a:xfrm>
            <a:off x="677334" y="5925234"/>
            <a:ext cx="7797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Our baseline detector's poor recall (53.4%) was the primary bottleneck</a:t>
            </a:r>
          </a:p>
          <a:p>
            <a:r>
              <a:rPr lang="en-US" noProof="0" dirty="0"/>
              <a:t>in our custom pipeline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5959B99-0516-3DE4-AB6A-A28ED79F6432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12/17</a:t>
            </a:r>
          </a:p>
        </p:txBody>
      </p:sp>
    </p:spTree>
    <p:extLst>
      <p:ext uri="{BB962C8B-B14F-4D97-AF65-F5344CB8AC3E}">
        <p14:creationId xmlns:p14="http://schemas.microsoft.com/office/powerpoint/2010/main" val="9363985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BB5D3-B429-2B3B-A4D3-6EFF8F51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D4ABFF-F5F4-ACFD-B45B-A35E30CF7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1DFCD1F4-5031-364D-24CE-F3CB29F47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972060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93.0%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86.9%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4C80EE1C-2DBE-EC33-A3A3-AEC9C6F4875B}"/>
              </a:ext>
            </a:extLst>
          </p:cNvPr>
          <p:cNvSpPr txBox="1"/>
          <p:nvPr/>
        </p:nvSpPr>
        <p:spPr>
          <a:xfrm>
            <a:off x="677334" y="5925234"/>
            <a:ext cx="845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Ablation Insight: Swapping to a pre-trained detector boosted recall to 96.7%,</a:t>
            </a:r>
          </a:p>
          <a:p>
            <a:r>
              <a:rPr lang="en-US" noProof="0" dirty="0"/>
              <a:t>proving our recognition model was effective when given good inputs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DF34595D-3915-C574-6234-CE05E2821D01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13/17</a:t>
            </a:r>
          </a:p>
        </p:txBody>
      </p:sp>
    </p:spTree>
    <p:extLst>
      <p:ext uri="{BB962C8B-B14F-4D97-AF65-F5344CB8AC3E}">
        <p14:creationId xmlns:p14="http://schemas.microsoft.com/office/powerpoint/2010/main" val="35611352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5E474-8504-9E54-C26E-5B7872BEC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2B02C3-1945-1598-9BB5-C0AB5A9A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Pipeline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6516EF56-DE72-9937-F0F9-7BBD96161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243429"/>
              </p:ext>
            </p:extLst>
          </p:nvPr>
        </p:nvGraphicFramePr>
        <p:xfrm>
          <a:off x="741336" y="1573575"/>
          <a:ext cx="8532666" cy="4178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2111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4027576351"/>
                    </a:ext>
                  </a:extLst>
                </a:gridCol>
                <a:gridCol w="1422111">
                  <a:extLst>
                    <a:ext uri="{9D8B030D-6E8A-4147-A177-3AD203B41FA5}">
                      <a16:colId xmlns:a16="http://schemas.microsoft.com/office/drawing/2014/main" val="1331166037"/>
                    </a:ext>
                  </a:extLst>
                </a:gridCol>
              </a:tblGrid>
              <a:tr h="772607">
                <a:tc row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Models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Detection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Recognition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772607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Plate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F1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 + Baseline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53.4%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74.2 %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7643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Baseline OCR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92.4%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94.5%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81.8%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96.5%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  <a:tr h="828497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 + PDLPR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93.0%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98.3%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95.6%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85.1%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86.9%</a:t>
                      </a:r>
                    </a:p>
                  </a:txBody>
                  <a:tcPr anchor="ctr">
                    <a:solidFill>
                      <a:srgbClr val="FFE27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347831"/>
                  </a:ext>
                </a:extLst>
              </a:tr>
            </a:tbl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5AA5A5-0B3F-C65D-D103-3968CFCD3CAA}"/>
              </a:ext>
            </a:extLst>
          </p:cNvPr>
          <p:cNvSpPr txBox="1"/>
          <p:nvPr/>
        </p:nvSpPr>
        <p:spPr>
          <a:xfrm>
            <a:off x="677334" y="5925234"/>
            <a:ext cx="8489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The PDLPR model provides a final </a:t>
            </a:r>
            <a:r>
              <a:rPr lang="en-US" b="1" noProof="0" dirty="0"/>
              <a:t>~3%</a:t>
            </a:r>
            <a:r>
              <a:rPr lang="en-US" noProof="0" dirty="0"/>
              <a:t> accuracy improvement,</a:t>
            </a:r>
          </a:p>
          <a:p>
            <a:r>
              <a:rPr lang="en-US" noProof="0" dirty="0"/>
              <a:t>highlighting the superior robustness of its advanced recognition architecture.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1FCC323-AD71-7FCF-9887-EE5F80283A97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14/17</a:t>
            </a:r>
          </a:p>
        </p:txBody>
      </p:sp>
    </p:spTree>
    <p:extLst>
      <p:ext uri="{BB962C8B-B14F-4D97-AF65-F5344CB8AC3E}">
        <p14:creationId xmlns:p14="http://schemas.microsoft.com/office/powerpoint/2010/main" val="3041625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AAD67-B365-86A2-6024-1EB78F3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EF74486-D897-28BC-CB58-3DAB37F08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A good plate detector is the key for the pipeline performance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dirty="0"/>
              <a:t>Simple baseline can perform well on the right input from detection output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Baseline OCR results are not far from PDLPR results, although PDLRP shows more consistency in difficult scenarios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59D2F94-3D95-F2BB-5D7E-3AFDD3B3F13C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15/17</a:t>
            </a:r>
          </a:p>
        </p:txBody>
      </p:sp>
    </p:spTree>
    <p:extLst>
      <p:ext uri="{BB962C8B-B14F-4D97-AF65-F5344CB8AC3E}">
        <p14:creationId xmlns:p14="http://schemas.microsoft.com/office/powerpoint/2010/main" val="3884209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D409-E5CB-605D-7B57-CD4FEFE00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CB8F4D-8F59-AC9D-C3C4-3C58A8585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Future Works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E26A2154-6A77-912C-C8BD-DA9542F6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/>
          <a:lstStyle/>
          <a:p>
            <a:r>
              <a:rPr lang="en-US" noProof="0" dirty="0"/>
              <a:t>Take advantage of all the available samples for training phase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Increase complexity to achieve better results for the baseline recognition model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Extend the dataset to other license plates from other countries to </a:t>
            </a:r>
            <a:r>
              <a:rPr lang="en-US" dirty="0"/>
              <a:t>generalize more</a:t>
            </a: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FD8C83B-D4F1-F68A-C7B7-744E6E017389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16/17</a:t>
            </a:r>
          </a:p>
        </p:txBody>
      </p:sp>
    </p:spTree>
    <p:extLst>
      <p:ext uri="{BB962C8B-B14F-4D97-AF65-F5344CB8AC3E}">
        <p14:creationId xmlns:p14="http://schemas.microsoft.com/office/powerpoint/2010/main" val="1794683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1E917B-5DC4-833A-68C6-DFE9D242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35B6C1-D14E-E365-6062-6FF6E99F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noProof="0" dirty="0"/>
              <a:t>Tao, L.; Hong, S.; Lin, Y.; Chen, Y.; He, P.; Tie, Z. A Real-Time License Plate Detection and Recognition Model in Unconstrained Scenarios. </a:t>
            </a:r>
            <a:r>
              <a:rPr lang="en-US" i="1" noProof="0" dirty="0"/>
              <a:t>Sensors</a:t>
            </a:r>
            <a:r>
              <a:rPr lang="en-US" noProof="0" dirty="0"/>
              <a:t> 2024, </a:t>
            </a:r>
            <a:r>
              <a:rPr lang="en-US" i="1" noProof="0" dirty="0"/>
              <a:t>24</a:t>
            </a:r>
            <a:r>
              <a:rPr lang="en-US" noProof="0" dirty="0"/>
              <a:t>, 2791. </a:t>
            </a:r>
            <a:r>
              <a:rPr lang="en-US" noProof="0" dirty="0">
                <a:hlinkClick r:id="rId3"/>
              </a:rPr>
              <a:t>https://doi.org/10.3390/s24092791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4"/>
              </a:rPr>
              <a:t>https://github.com/ultralytics/yolov5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i="1" noProof="0" dirty="0" err="1"/>
              <a:t>Zhenbo</a:t>
            </a:r>
            <a:r>
              <a:rPr lang="en-US" i="1" noProof="0" dirty="0"/>
              <a:t> Xu, Wei Yang, </a:t>
            </a:r>
            <a:r>
              <a:rPr lang="en-US" i="1" noProof="0" dirty="0" err="1"/>
              <a:t>Ajin</a:t>
            </a:r>
            <a:r>
              <a:rPr lang="en-US" i="1" noProof="0" dirty="0"/>
              <a:t> Meng, </a:t>
            </a:r>
            <a:r>
              <a:rPr lang="en-US" i="1" noProof="0" dirty="0" err="1"/>
              <a:t>Nanxue</a:t>
            </a:r>
            <a:r>
              <a:rPr lang="en-US" i="1" noProof="0" dirty="0"/>
              <a:t> Lu, Huan Huang, Changchun Ying, </a:t>
            </a:r>
            <a:r>
              <a:rPr lang="en-US" i="1" noProof="0" dirty="0" err="1"/>
              <a:t>Liusheng</a:t>
            </a:r>
            <a:r>
              <a:rPr lang="en-US" i="1" noProof="0" dirty="0"/>
              <a:t> Huang</a:t>
            </a:r>
            <a:r>
              <a:rPr lang="en-US" noProof="0" dirty="0"/>
              <a:t>; Proceedings of the European Conference on Computer Vision (ECCV), 2018, pp. 255-271</a:t>
            </a:r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5"/>
              </a:rPr>
              <a:t>https://huggingface.co/keremberke/yolov5m-license-plate</a:t>
            </a:r>
            <a:endParaRPr lang="en-US" noProof="0" dirty="0"/>
          </a:p>
          <a:p>
            <a:pPr>
              <a:buFont typeface="+mj-lt"/>
              <a:buAutoNum type="arabicPeriod"/>
            </a:pPr>
            <a:r>
              <a:rPr lang="en-US" noProof="0" dirty="0">
                <a:hlinkClick r:id="rId6"/>
              </a:rPr>
              <a:t>https://github.com/PaddlePaddle/PaddleOCR</a:t>
            </a:r>
            <a:endParaRPr lang="en-US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FE25E3C-6FBB-1F6D-5700-A20341B3A114}"/>
              </a:ext>
            </a:extLst>
          </p:cNvPr>
          <p:cNvSpPr txBox="1"/>
          <p:nvPr/>
        </p:nvSpPr>
        <p:spPr>
          <a:xfrm>
            <a:off x="11249247" y="62944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17/17</a:t>
            </a:r>
          </a:p>
        </p:txBody>
      </p:sp>
    </p:spTree>
    <p:extLst>
      <p:ext uri="{BB962C8B-B14F-4D97-AF65-F5344CB8AC3E}">
        <p14:creationId xmlns:p14="http://schemas.microsoft.com/office/powerpoint/2010/main" val="209045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78F9D-DD88-DFA7-7507-3F350320E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2" y="609600"/>
            <a:ext cx="8596668" cy="1320800"/>
          </a:xfrm>
        </p:spPr>
        <p:txBody>
          <a:bodyPr>
            <a:normAutofit/>
          </a:bodyPr>
          <a:lstStyle/>
          <a:p>
            <a:r>
              <a:rPr lang="en-US" noProof="0" dirty="0"/>
              <a:t>Outline</a:t>
            </a:r>
          </a:p>
        </p:txBody>
      </p:sp>
      <p:sp>
        <p:nvSpPr>
          <p:cNvPr id="47" name="Segnaposto contenuto 2">
            <a:extLst>
              <a:ext uri="{FF2B5EF4-FFF2-40B4-BE49-F238E27FC236}">
                <a16:creationId xmlns:a16="http://schemas.microsoft.com/office/drawing/2014/main" id="{6D0B829E-AC0D-E0B6-C0EB-129B12835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646" y="1930400"/>
            <a:ext cx="8596668" cy="3830307"/>
          </a:xfrm>
        </p:spPr>
        <p:txBody>
          <a:bodyPr>
            <a:normAutofit/>
          </a:bodyPr>
          <a:lstStyle/>
          <a:p>
            <a:r>
              <a:rPr lang="en-US" noProof="0" dirty="0"/>
              <a:t>Problem Statement</a:t>
            </a:r>
          </a:p>
          <a:p>
            <a:r>
              <a:rPr lang="en-US" noProof="0" dirty="0"/>
              <a:t>State of the Art</a:t>
            </a:r>
          </a:p>
          <a:p>
            <a:r>
              <a:rPr lang="en-US" noProof="0" dirty="0"/>
              <a:t>Proposed Method</a:t>
            </a:r>
          </a:p>
          <a:p>
            <a:r>
              <a:rPr lang="en-US" noProof="0" dirty="0"/>
              <a:t>Dataset</a:t>
            </a:r>
          </a:p>
          <a:p>
            <a:r>
              <a:rPr lang="en-US" noProof="0" dirty="0"/>
              <a:t>Experimental Setup</a:t>
            </a:r>
          </a:p>
          <a:p>
            <a:r>
              <a:rPr lang="en-US" noProof="0" dirty="0"/>
              <a:t>Model Evaluation</a:t>
            </a:r>
          </a:p>
          <a:p>
            <a:r>
              <a:rPr lang="en-US" noProof="0" dirty="0"/>
              <a:t>Conclusions</a:t>
            </a:r>
          </a:p>
          <a:p>
            <a:r>
              <a:rPr lang="en-US" dirty="0"/>
              <a:t>Future Works</a:t>
            </a:r>
            <a:endParaRPr lang="en-US" noProof="0" dirty="0"/>
          </a:p>
          <a:p>
            <a:r>
              <a:rPr lang="en-US" noProof="0" dirty="0"/>
              <a:t>References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AEC6E41-3D0C-2A93-85C7-B3E0C961D26B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2/17</a:t>
            </a:r>
          </a:p>
        </p:txBody>
      </p:sp>
    </p:spTree>
    <p:extLst>
      <p:ext uri="{BB962C8B-B14F-4D97-AF65-F5344CB8AC3E}">
        <p14:creationId xmlns:p14="http://schemas.microsoft.com/office/powerpoint/2010/main" val="33300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2668AA-0B5B-FF78-CBB9-4E1B39BD6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Problem Statement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B7E8C29-3580-5C3A-2FEA-6470CBC0B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Detecting and recognizing license plates is a crucial task in computer vision.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It involves two key computer vision steps:</a:t>
            </a:r>
          </a:p>
          <a:p>
            <a:r>
              <a:rPr lang="en-US" noProof="0" dirty="0"/>
              <a:t>locating license plates within images (detection) and</a:t>
            </a:r>
          </a:p>
          <a:p>
            <a:r>
              <a:rPr lang="en-US" noProof="0" dirty="0"/>
              <a:t>extracting the alphanumeric characters from them (recognition).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This task is widely used in intelligent transportation systems, such as automated toll collection, traffic law enforcement, and vehicle tracking.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DCF1B97-1FC0-D26F-8C8E-64E231FD84A1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3/17</a:t>
            </a:r>
          </a:p>
        </p:txBody>
      </p:sp>
    </p:spTree>
    <p:extLst>
      <p:ext uri="{BB962C8B-B14F-4D97-AF65-F5344CB8AC3E}">
        <p14:creationId xmlns:p14="http://schemas.microsoft.com/office/powerpoint/2010/main" val="361339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58C93-7F2E-7DC4-04D5-3B646EE6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State of the Art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B1F9B08-D403-2FE3-56BE-A65B832E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The state-of-the-art approach we’ve looked at consists in a YOLOv5-PDLPR model which employs the YOLOv5 detection algorithm and a PDLPR algorithm for the recognition part.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F8EFAC-7345-F308-59FF-C6ED23878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16" y="3189400"/>
            <a:ext cx="8334236" cy="1644736"/>
          </a:xfrm>
          <a:prstGeom prst="rect">
            <a:avLst/>
          </a:prstGeom>
        </p:spPr>
      </p:pic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04510266-274E-A155-0E25-7498DB0ED9BE}"/>
              </a:ext>
            </a:extLst>
          </p:cNvPr>
          <p:cNvSpPr txBox="1">
            <a:spLocks/>
          </p:cNvSpPr>
          <p:nvPr/>
        </p:nvSpPr>
        <p:spPr>
          <a:xfrm>
            <a:off x="677334" y="4949231"/>
            <a:ext cx="8596668" cy="977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/>
              <a:t>The PDLPR algorithm is described and proposed in the reference paper [1] for the project and is responsible for recognizing the characters in the cropped license plate images.</a:t>
            </a:r>
          </a:p>
          <a:p>
            <a:pPr marL="0" indent="0">
              <a:buFont typeface="Wingdings 3" charset="2"/>
              <a:buNone/>
            </a:pPr>
            <a:endParaRPr lang="en-US" noProof="0" dirty="0"/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7FA90463-8C3E-54C7-F9FC-D133512C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[1] Tao, L.; Hong, S.; Lin, Y.; Chen, Y.; He, P.; Tie, Z. A Real-Time License Plate Detection and Recognition Model in Unconstrained Scenarios. Sensors 2024, 24, 2791. https://</a:t>
            </a:r>
            <a:r>
              <a:rPr lang="en-US" noProof="0" dirty="0" err="1"/>
              <a:t>doi.org</a:t>
            </a:r>
            <a:r>
              <a:rPr lang="en-US" noProof="0" dirty="0"/>
              <a:t>/10.3390/s24092791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6D49093-628A-6351-3A50-E169EB99A712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4/17</a:t>
            </a:r>
          </a:p>
        </p:txBody>
      </p:sp>
    </p:spTree>
    <p:extLst>
      <p:ext uri="{BB962C8B-B14F-4D97-AF65-F5344CB8AC3E}">
        <p14:creationId xmlns:p14="http://schemas.microsoft.com/office/powerpoint/2010/main" val="3064372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AEC793-3D55-B8DB-FE63-8B652EA3C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8301"/>
          </a:xfrm>
        </p:spPr>
        <p:txBody>
          <a:bodyPr/>
          <a:lstStyle/>
          <a:p>
            <a:r>
              <a:rPr lang="en-US" noProof="0" dirty="0"/>
              <a:t>Proposed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B907AB3-674E-4A18-2081-8C1D01D2C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39611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We propose a baseline model composed of:</a:t>
            </a:r>
          </a:p>
          <a:p>
            <a:r>
              <a:rPr lang="en-US" noProof="0" dirty="0"/>
              <a:t>the YOLOv5 model [2], trained by us, for detection</a:t>
            </a:r>
          </a:p>
          <a:p>
            <a:r>
              <a:rPr lang="en-US" noProof="0" dirty="0"/>
              <a:t>a multi-head CNN, also trained by us, for recognition</a:t>
            </a:r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6FB38B89-EFDE-8EC6-FC4D-FEB0CE1DC833}"/>
              </a:ext>
            </a:extLst>
          </p:cNvPr>
          <p:cNvSpPr txBox="1">
            <a:spLocks/>
          </p:cNvSpPr>
          <p:nvPr/>
        </p:nvSpPr>
        <p:spPr>
          <a:xfrm>
            <a:off x="677334" y="5102419"/>
            <a:ext cx="8596668" cy="7497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noProof="0" dirty="0"/>
              <a:t>The YOLOv5 model detects the bounding boxes for the license plates and classifies them as such.</a:t>
            </a:r>
          </a:p>
        </p:txBody>
      </p:sp>
      <p:pic>
        <p:nvPicPr>
          <p:cNvPr id="13" name="Immagine 12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2D28BE18-5571-3632-3E5A-86DF18484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41" y="3556702"/>
            <a:ext cx="8847321" cy="1409373"/>
          </a:xfrm>
          <a:prstGeom prst="rect">
            <a:avLst/>
          </a:prstGeom>
        </p:spPr>
      </p:pic>
      <p:pic>
        <p:nvPicPr>
          <p:cNvPr id="14" name="Immagine 13" descr="Immagine che contiene testo, automobile, veicolo&#10;&#10;Il contenuto generato dall'IA potrebbe non essere corretto.">
            <a:extLst>
              <a:ext uri="{FF2B5EF4-FFF2-40B4-BE49-F238E27FC236}">
                <a16:creationId xmlns:a16="http://schemas.microsoft.com/office/drawing/2014/main" id="{0E2653ED-CC20-37A9-A039-F126F8F66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81" y="3556702"/>
            <a:ext cx="8847321" cy="1409373"/>
          </a:xfrm>
          <a:prstGeom prst="rect">
            <a:avLst/>
          </a:prstGeom>
        </p:spPr>
      </p:pic>
      <p:sp>
        <p:nvSpPr>
          <p:cNvPr id="17" name="Segnaposto piè di pagina 16">
            <a:extLst>
              <a:ext uri="{FF2B5EF4-FFF2-40B4-BE49-F238E27FC236}">
                <a16:creationId xmlns:a16="http://schemas.microsoft.com/office/drawing/2014/main" id="{CD16B49F-CE57-A6F0-4143-B504D90A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[2] </a:t>
            </a:r>
            <a:r>
              <a:rPr lang="en-US" noProof="0" dirty="0">
                <a:hlinkClick r:id="rId3"/>
              </a:rPr>
              <a:t>https://github.com/ultralytics/yolov5</a:t>
            </a: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AF2F4B2-5590-72E0-7955-AF8B7C8D5520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5/17</a:t>
            </a:r>
          </a:p>
        </p:txBody>
      </p:sp>
    </p:spTree>
    <p:extLst>
      <p:ext uri="{BB962C8B-B14F-4D97-AF65-F5344CB8AC3E}">
        <p14:creationId xmlns:p14="http://schemas.microsoft.com/office/powerpoint/2010/main" val="31333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B51901-7680-CB33-8D77-59E2A78A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Proposed Method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0654E6B-E953-0F37-A046-066E9A737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833927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recognition model was created by us and works as follows.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It takes an RGB image in input and crops it according to the bounding box obtained from detection.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Features are extracted from the image by using stacked convolutional layers, followed by ReLU and MaxPooling.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The feature map is flattened into a single vector per image.</a:t>
            </a:r>
          </a:p>
          <a:p>
            <a:pPr>
              <a:buFont typeface="+mj-lt"/>
              <a:buAutoNum type="arabicPeriod"/>
            </a:pPr>
            <a:r>
              <a:rPr lang="en-US" noProof="0" dirty="0"/>
              <a:t>7 output heads predict a part of the license plate (province, letters, numbers)</a:t>
            </a:r>
          </a:p>
          <a:p>
            <a:endParaRPr lang="en-US" noProof="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ECAA432-2F49-FB93-A14E-9EDFB589C4DD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6/17</a:t>
            </a:r>
          </a:p>
        </p:txBody>
      </p:sp>
    </p:spTree>
    <p:extLst>
      <p:ext uri="{BB962C8B-B14F-4D97-AF65-F5344CB8AC3E}">
        <p14:creationId xmlns:p14="http://schemas.microsoft.com/office/powerpoint/2010/main" val="363397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931FDC-5E22-431E-8F3F-DB5C37AA0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2F9D45-0E56-07AC-D104-7685934CC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797022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The dataset we used for training is the CCPD2019 dataset [3], containing a large quantity of images depicting Chinese cars with their license plates.</a:t>
            </a:r>
          </a:p>
          <a:p>
            <a:pPr marL="0" indent="0">
              <a:buNone/>
            </a:pPr>
            <a:endParaRPr lang="en-US" noProof="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D7D864E-07FF-0A91-9636-348ABE287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548" y="2957612"/>
            <a:ext cx="3308216" cy="1990490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EB519C87-D90E-D4BF-CB07-3B6A1ECABB5C}"/>
              </a:ext>
            </a:extLst>
          </p:cNvPr>
          <p:cNvSpPr txBox="1">
            <a:spLocks/>
          </p:cNvSpPr>
          <p:nvPr/>
        </p:nvSpPr>
        <p:spPr>
          <a:xfrm>
            <a:off x="677334" y="5137005"/>
            <a:ext cx="8596668" cy="797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noProof="0" dirty="0"/>
              <a:t>Specifically, we used the «CCPD-Base» subset, containing 200000 images, from which we further took other smaller subsamples.</a:t>
            </a: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2354732E-3A35-144B-AC7E-76FDD31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[3] </a:t>
            </a:r>
            <a:r>
              <a:rPr lang="en-US" noProof="0" dirty="0" err="1"/>
              <a:t>Zhenbo</a:t>
            </a:r>
            <a:r>
              <a:rPr lang="en-US" noProof="0" dirty="0"/>
              <a:t> Xu, Wei Yang, </a:t>
            </a:r>
            <a:r>
              <a:rPr lang="en-US" noProof="0" dirty="0" err="1"/>
              <a:t>Ajin</a:t>
            </a:r>
            <a:r>
              <a:rPr lang="en-US" noProof="0" dirty="0"/>
              <a:t> Meng, </a:t>
            </a:r>
            <a:r>
              <a:rPr lang="en-US" noProof="0" dirty="0" err="1"/>
              <a:t>Nanxue</a:t>
            </a:r>
            <a:r>
              <a:rPr lang="en-US" noProof="0" dirty="0"/>
              <a:t> Lu, Huan Huang, Changchun Ying, </a:t>
            </a:r>
            <a:r>
              <a:rPr lang="en-US" noProof="0" dirty="0" err="1"/>
              <a:t>Liusheng</a:t>
            </a:r>
            <a:r>
              <a:rPr lang="en-US" noProof="0" dirty="0"/>
              <a:t> Huang; Proceedings of the European Conference on Computer Vision (ECCV), 2018, pp. 255-271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68B32AF-354F-5EE9-040D-B02D4AFE8C3A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7/17</a:t>
            </a:r>
          </a:p>
        </p:txBody>
      </p:sp>
    </p:spTree>
    <p:extLst>
      <p:ext uri="{BB962C8B-B14F-4D97-AF65-F5344CB8AC3E}">
        <p14:creationId xmlns:p14="http://schemas.microsoft.com/office/powerpoint/2010/main" val="407124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5A1CCE-98DA-B4C4-AE9C-82A72788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Experimental Setup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95200A-50E9-D727-8F32-C70519425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We’ve developed our code in a Colab notebook containing:</a:t>
            </a:r>
          </a:p>
          <a:p>
            <a:r>
              <a:rPr lang="en-US" noProof="0" dirty="0"/>
              <a:t>download and decompression of the dataset</a:t>
            </a:r>
          </a:p>
          <a:p>
            <a:r>
              <a:rPr lang="en-US" noProof="0" dirty="0"/>
              <a:t>implementation, training and evaluation of the models for detection and recognition</a:t>
            </a:r>
          </a:p>
          <a:p>
            <a:r>
              <a:rPr lang="en-US" noProof="0" dirty="0"/>
              <a:t>evaluation of the full pipeline</a:t>
            </a:r>
          </a:p>
          <a:p>
            <a:r>
              <a:rPr lang="en-US" noProof="0" dirty="0"/>
              <a:t>implementation and evaluation of a pretrained model representing the state-of-the-art approach</a:t>
            </a:r>
          </a:p>
          <a:p>
            <a:pPr marL="0" indent="0">
              <a:buNone/>
            </a:pPr>
            <a:endParaRPr lang="en-US" noProof="0" dirty="0"/>
          </a:p>
          <a:p>
            <a:pPr marL="0" indent="0">
              <a:buNone/>
            </a:pPr>
            <a:r>
              <a:rPr lang="en-US" noProof="0" dirty="0"/>
              <a:t>For the state-of-the-art implementation we used a YOLOv5 model [4] pretrained on license plates for detection and the PaddleOCR model [5] for recognition.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8A60742-C689-6812-5A19-2CE70E49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[4] </a:t>
            </a:r>
            <a:r>
              <a:rPr lang="en-US" noProof="0" dirty="0">
                <a:hlinkClick r:id="rId2"/>
              </a:rPr>
              <a:t>https://huggingface.co/keremberke/yolov5m-license-plate</a:t>
            </a:r>
            <a:endParaRPr lang="en-US" noProof="0" dirty="0"/>
          </a:p>
          <a:p>
            <a:r>
              <a:rPr lang="en-US" noProof="0" dirty="0"/>
              <a:t>[5] </a:t>
            </a:r>
            <a:r>
              <a:rPr lang="en-US" noProof="0" dirty="0">
                <a:hlinkClick r:id="rId3"/>
              </a:rPr>
              <a:t>https://github.com/PaddlePaddle/PaddleOCR</a:t>
            </a:r>
            <a:endParaRPr lang="en-US" noProof="0" dirty="0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A88151CA-A3AA-92E5-A25A-F19780672DA3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8/17</a:t>
            </a:r>
          </a:p>
        </p:txBody>
      </p:sp>
    </p:spTree>
    <p:extLst>
      <p:ext uri="{BB962C8B-B14F-4D97-AF65-F5344CB8AC3E}">
        <p14:creationId xmlns:p14="http://schemas.microsoft.com/office/powerpoint/2010/main" val="1759698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915EEB-E428-79D2-A881-4251C579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Detection Evaluation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CC0D998D-B6CA-6946-3B5A-A0861D355D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92875"/>
              </p:ext>
            </p:extLst>
          </p:nvPr>
        </p:nvGraphicFramePr>
        <p:xfrm>
          <a:off x="741336" y="1573574"/>
          <a:ext cx="8532665" cy="364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533">
                  <a:extLst>
                    <a:ext uri="{9D8B030D-6E8A-4147-A177-3AD203B41FA5}">
                      <a16:colId xmlns:a16="http://schemas.microsoft.com/office/drawing/2014/main" val="3913258633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1837831440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3298357006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3896524378"/>
                    </a:ext>
                  </a:extLst>
                </a:gridCol>
                <a:gridCol w="1706533">
                  <a:extLst>
                    <a:ext uri="{9D8B030D-6E8A-4147-A177-3AD203B41FA5}">
                      <a16:colId xmlns:a16="http://schemas.microsoft.com/office/drawing/2014/main" val="1251171418"/>
                    </a:ext>
                  </a:extLst>
                </a:gridCol>
              </a:tblGrid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Samples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AVG </a:t>
                      </a:r>
                      <a:r>
                        <a:rPr lang="en-US" noProof="0" dirty="0" err="1"/>
                        <a:t>IoU</a:t>
                      </a:r>
                      <a:endParaRPr lang="en-US" noProof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200087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0.643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97083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10’000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99.8%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0.645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038623"/>
                  </a:ext>
                </a:extLst>
              </a:tr>
              <a:tr h="91249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/>
                        <a:t>YOLOv5m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20’000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0.649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884907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AEA50E7B-B6F3-0DCB-A8E9-720BD14733CB}"/>
              </a:ext>
            </a:extLst>
          </p:cNvPr>
          <p:cNvSpPr txBox="1"/>
          <p:nvPr/>
        </p:nvSpPr>
        <p:spPr>
          <a:xfrm>
            <a:off x="677334" y="5630530"/>
            <a:ext cx="4063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0" dirty="0"/>
              <a:t>YOLO models trained on 20 epochs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EF78FA9-8511-92EC-A4B4-63DB9374909D}"/>
              </a:ext>
            </a:extLst>
          </p:cNvPr>
          <p:cNvSpPr txBox="1"/>
          <p:nvPr/>
        </p:nvSpPr>
        <p:spPr>
          <a:xfrm>
            <a:off x="11249247" y="629447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9/17</a:t>
            </a:r>
          </a:p>
        </p:txBody>
      </p:sp>
    </p:spTree>
    <p:extLst>
      <p:ext uri="{BB962C8B-B14F-4D97-AF65-F5344CB8AC3E}">
        <p14:creationId xmlns:p14="http://schemas.microsoft.com/office/powerpoint/2010/main" val="1166827902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TM02900688[[fn=Sfaccettatura]]</Template>
  <TotalTime>4782</TotalTime>
  <Words>1130</Words>
  <Application>Microsoft Macintosh PowerPoint</Application>
  <PresentationFormat>Widescreen</PresentationFormat>
  <Paragraphs>254</Paragraphs>
  <Slides>17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Aptos</vt:lpstr>
      <vt:lpstr>Arial</vt:lpstr>
      <vt:lpstr>Trebuchet MS</vt:lpstr>
      <vt:lpstr>Wingdings 3</vt:lpstr>
      <vt:lpstr>Sfaccettatura</vt:lpstr>
      <vt:lpstr>Car Plate Recognition and Reconstruction with Deep Learning</vt:lpstr>
      <vt:lpstr>Outline</vt:lpstr>
      <vt:lpstr>Problem Statement</vt:lpstr>
      <vt:lpstr>State of the Art</vt:lpstr>
      <vt:lpstr>Proposed Method</vt:lpstr>
      <vt:lpstr>Proposed Method</vt:lpstr>
      <vt:lpstr>Dataset</vt:lpstr>
      <vt:lpstr>Experimental Setup</vt:lpstr>
      <vt:lpstr>Detection Evaluation</vt:lpstr>
      <vt:lpstr>Recognition Evaluation</vt:lpstr>
      <vt:lpstr>Pipeline Evaluation</vt:lpstr>
      <vt:lpstr>Pipeline Evaluation</vt:lpstr>
      <vt:lpstr>Pipeline Evaluation</vt:lpstr>
      <vt:lpstr>Pipeline Evaluation</vt:lpstr>
      <vt:lpstr>Conclusions</vt:lpstr>
      <vt:lpstr>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Alessandro Rocchi</dc:creator>
  <cp:lastModifiedBy>Onorio Iacobelli</cp:lastModifiedBy>
  <cp:revision>35</cp:revision>
  <dcterms:created xsi:type="dcterms:W3CDTF">2025-07-16T16:33:09Z</dcterms:created>
  <dcterms:modified xsi:type="dcterms:W3CDTF">2025-07-21T17:24:47Z</dcterms:modified>
</cp:coreProperties>
</file>