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49" autoAdjust="0"/>
  </p:normalViewPr>
  <p:slideViewPr>
    <p:cSldViewPr snapToGrid="0">
      <p:cViewPr varScale="1">
        <p:scale>
          <a:sx n="152" d="100"/>
          <a:sy n="152" d="100"/>
        </p:scale>
        <p:origin x="618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9AF5216-2382-684D-0850-A7CB2105D7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13839B-76C2-273A-E907-3C02623350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DB92F-C780-4C0F-9DD6-6A35132BF95E}" type="datetimeFigureOut">
              <a:rPr lang="it-IT" smtClean="0"/>
              <a:t>17/07/2025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2E2FC2-4AE8-F3E9-0AE8-471B938BDE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143492-092D-95EC-C7B5-5E96C1A4D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0A759-8581-449C-8EA3-250946F209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287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E1B1B-E97F-4732-BDA1-07ADC26B5C39}" type="datetimeFigureOut">
              <a:rPr lang="it-IT" smtClean="0"/>
              <a:t>17/07/2025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59EFB-1334-4D27-AB1B-4993812541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54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17/07/2025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442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17/07/2025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12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17/07/2025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8191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17/07/2025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226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17/07/2025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045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17/07/2025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132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17/07/2025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289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17/07/2025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445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17/07/2025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702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17/07/2025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32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17/07/2025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83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17/07/2025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71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17/07/2025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47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17/07/2025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108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17/07/2025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768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17/07/2025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8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F631-491C-4FA4-B535-1CFB1A297EE0}" type="datetimeFigureOut">
              <a:rPr lang="it-IT" smtClean="0"/>
              <a:t>17/07/2025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CBD902-7790-4394-B197-ABAFB363E2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187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ltralytics/yolov5" TargetMode="External"/><Relationship Id="rId2" Type="http://schemas.openxmlformats.org/officeDocument/2006/relationships/hyperlink" Target="https://doi.org/10.3390/s2409279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ddlePaddle/PaddleOCR" TargetMode="External"/><Relationship Id="rId4" Type="http://schemas.openxmlformats.org/officeDocument/2006/relationships/hyperlink" Target="https://huggingface.co/keremberke/yolov5m-license-pl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ltralytics/yolov5?tab=readme-ov-fi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ddlePaddle/PaddleOCR" TargetMode="External"/><Relationship Id="rId2" Type="http://schemas.openxmlformats.org/officeDocument/2006/relationships/hyperlink" Target="https://huggingface.co/keremberke/yolov5m-license-plat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Immagine che contiene Veicolo terrestre, veicolo, testo, ruota&#10;&#10;Il contenuto generato dall'IA potrebbe non essere corretto.">
            <a:extLst>
              <a:ext uri="{FF2B5EF4-FFF2-40B4-BE49-F238E27FC236}">
                <a16:creationId xmlns:a16="http://schemas.microsoft.com/office/drawing/2014/main" id="{3902D1B6-51BB-36D7-0DBD-CA9515FB7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0" r="44607"/>
          <a:stretch>
            <a:fillRect/>
          </a:stretch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E0CC13-A82C-9F7C-5219-35EC3F701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335" y="1678665"/>
            <a:ext cx="4154068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400" dirty="0"/>
              <a:t>Car Plate </a:t>
            </a:r>
            <a:r>
              <a:rPr lang="it-IT" sz="3400" dirty="0" err="1"/>
              <a:t>Recognition</a:t>
            </a:r>
            <a:r>
              <a:rPr lang="it-IT" sz="3400" dirty="0"/>
              <a:t> and </a:t>
            </a:r>
            <a:r>
              <a:rPr lang="it-IT" sz="3400" dirty="0" err="1"/>
              <a:t>Reconstruction</a:t>
            </a:r>
            <a:r>
              <a:rPr lang="it-IT" sz="3400" dirty="0"/>
              <a:t> with Deep Learning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F5AF5E-BF2C-D390-FDAA-86174240D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it-IT" sz="1400" dirty="0"/>
            </a:br>
            <a:r>
              <a:rPr lang="it-IT" sz="1400" dirty="0"/>
              <a:t>Project for the Computer Vision </a:t>
            </a:r>
            <a:r>
              <a:rPr lang="it-IT" sz="1400" dirty="0" err="1"/>
              <a:t>course</a:t>
            </a:r>
            <a:br>
              <a:rPr lang="it-IT" sz="1400" dirty="0"/>
            </a:br>
            <a:r>
              <a:rPr lang="it-IT" sz="1400" dirty="0"/>
              <a:t>La Sapienza, A.Y. 2024/2025</a:t>
            </a:r>
            <a:br>
              <a:rPr lang="it-IT" sz="1400" dirty="0"/>
            </a:br>
            <a:br>
              <a:rPr lang="it-IT" sz="1400" dirty="0"/>
            </a:br>
            <a:r>
              <a:rPr lang="it-IT" sz="1400" dirty="0" err="1"/>
              <a:t>Authors</a:t>
            </a:r>
            <a:r>
              <a:rPr lang="it-IT" sz="1400" dirty="0"/>
              <a:t>: Onorio Iacobelli, Alessandro Rocchi</a:t>
            </a:r>
          </a:p>
        </p:txBody>
      </p:sp>
    </p:spTree>
    <p:extLst>
      <p:ext uri="{BB962C8B-B14F-4D97-AF65-F5344CB8AC3E}">
        <p14:creationId xmlns:p14="http://schemas.microsoft.com/office/powerpoint/2010/main" val="232911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AAD67-B365-86A2-6024-1EB78F33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F74486-D897-28BC-CB58-3DAB37F0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20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E917B-5DC4-833A-68C6-DFE9D242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35B6C1-D14E-E365-6062-6FF6E99F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Tao, L.; Hong, S.; Lin, Y.; Chen, Y.; He, P.; Tie, Z. A Real-Time License Plate Detection and Recognition Model in Unconstrained Scenarios. </a:t>
            </a:r>
            <a:r>
              <a:rPr lang="en-US" i="1" dirty="0"/>
              <a:t>Sensors</a:t>
            </a:r>
            <a:r>
              <a:rPr lang="en-US" dirty="0"/>
              <a:t> 2024, </a:t>
            </a:r>
            <a:r>
              <a:rPr lang="en-US" i="1" dirty="0"/>
              <a:t>24</a:t>
            </a:r>
            <a:r>
              <a:rPr lang="en-US" dirty="0"/>
              <a:t>, 2791. </a:t>
            </a:r>
            <a:r>
              <a:rPr lang="en-US" dirty="0">
                <a:hlinkClick r:id="rId2"/>
              </a:rPr>
              <a:t>https://doi.org/10.3390/s24092791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it-IT" dirty="0">
                <a:hlinkClick r:id="rId3"/>
              </a:rPr>
              <a:t>https://github.com/ultralytics/yolov5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it-IT" i="1" dirty="0" err="1"/>
              <a:t>Zhenbo</a:t>
            </a:r>
            <a:r>
              <a:rPr lang="it-IT" i="1" dirty="0"/>
              <a:t> </a:t>
            </a:r>
            <a:r>
              <a:rPr lang="it-IT" i="1" dirty="0" err="1"/>
              <a:t>Xu</a:t>
            </a:r>
            <a:r>
              <a:rPr lang="it-IT" i="1" dirty="0"/>
              <a:t>, Wei Yang, </a:t>
            </a:r>
            <a:r>
              <a:rPr lang="it-IT" i="1" dirty="0" err="1"/>
              <a:t>Ajin</a:t>
            </a:r>
            <a:r>
              <a:rPr lang="it-IT" i="1" dirty="0"/>
              <a:t> </a:t>
            </a:r>
            <a:r>
              <a:rPr lang="it-IT" i="1" dirty="0" err="1"/>
              <a:t>Meng</a:t>
            </a:r>
            <a:r>
              <a:rPr lang="it-IT" i="1" dirty="0"/>
              <a:t>, </a:t>
            </a:r>
            <a:r>
              <a:rPr lang="it-IT" i="1" dirty="0" err="1"/>
              <a:t>Nanxue</a:t>
            </a:r>
            <a:r>
              <a:rPr lang="it-IT" i="1" dirty="0"/>
              <a:t> Lu, </a:t>
            </a:r>
            <a:r>
              <a:rPr lang="it-IT" i="1" dirty="0" err="1"/>
              <a:t>Huan</a:t>
            </a:r>
            <a:r>
              <a:rPr lang="it-IT" i="1" dirty="0"/>
              <a:t> Huang, Changchun Ying, </a:t>
            </a:r>
            <a:r>
              <a:rPr lang="it-IT" i="1" dirty="0" err="1"/>
              <a:t>Liusheng</a:t>
            </a:r>
            <a:r>
              <a:rPr lang="it-IT" i="1" dirty="0"/>
              <a:t> Huang</a:t>
            </a:r>
            <a:r>
              <a:rPr lang="it-IT" dirty="0"/>
              <a:t>; </a:t>
            </a:r>
            <a:r>
              <a:rPr lang="it-IT" dirty="0" err="1"/>
              <a:t>Proceedings</a:t>
            </a:r>
            <a:r>
              <a:rPr lang="it-IT" dirty="0"/>
              <a:t> of the </a:t>
            </a:r>
            <a:r>
              <a:rPr lang="it-IT" dirty="0" err="1"/>
              <a:t>European</a:t>
            </a:r>
            <a:r>
              <a:rPr lang="it-IT" dirty="0"/>
              <a:t> Conference on Computer Vision (ECCV), 2018, pp. 255-271</a:t>
            </a:r>
          </a:p>
          <a:p>
            <a:pPr>
              <a:buFont typeface="+mj-lt"/>
              <a:buAutoNum type="arabicPeriod"/>
            </a:pPr>
            <a:r>
              <a:rPr lang="it-IT" dirty="0">
                <a:hlinkClick r:id="rId4"/>
              </a:rPr>
              <a:t>https://huggingface.co/keremberke/yolov5m-license-plate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it-IT" dirty="0">
                <a:hlinkClick r:id="rId5"/>
              </a:rPr>
              <a:t>https://github.com/PaddlePaddle/PaddleOCR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04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78F9D-DD88-DFA7-7507-3F350320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47" name="Segnaposto contenuto 2">
            <a:extLst>
              <a:ext uri="{FF2B5EF4-FFF2-40B4-BE49-F238E27FC236}">
                <a16:creationId xmlns:a16="http://schemas.microsoft.com/office/drawing/2014/main" id="{6D0B829E-AC0D-E0B6-C0EB-129B1283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30307"/>
          </a:xfrm>
        </p:spPr>
        <p:txBody>
          <a:bodyPr>
            <a:normAutofit/>
          </a:bodyPr>
          <a:lstStyle/>
          <a:p>
            <a:r>
              <a:rPr lang="it-IT" dirty="0" err="1"/>
              <a:t>Problem</a:t>
            </a:r>
            <a:r>
              <a:rPr lang="it-IT" dirty="0"/>
              <a:t> Statement</a:t>
            </a:r>
          </a:p>
          <a:p>
            <a:r>
              <a:rPr lang="it-IT" dirty="0"/>
              <a:t>State of the Art</a:t>
            </a:r>
          </a:p>
          <a:p>
            <a:r>
              <a:rPr lang="it-IT" dirty="0" err="1"/>
              <a:t>Proposed</a:t>
            </a:r>
            <a:r>
              <a:rPr lang="it-IT" dirty="0"/>
              <a:t> Method</a:t>
            </a:r>
          </a:p>
          <a:p>
            <a:r>
              <a:rPr lang="it-IT" dirty="0"/>
              <a:t>Dataset</a:t>
            </a:r>
          </a:p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  <a:p>
            <a:r>
              <a:rPr lang="it-IT" dirty="0"/>
              <a:t>Model Evaluation</a:t>
            </a:r>
          </a:p>
          <a:p>
            <a:r>
              <a:rPr lang="it-IT" dirty="0" err="1"/>
              <a:t>Conlusions</a:t>
            </a:r>
            <a:endParaRPr lang="it-IT" dirty="0"/>
          </a:p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BBD6CDB-EAC0-6DB8-AFF5-4BAC274A6F90}"/>
              </a:ext>
            </a:extLst>
          </p:cNvPr>
          <p:cNvSpPr txBox="1"/>
          <p:nvPr/>
        </p:nvSpPr>
        <p:spPr>
          <a:xfrm>
            <a:off x="3661801" y="1491497"/>
            <a:ext cx="616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AGGIUNGERE NUMERO DI DIAPOSITIVE!!!!</a:t>
            </a:r>
          </a:p>
        </p:txBody>
      </p:sp>
    </p:spTree>
    <p:extLst>
      <p:ext uri="{BB962C8B-B14F-4D97-AF65-F5344CB8AC3E}">
        <p14:creationId xmlns:p14="http://schemas.microsoft.com/office/powerpoint/2010/main" val="33300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2668AA-0B5B-FF78-CBB9-4E1B39BD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Statement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7E8C29-3580-5C3A-2FEA-6470CBC0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Detecting</a:t>
            </a:r>
            <a:r>
              <a:rPr lang="it-IT" dirty="0"/>
              <a:t> and </a:t>
            </a:r>
            <a:r>
              <a:rPr lang="it-IT" dirty="0" err="1"/>
              <a:t>recognizing</a:t>
            </a:r>
            <a:r>
              <a:rPr lang="it-IT" dirty="0"/>
              <a:t> </a:t>
            </a:r>
            <a:r>
              <a:rPr lang="it-IT" dirty="0" err="1"/>
              <a:t>license</a:t>
            </a:r>
            <a:r>
              <a:rPr lang="it-IT" dirty="0"/>
              <a:t> </a:t>
            </a:r>
            <a:r>
              <a:rPr lang="it-IT" dirty="0" err="1"/>
              <a:t>plates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crucial</a:t>
            </a:r>
            <a:r>
              <a:rPr lang="it-IT" dirty="0"/>
              <a:t> task in computer vision.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/>
              <a:t>It involves two key computer vision steps:</a:t>
            </a:r>
          </a:p>
          <a:p>
            <a:r>
              <a:rPr lang="en-US" dirty="0"/>
              <a:t>locating license plates within images (detection) and</a:t>
            </a:r>
          </a:p>
          <a:p>
            <a:r>
              <a:rPr lang="en-US" dirty="0"/>
              <a:t>extracting the alphanumeric characters from them (recognition).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task is widely used in intelligent transportation systems, such as automated toll collection, traffic law enforcement, and vehicle tracking.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339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58C93-7F2E-7DC4-04D5-3B646EE6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State of the Art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1F9B08-D403-2FE3-56BE-A65B832E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The state of the art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we’ve</a:t>
            </a:r>
            <a:r>
              <a:rPr lang="it-IT" dirty="0"/>
              <a:t> </a:t>
            </a:r>
            <a:r>
              <a:rPr lang="it-IT" dirty="0" err="1"/>
              <a:t>looked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consists</a:t>
            </a:r>
            <a:r>
              <a:rPr lang="it-IT" dirty="0"/>
              <a:t> in a YOLOv5-PDLPR model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employs</a:t>
            </a:r>
            <a:r>
              <a:rPr lang="it-IT" dirty="0"/>
              <a:t> the YOLOv5 </a:t>
            </a:r>
            <a:r>
              <a:rPr lang="it-IT" dirty="0" err="1"/>
              <a:t>detection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and a PDLPR </a:t>
            </a:r>
            <a:r>
              <a:rPr lang="it-IT" dirty="0" err="1"/>
              <a:t>algorithm</a:t>
            </a:r>
            <a:r>
              <a:rPr lang="it-IT" dirty="0"/>
              <a:t> for the </a:t>
            </a:r>
            <a:r>
              <a:rPr lang="it-IT" dirty="0" err="1"/>
              <a:t>recognition</a:t>
            </a:r>
            <a:r>
              <a:rPr lang="it-IT" dirty="0"/>
              <a:t> part.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8F8EFAC-7345-F308-59FF-C6ED2387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16" y="3189400"/>
            <a:ext cx="8334236" cy="1644736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4510266-274E-A155-0E25-7498DB0ED9BE}"/>
              </a:ext>
            </a:extLst>
          </p:cNvPr>
          <p:cNvSpPr txBox="1">
            <a:spLocks/>
          </p:cNvSpPr>
          <p:nvPr/>
        </p:nvSpPr>
        <p:spPr>
          <a:xfrm>
            <a:off x="677334" y="4949231"/>
            <a:ext cx="8596668" cy="977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The PDLPR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and </a:t>
            </a:r>
            <a:r>
              <a:rPr lang="it-IT" dirty="0" err="1"/>
              <a:t>proposed</a:t>
            </a:r>
            <a:r>
              <a:rPr lang="it-IT" dirty="0"/>
              <a:t> in the </a:t>
            </a:r>
            <a:r>
              <a:rPr lang="it-IT" dirty="0" err="1"/>
              <a:t>reference</a:t>
            </a:r>
            <a:r>
              <a:rPr lang="it-IT" dirty="0"/>
              <a:t> paper [1] for the project and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responsible</a:t>
            </a:r>
            <a:r>
              <a:rPr lang="it-IT" dirty="0"/>
              <a:t> for </a:t>
            </a:r>
            <a:r>
              <a:rPr lang="it-IT" dirty="0" err="1"/>
              <a:t>recognizing</a:t>
            </a:r>
            <a:r>
              <a:rPr lang="it-IT" dirty="0"/>
              <a:t> the </a:t>
            </a:r>
            <a:r>
              <a:rPr lang="it-IT" dirty="0" err="1"/>
              <a:t>characters</a:t>
            </a:r>
            <a:r>
              <a:rPr lang="it-IT" dirty="0"/>
              <a:t> in the </a:t>
            </a:r>
            <a:r>
              <a:rPr lang="it-IT" dirty="0" err="1"/>
              <a:t>cropped</a:t>
            </a:r>
            <a:r>
              <a:rPr lang="it-IT" dirty="0"/>
              <a:t> </a:t>
            </a:r>
            <a:r>
              <a:rPr lang="it-IT" dirty="0" err="1"/>
              <a:t>license</a:t>
            </a:r>
            <a:r>
              <a:rPr lang="it-IT" dirty="0"/>
              <a:t> </a:t>
            </a:r>
            <a:r>
              <a:rPr lang="it-IT" dirty="0" err="1"/>
              <a:t>plate</a:t>
            </a:r>
            <a:r>
              <a:rPr lang="it-IT" dirty="0"/>
              <a:t> images.</a:t>
            </a:r>
          </a:p>
          <a:p>
            <a:pPr marL="0" indent="0">
              <a:buFont typeface="Wingdings 3" charset="2"/>
              <a:buNone/>
            </a:pPr>
            <a:endParaRPr lang="it-IT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7FA90463-8C3E-54C7-F9FC-D133512C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[1] Tao, L.; Hong, S.; Lin, Y.; Chen, Y.; He, P.; Tie, Z. A Real-Time License Plate Detection and Recognition Model in Unconstrained Scenarios. Sensors 2024, 24, 2791. https://doi.org/10.3390/s24092791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437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AEC793-3D55-B8DB-FE63-8B652EA3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8301"/>
          </a:xfrm>
        </p:spPr>
        <p:txBody>
          <a:bodyPr/>
          <a:lstStyle/>
          <a:p>
            <a:r>
              <a:rPr lang="it-IT" dirty="0" err="1"/>
              <a:t>Proposed</a:t>
            </a:r>
            <a:r>
              <a:rPr lang="it-IT" dirty="0"/>
              <a:t> 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907AB3-674E-4A18-2081-8C1D01D2C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396112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propose a baseline model </a:t>
            </a:r>
            <a:r>
              <a:rPr lang="it-IT" dirty="0" err="1"/>
              <a:t>composed</a:t>
            </a:r>
            <a:r>
              <a:rPr lang="it-IT" dirty="0"/>
              <a:t> of:</a:t>
            </a:r>
          </a:p>
          <a:p>
            <a:r>
              <a:rPr lang="it-IT" dirty="0"/>
              <a:t>the YOLOv5 model [2], </a:t>
            </a:r>
            <a:r>
              <a:rPr lang="it-IT" dirty="0" err="1"/>
              <a:t>trained</a:t>
            </a:r>
            <a:r>
              <a:rPr lang="it-IT" dirty="0"/>
              <a:t> by </a:t>
            </a:r>
            <a:r>
              <a:rPr lang="it-IT" dirty="0" err="1"/>
              <a:t>us</a:t>
            </a:r>
            <a:r>
              <a:rPr lang="it-IT" dirty="0"/>
              <a:t>, for </a:t>
            </a:r>
            <a:r>
              <a:rPr lang="it-IT" dirty="0" err="1"/>
              <a:t>detection</a:t>
            </a:r>
            <a:endParaRPr lang="it-IT" dirty="0"/>
          </a:p>
          <a:p>
            <a:r>
              <a:rPr lang="it-IT" dirty="0"/>
              <a:t>a multi-head CNN,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by </a:t>
            </a:r>
            <a:r>
              <a:rPr lang="it-IT" dirty="0" err="1"/>
              <a:t>us</a:t>
            </a:r>
            <a:r>
              <a:rPr lang="it-IT" dirty="0"/>
              <a:t>, for </a:t>
            </a:r>
            <a:r>
              <a:rPr lang="it-IT" dirty="0" err="1"/>
              <a:t>recognition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FB38B89-EFDE-8EC6-FC4D-FEB0CE1DC833}"/>
              </a:ext>
            </a:extLst>
          </p:cNvPr>
          <p:cNvSpPr txBox="1">
            <a:spLocks/>
          </p:cNvSpPr>
          <p:nvPr/>
        </p:nvSpPr>
        <p:spPr>
          <a:xfrm>
            <a:off x="677334" y="5102419"/>
            <a:ext cx="8596668" cy="749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The YOLOv5 model </a:t>
            </a:r>
            <a:r>
              <a:rPr lang="it-IT" dirty="0" err="1"/>
              <a:t>detects</a:t>
            </a:r>
            <a:r>
              <a:rPr lang="it-IT" dirty="0"/>
              <a:t> the </a:t>
            </a:r>
            <a:r>
              <a:rPr lang="it-IT" dirty="0" err="1"/>
              <a:t>bounding</a:t>
            </a:r>
            <a:r>
              <a:rPr lang="it-IT" dirty="0"/>
              <a:t> boxes for the </a:t>
            </a:r>
            <a:r>
              <a:rPr lang="it-IT" dirty="0" err="1"/>
              <a:t>license</a:t>
            </a:r>
            <a:r>
              <a:rPr lang="it-IT" dirty="0"/>
              <a:t> </a:t>
            </a:r>
            <a:r>
              <a:rPr lang="it-IT" dirty="0" err="1"/>
              <a:t>plates</a:t>
            </a:r>
            <a:r>
              <a:rPr lang="it-IT" dirty="0"/>
              <a:t> and </a:t>
            </a:r>
            <a:r>
              <a:rPr lang="it-IT" dirty="0" err="1"/>
              <a:t>classifies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.</a:t>
            </a:r>
          </a:p>
        </p:txBody>
      </p:sp>
      <p:pic>
        <p:nvPicPr>
          <p:cNvPr id="13" name="Immagine 12" descr="Immagine che contiene testo, automobile, veicolo&#10;&#10;Il contenuto generato dall'IA potrebbe non essere corretto.">
            <a:extLst>
              <a:ext uri="{FF2B5EF4-FFF2-40B4-BE49-F238E27FC236}">
                <a16:creationId xmlns:a16="http://schemas.microsoft.com/office/drawing/2014/main" id="{2D28BE18-5571-3632-3E5A-86DF18484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41" y="3556702"/>
            <a:ext cx="8847321" cy="1409373"/>
          </a:xfrm>
          <a:prstGeom prst="rect">
            <a:avLst/>
          </a:prstGeom>
        </p:spPr>
      </p:pic>
      <p:pic>
        <p:nvPicPr>
          <p:cNvPr id="14" name="Immagine 13" descr="Immagine che contiene testo, automobile, veicolo&#10;&#10;Il contenuto generato dall'IA potrebbe non essere corretto.">
            <a:extLst>
              <a:ext uri="{FF2B5EF4-FFF2-40B4-BE49-F238E27FC236}">
                <a16:creationId xmlns:a16="http://schemas.microsoft.com/office/drawing/2014/main" id="{0E2653ED-CC20-37A9-A039-F126F8F6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1" y="3556702"/>
            <a:ext cx="8847321" cy="1409373"/>
          </a:xfrm>
          <a:prstGeom prst="rect">
            <a:avLst/>
          </a:prstGeom>
        </p:spPr>
      </p:pic>
      <p:sp>
        <p:nvSpPr>
          <p:cNvPr id="17" name="Segnaposto piè di pagina 16">
            <a:extLst>
              <a:ext uri="{FF2B5EF4-FFF2-40B4-BE49-F238E27FC236}">
                <a16:creationId xmlns:a16="http://schemas.microsoft.com/office/drawing/2014/main" id="{CD16B49F-CE57-A6F0-4143-B504D90A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[2] </a:t>
            </a:r>
            <a:r>
              <a:rPr lang="it-IT" dirty="0">
                <a:hlinkClick r:id="rId3"/>
              </a:rPr>
              <a:t>https://github.com/ultralytics/yolov5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33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B51901-7680-CB33-8D77-59E2A78A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Proposed</a:t>
            </a:r>
            <a:r>
              <a:rPr lang="it-IT" dirty="0"/>
              <a:t> 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654E6B-E953-0F37-A046-066E9A73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33927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recognition</a:t>
            </a:r>
            <a:r>
              <a:rPr lang="it-IT" dirty="0"/>
              <a:t> model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by </a:t>
            </a:r>
            <a:r>
              <a:rPr lang="it-IT" dirty="0" err="1"/>
              <a:t>us</a:t>
            </a:r>
            <a:r>
              <a:rPr lang="it-IT" dirty="0"/>
              <a:t> and works </a:t>
            </a:r>
            <a:r>
              <a:rPr lang="it-IT" dirty="0" err="1"/>
              <a:t>as</a:t>
            </a:r>
            <a:r>
              <a:rPr lang="it-IT" dirty="0"/>
              <a:t> follows.</a:t>
            </a:r>
          </a:p>
          <a:p>
            <a:pPr>
              <a:buFont typeface="+mj-lt"/>
              <a:buAutoNum type="arabicPeriod"/>
            </a:pPr>
            <a:r>
              <a:rPr lang="it-IT" dirty="0" err="1"/>
              <a:t>It</a:t>
            </a:r>
            <a:r>
              <a:rPr lang="it-IT" dirty="0"/>
              <a:t> takes an RGB image in input and </a:t>
            </a:r>
            <a:r>
              <a:rPr lang="it-IT" dirty="0" err="1"/>
              <a:t>crops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bounding</a:t>
            </a:r>
            <a:r>
              <a:rPr lang="it-IT" dirty="0"/>
              <a:t> box </a:t>
            </a:r>
            <a:r>
              <a:rPr lang="it-IT" dirty="0" err="1"/>
              <a:t>obtained</a:t>
            </a:r>
            <a:r>
              <a:rPr lang="it-IT" dirty="0"/>
              <a:t> from </a:t>
            </a:r>
            <a:r>
              <a:rPr lang="it-IT" dirty="0" err="1"/>
              <a:t>detection</a:t>
            </a:r>
            <a:r>
              <a:rPr lang="it-IT" dirty="0"/>
              <a:t>.</a:t>
            </a:r>
          </a:p>
          <a:p>
            <a:pPr>
              <a:buFont typeface="+mj-lt"/>
              <a:buAutoNum type="arabicPeriod"/>
            </a:pPr>
            <a:r>
              <a:rPr lang="it-IT" dirty="0"/>
              <a:t>Features are </a:t>
            </a:r>
            <a:r>
              <a:rPr lang="it-IT" dirty="0" err="1"/>
              <a:t>extracted</a:t>
            </a:r>
            <a:r>
              <a:rPr lang="it-IT" dirty="0"/>
              <a:t> from the image by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stacked</a:t>
            </a:r>
            <a:r>
              <a:rPr lang="it-IT" dirty="0"/>
              <a:t> </a:t>
            </a:r>
            <a:r>
              <a:rPr lang="it-IT" dirty="0" err="1"/>
              <a:t>convolutional</a:t>
            </a:r>
            <a:r>
              <a:rPr lang="it-IT" dirty="0"/>
              <a:t> </a:t>
            </a:r>
            <a:r>
              <a:rPr lang="it-IT" dirty="0" err="1"/>
              <a:t>layers</a:t>
            </a:r>
            <a:r>
              <a:rPr lang="it-IT" dirty="0"/>
              <a:t>, </a:t>
            </a:r>
            <a:r>
              <a:rPr lang="it-IT" dirty="0" err="1"/>
              <a:t>followed</a:t>
            </a:r>
            <a:r>
              <a:rPr lang="it-IT" dirty="0"/>
              <a:t> by </a:t>
            </a:r>
            <a:r>
              <a:rPr lang="it-IT" dirty="0" err="1"/>
              <a:t>ReLU</a:t>
            </a:r>
            <a:r>
              <a:rPr lang="it-IT" dirty="0"/>
              <a:t> and </a:t>
            </a:r>
            <a:r>
              <a:rPr lang="it-IT" dirty="0" err="1"/>
              <a:t>MaxPooling</a:t>
            </a:r>
            <a:r>
              <a:rPr lang="it-IT" dirty="0"/>
              <a:t>.</a:t>
            </a:r>
          </a:p>
          <a:p>
            <a:pPr>
              <a:buFont typeface="+mj-lt"/>
              <a:buAutoNum type="arabicPeriod"/>
            </a:pPr>
            <a:r>
              <a:rPr lang="it-IT" dirty="0"/>
              <a:t>The feature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flattened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 single </a:t>
            </a:r>
            <a:r>
              <a:rPr lang="it-IT" dirty="0" err="1"/>
              <a:t>vector</a:t>
            </a:r>
            <a:r>
              <a:rPr lang="it-IT" dirty="0"/>
              <a:t> per image.</a:t>
            </a:r>
          </a:p>
          <a:p>
            <a:pPr>
              <a:buFont typeface="+mj-lt"/>
              <a:buAutoNum type="arabicPeriod"/>
            </a:pPr>
            <a:r>
              <a:rPr lang="it-IT" dirty="0"/>
              <a:t>7 output heads </a:t>
            </a:r>
            <a:r>
              <a:rPr lang="it-IT" dirty="0" err="1"/>
              <a:t>predict</a:t>
            </a:r>
            <a:r>
              <a:rPr lang="it-IT" dirty="0"/>
              <a:t> a part of the </a:t>
            </a:r>
            <a:r>
              <a:rPr lang="it-IT" dirty="0" err="1"/>
              <a:t>license</a:t>
            </a:r>
            <a:r>
              <a:rPr lang="it-IT" dirty="0"/>
              <a:t> </a:t>
            </a:r>
            <a:r>
              <a:rPr lang="it-IT" dirty="0" err="1"/>
              <a:t>plate</a:t>
            </a:r>
            <a:r>
              <a:rPr lang="it-IT" dirty="0"/>
              <a:t> (province, </a:t>
            </a:r>
            <a:r>
              <a:rPr lang="it-IT" dirty="0" err="1"/>
              <a:t>letters</a:t>
            </a:r>
            <a:r>
              <a:rPr lang="it-IT" dirty="0"/>
              <a:t>, </a:t>
            </a:r>
            <a:r>
              <a:rPr lang="it-IT" dirty="0" err="1"/>
              <a:t>numbers</a:t>
            </a:r>
            <a:r>
              <a:rPr lang="it-IT" dirty="0"/>
              <a:t>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397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931FDC-5E22-431E-8F3F-DB5C37AA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2F9D45-0E56-07AC-D104-7685934C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9702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dataset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training </a:t>
            </a:r>
            <a:r>
              <a:rPr lang="it-IT" dirty="0" err="1"/>
              <a:t>is</a:t>
            </a:r>
            <a:r>
              <a:rPr lang="it-IT" dirty="0"/>
              <a:t> the CCPD2019 dataset [3], </a:t>
            </a:r>
            <a:r>
              <a:rPr lang="it-IT" dirty="0" err="1"/>
              <a:t>containing</a:t>
            </a:r>
            <a:r>
              <a:rPr lang="it-IT" dirty="0"/>
              <a:t> a large </a:t>
            </a:r>
            <a:r>
              <a:rPr lang="it-IT" dirty="0" err="1"/>
              <a:t>quantity</a:t>
            </a:r>
            <a:r>
              <a:rPr lang="it-IT" dirty="0"/>
              <a:t> of images </a:t>
            </a:r>
            <a:r>
              <a:rPr lang="it-IT" dirty="0" err="1"/>
              <a:t>depicting</a:t>
            </a:r>
            <a:r>
              <a:rPr lang="it-IT" dirty="0"/>
              <a:t> </a:t>
            </a:r>
            <a:r>
              <a:rPr lang="it-IT" dirty="0" err="1"/>
              <a:t>chinese</a:t>
            </a:r>
            <a:r>
              <a:rPr lang="it-IT" dirty="0"/>
              <a:t> cars with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license</a:t>
            </a:r>
            <a:r>
              <a:rPr lang="it-IT" dirty="0"/>
              <a:t> </a:t>
            </a:r>
            <a:r>
              <a:rPr lang="it-IT" dirty="0" err="1"/>
              <a:t>plates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D7D864E-07FF-0A91-9636-348ABE287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48" y="2957612"/>
            <a:ext cx="3308216" cy="1990490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EB519C87-D90E-D4BF-CB07-3B6A1ECABB5C}"/>
              </a:ext>
            </a:extLst>
          </p:cNvPr>
          <p:cNvSpPr txBox="1">
            <a:spLocks/>
          </p:cNvSpPr>
          <p:nvPr/>
        </p:nvSpPr>
        <p:spPr>
          <a:xfrm>
            <a:off x="677334" y="5137005"/>
            <a:ext cx="8596668" cy="79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t-IT" dirty="0" err="1"/>
              <a:t>Specifically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«CCPD-Base» subset, </a:t>
            </a:r>
            <a:r>
              <a:rPr lang="it-IT" dirty="0" err="1"/>
              <a:t>containing</a:t>
            </a:r>
            <a:r>
              <a:rPr lang="it-IT" dirty="0"/>
              <a:t> 200000 images, from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took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samller</a:t>
            </a:r>
            <a:r>
              <a:rPr lang="it-IT" dirty="0"/>
              <a:t> </a:t>
            </a:r>
            <a:r>
              <a:rPr lang="it-IT" dirty="0" err="1"/>
              <a:t>subsamples</a:t>
            </a:r>
            <a:r>
              <a:rPr lang="it-IT" dirty="0"/>
              <a:t>.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354732E-3A35-144B-AC7E-76FDD31C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[3] </a:t>
            </a:r>
            <a:r>
              <a:rPr lang="it-IT" dirty="0" err="1"/>
              <a:t>Zhenbo</a:t>
            </a:r>
            <a:r>
              <a:rPr lang="it-IT" dirty="0"/>
              <a:t> </a:t>
            </a:r>
            <a:r>
              <a:rPr lang="it-IT" dirty="0" err="1"/>
              <a:t>Xu</a:t>
            </a:r>
            <a:r>
              <a:rPr lang="it-IT" dirty="0"/>
              <a:t>, Wei Yang, </a:t>
            </a:r>
            <a:r>
              <a:rPr lang="it-IT" dirty="0" err="1"/>
              <a:t>Ajin</a:t>
            </a:r>
            <a:r>
              <a:rPr lang="it-IT" dirty="0"/>
              <a:t> </a:t>
            </a:r>
            <a:r>
              <a:rPr lang="it-IT" dirty="0" err="1"/>
              <a:t>Meng</a:t>
            </a:r>
            <a:r>
              <a:rPr lang="it-IT" dirty="0"/>
              <a:t>, </a:t>
            </a:r>
            <a:r>
              <a:rPr lang="it-IT" dirty="0" err="1"/>
              <a:t>Nanxue</a:t>
            </a:r>
            <a:r>
              <a:rPr lang="it-IT" dirty="0"/>
              <a:t> Lu, </a:t>
            </a:r>
            <a:r>
              <a:rPr lang="it-IT" dirty="0" err="1"/>
              <a:t>Huan</a:t>
            </a:r>
            <a:r>
              <a:rPr lang="it-IT" dirty="0"/>
              <a:t> Huang, Changchun Ying, </a:t>
            </a:r>
            <a:r>
              <a:rPr lang="it-IT" dirty="0" err="1"/>
              <a:t>Liusheng</a:t>
            </a:r>
            <a:r>
              <a:rPr lang="it-IT" dirty="0"/>
              <a:t> Huang; </a:t>
            </a:r>
            <a:r>
              <a:rPr lang="it-IT" dirty="0" err="1"/>
              <a:t>Proceedings</a:t>
            </a:r>
            <a:r>
              <a:rPr lang="it-IT" dirty="0"/>
              <a:t> of the </a:t>
            </a:r>
            <a:r>
              <a:rPr lang="it-IT" dirty="0" err="1"/>
              <a:t>European</a:t>
            </a:r>
            <a:r>
              <a:rPr lang="it-IT" dirty="0"/>
              <a:t> Conference on Computer Vision (ECCV), 2018, pp. 255-271</a:t>
            </a:r>
          </a:p>
        </p:txBody>
      </p:sp>
    </p:spTree>
    <p:extLst>
      <p:ext uri="{BB962C8B-B14F-4D97-AF65-F5344CB8AC3E}">
        <p14:creationId xmlns:p14="http://schemas.microsoft.com/office/powerpoint/2010/main" val="40712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5A1CCE-98DA-B4C4-AE9C-82A72788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Experimental</a:t>
            </a:r>
            <a:r>
              <a:rPr lang="it-IT" dirty="0"/>
              <a:t>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95200A-50E9-D727-8F32-C7051942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We’ve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code in a </a:t>
            </a:r>
            <a:r>
              <a:rPr lang="it-IT" dirty="0" err="1"/>
              <a:t>Colab</a:t>
            </a:r>
            <a:r>
              <a:rPr lang="it-IT" dirty="0"/>
              <a:t> notebook </a:t>
            </a:r>
            <a:r>
              <a:rPr lang="it-IT" dirty="0" err="1"/>
              <a:t>containing</a:t>
            </a:r>
            <a:r>
              <a:rPr lang="it-IT" dirty="0"/>
              <a:t>:</a:t>
            </a:r>
          </a:p>
          <a:p>
            <a:r>
              <a:rPr lang="it-IT" dirty="0"/>
              <a:t>download and </a:t>
            </a:r>
            <a:r>
              <a:rPr lang="it-IT" dirty="0" err="1"/>
              <a:t>decompression</a:t>
            </a:r>
            <a:r>
              <a:rPr lang="it-IT" dirty="0"/>
              <a:t> of the dataset</a:t>
            </a:r>
          </a:p>
          <a:p>
            <a:r>
              <a:rPr lang="it-IT" dirty="0" err="1"/>
              <a:t>implementation</a:t>
            </a:r>
            <a:r>
              <a:rPr lang="it-IT" dirty="0"/>
              <a:t>, training and </a:t>
            </a:r>
            <a:r>
              <a:rPr lang="it-IT" dirty="0" err="1"/>
              <a:t>evaluation</a:t>
            </a:r>
            <a:r>
              <a:rPr lang="it-IT" dirty="0"/>
              <a:t> of the models for </a:t>
            </a:r>
            <a:r>
              <a:rPr lang="it-IT" dirty="0" err="1"/>
              <a:t>detection</a:t>
            </a:r>
            <a:r>
              <a:rPr lang="it-IT" dirty="0"/>
              <a:t> and </a:t>
            </a:r>
            <a:r>
              <a:rPr lang="it-IT" dirty="0" err="1"/>
              <a:t>recognition</a:t>
            </a:r>
            <a:endParaRPr lang="it-IT" dirty="0"/>
          </a:p>
          <a:p>
            <a:r>
              <a:rPr lang="it-IT" dirty="0" err="1"/>
              <a:t>evaluation</a:t>
            </a:r>
            <a:r>
              <a:rPr lang="it-IT" dirty="0"/>
              <a:t> of the full pipeline</a:t>
            </a:r>
          </a:p>
          <a:p>
            <a:r>
              <a:rPr lang="it-IT" dirty="0" err="1"/>
              <a:t>implementation</a:t>
            </a:r>
            <a:r>
              <a:rPr lang="it-IT" dirty="0"/>
              <a:t> and </a:t>
            </a:r>
            <a:r>
              <a:rPr lang="it-IT" dirty="0" err="1"/>
              <a:t>evaluation</a:t>
            </a:r>
            <a:r>
              <a:rPr lang="it-IT" dirty="0"/>
              <a:t> of a </a:t>
            </a:r>
            <a:r>
              <a:rPr lang="it-IT" dirty="0" err="1"/>
              <a:t>pretrained</a:t>
            </a:r>
            <a:r>
              <a:rPr lang="it-IT" dirty="0"/>
              <a:t> model </a:t>
            </a:r>
            <a:r>
              <a:rPr lang="it-IT" dirty="0" err="1"/>
              <a:t>representing</a:t>
            </a:r>
            <a:r>
              <a:rPr lang="it-IT" dirty="0"/>
              <a:t> the state of the art </a:t>
            </a:r>
            <a:r>
              <a:rPr lang="it-IT" dirty="0" err="1"/>
              <a:t>approach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For the state of the art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a YOLOv5 model [4] </a:t>
            </a:r>
            <a:r>
              <a:rPr lang="it-IT" dirty="0" err="1"/>
              <a:t>pretrained</a:t>
            </a:r>
            <a:r>
              <a:rPr lang="it-IT" dirty="0"/>
              <a:t> on </a:t>
            </a:r>
            <a:r>
              <a:rPr lang="it-IT" dirty="0" err="1"/>
              <a:t>license</a:t>
            </a:r>
            <a:r>
              <a:rPr lang="it-IT" dirty="0"/>
              <a:t> </a:t>
            </a:r>
            <a:r>
              <a:rPr lang="it-IT" dirty="0" err="1"/>
              <a:t>plates</a:t>
            </a:r>
            <a:r>
              <a:rPr lang="it-IT" dirty="0"/>
              <a:t> for </a:t>
            </a:r>
            <a:r>
              <a:rPr lang="it-IT" dirty="0" err="1"/>
              <a:t>detection</a:t>
            </a:r>
            <a:r>
              <a:rPr lang="it-IT" dirty="0"/>
              <a:t> and the </a:t>
            </a:r>
            <a:r>
              <a:rPr lang="it-IT" dirty="0" err="1"/>
              <a:t>PaddleOCR</a:t>
            </a:r>
            <a:r>
              <a:rPr lang="it-IT" dirty="0"/>
              <a:t> model [5] for </a:t>
            </a:r>
            <a:r>
              <a:rPr lang="it-IT" dirty="0" err="1"/>
              <a:t>recognition</a:t>
            </a:r>
            <a:r>
              <a:rPr lang="it-IT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A60742-C689-6812-5A19-2CE70E49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[4] </a:t>
            </a:r>
            <a:r>
              <a:rPr lang="it-IT" dirty="0">
                <a:hlinkClick r:id="rId2"/>
              </a:rPr>
              <a:t>https://huggingface.co/keremberke/yolov5m-license-plate</a:t>
            </a:r>
            <a:endParaRPr lang="it-IT" dirty="0"/>
          </a:p>
          <a:p>
            <a:r>
              <a:rPr lang="it-IT" dirty="0"/>
              <a:t>[5] </a:t>
            </a:r>
            <a:r>
              <a:rPr lang="it-IT" dirty="0">
                <a:hlinkClick r:id="rId3"/>
              </a:rPr>
              <a:t>https://github.com/PaddlePaddle/PaddleOCR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969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15EEB-E428-79D2-A881-4251C579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366465-4BC4-09D8-90A0-9ED9A4F7E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682790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125</TotalTime>
  <Words>695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Aptos</vt:lpstr>
      <vt:lpstr>Arial</vt:lpstr>
      <vt:lpstr>Trebuchet MS</vt:lpstr>
      <vt:lpstr>Wingdings 3</vt:lpstr>
      <vt:lpstr>Sfaccettatura</vt:lpstr>
      <vt:lpstr>Car Plate Recognition and Reconstruction with Deep Learning</vt:lpstr>
      <vt:lpstr>Outline</vt:lpstr>
      <vt:lpstr>Problem Statement</vt:lpstr>
      <vt:lpstr>State of the Art</vt:lpstr>
      <vt:lpstr>Proposed Method</vt:lpstr>
      <vt:lpstr>Proposed Method</vt:lpstr>
      <vt:lpstr>Dataset</vt:lpstr>
      <vt:lpstr>Experimental Setup</vt:lpstr>
      <vt:lpstr>Model Evaluation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Rocchi</dc:creator>
  <cp:lastModifiedBy>Alessandro Rocchi</cp:lastModifiedBy>
  <cp:revision>32</cp:revision>
  <dcterms:created xsi:type="dcterms:W3CDTF">2025-07-16T16:33:09Z</dcterms:created>
  <dcterms:modified xsi:type="dcterms:W3CDTF">2025-07-17T13:14:52Z</dcterms:modified>
</cp:coreProperties>
</file>