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8" r:id="rId11"/>
    <p:sldId id="267" r:id="rId12"/>
    <p:sldId id="269" r:id="rId13"/>
    <p:sldId id="270" r:id="rId14"/>
    <p:sldId id="271" r:id="rId15"/>
    <p:sldId id="264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58" autoAdjust="0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9AF5216-2382-684D-0850-A7CB2105D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13839B-76C2-273A-E907-3C0262335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DB92F-C780-4C0F-9DD6-6A35132BF95E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E2FC2-4AE8-F3E9-0AE8-471B938BD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43492-092D-95EC-C7B5-5E96C1A4D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A759-8581-449C-8EA3-250946F20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87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E1B1B-E97F-4732-BDA1-07ADC26B5C39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9EFB-1334-4D27-AB1B-4993812541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54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57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14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ECF5-AE57-BFB2-37E6-B894FDFDA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8A3411-6FCC-709F-D3EA-CCD309746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3EC207-F95B-2996-00FA-298EBEE76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C3CEC0-EBB8-236D-1017-6DED72E49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3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8258-EB0A-46E1-5A3D-1E91AD71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16E620C-4689-8AD1-4F28-A87AD26B0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DBADF4-A373-EB49-5654-0FF1D37B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ABED9-24C4-9804-B690-41F0CA6D8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10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39C2-4CEF-3571-E931-E15ADF33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D54B11-DFD7-B50B-94A2-4FEFB67B0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A72900-194F-1DAC-FAF3-49A65B19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3EBF5-5A0E-35EF-113C-5E6038E51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01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4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1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1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26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04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1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8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0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3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7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6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2409279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ddlePaddle/PaddleOCR" TargetMode="External"/><Relationship Id="rId5" Type="http://schemas.openxmlformats.org/officeDocument/2006/relationships/hyperlink" Target="https://huggingface.co/keremberke/yolov5m-license-plate" TargetMode="External"/><Relationship Id="rId4" Type="http://schemas.openxmlformats.org/officeDocument/2006/relationships/hyperlink" Target="https://github.com/ultralytics/yolov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?tab=readme-ov-fi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OCR" TargetMode="External"/><Relationship Id="rId2" Type="http://schemas.openxmlformats.org/officeDocument/2006/relationships/hyperlink" Target="https://huggingface.co/keremberke/yolov5m-license-pl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mmagine che contiene Veicolo terrestre, veicolo, testo, ruota&#10;&#10;Il contenuto generato dall'IA potrebbe non essere corretto.">
            <a:extLst>
              <a:ext uri="{FF2B5EF4-FFF2-40B4-BE49-F238E27FC236}">
                <a16:creationId xmlns:a16="http://schemas.microsoft.com/office/drawing/2014/main" id="{3902D1B6-51BB-36D7-0DBD-CA9515FB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44607"/>
          <a:stretch>
            <a:fillRect/>
          </a:stretch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E0CC13-A82C-9F7C-5219-35EC3F70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335" y="1678665"/>
            <a:ext cx="4154068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noProof="0" dirty="0"/>
              <a:t>Car Plate Recognition and Reconstruction with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F5AF5E-BF2C-D390-FDAA-86174240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400" noProof="0" dirty="0"/>
            </a:br>
            <a:r>
              <a:rPr lang="en-US" sz="1400" noProof="0" dirty="0"/>
              <a:t>Project for the Computer Vision course</a:t>
            </a:r>
            <a:br>
              <a:rPr lang="en-US" sz="1400" noProof="0" dirty="0"/>
            </a:br>
            <a:r>
              <a:rPr lang="en-US" sz="1400" noProof="0" dirty="0"/>
              <a:t>La Sapienza, A.Y. 2024/2025</a:t>
            </a:r>
            <a:br>
              <a:rPr lang="en-US" sz="1400" noProof="0" dirty="0"/>
            </a:br>
            <a:br>
              <a:rPr lang="en-US" sz="1400" noProof="0" dirty="0"/>
            </a:br>
            <a:r>
              <a:rPr lang="en-US" sz="1400" noProof="0" dirty="0"/>
              <a:t>Authors: Onorio Iacobelli, Alessandro Rocchi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A4D4AF-A9E4-5C70-EE81-FDA42C40BDDE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1/17</a:t>
            </a:r>
          </a:p>
        </p:txBody>
      </p:sp>
    </p:spTree>
    <p:extLst>
      <p:ext uri="{BB962C8B-B14F-4D97-AF65-F5344CB8AC3E}">
        <p14:creationId xmlns:p14="http://schemas.microsoft.com/office/powerpoint/2010/main" val="232911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376A-C8A1-E34B-0DD4-5E2C7837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ADF95-6ACA-CA0B-5EF5-A85ED20F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Recognition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5D0018-6E66-0DD4-8D7C-A394ED9D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3008"/>
              </p:ext>
            </p:extLst>
          </p:nvPr>
        </p:nvGraphicFramePr>
        <p:xfrm>
          <a:off x="741334" y="1573574"/>
          <a:ext cx="8532668" cy="36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167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1837831440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</a:tblGrid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Full Plate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80.2%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95D144-0794-92E4-CA27-C05FD88422AE}"/>
              </a:ext>
            </a:extLst>
          </p:cNvPr>
          <p:cNvSpPr txBox="1"/>
          <p:nvPr/>
        </p:nvSpPr>
        <p:spPr>
          <a:xfrm>
            <a:off x="677334" y="5630530"/>
            <a:ext cx="709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Performance scales directly with more data and longer training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A7553C-3EE1-2C4B-65EB-E9D83928CC1B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10/17</a:t>
            </a:r>
          </a:p>
        </p:txBody>
      </p:sp>
    </p:spTree>
    <p:extLst>
      <p:ext uri="{BB962C8B-B14F-4D97-AF65-F5344CB8AC3E}">
        <p14:creationId xmlns:p14="http://schemas.microsoft.com/office/powerpoint/2010/main" val="26283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B1D15-452B-FEE3-6FF9-F24149147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EBD71-0789-768A-3D10-42210D12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50D1B3-907C-97A2-B9E9-2427E6CE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45112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02FA9A-809C-2466-104E-370D475974E7}"/>
              </a:ext>
            </a:extLst>
          </p:cNvPr>
          <p:cNvSpPr txBox="1"/>
          <p:nvPr/>
        </p:nvSpPr>
        <p:spPr>
          <a:xfrm>
            <a:off x="911250" y="5879068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 pipeline evaluations run on 20’000 samples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74ABA8-E75B-57D4-DE0B-1AF862E66A5F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11/17</a:t>
            </a:r>
          </a:p>
        </p:txBody>
      </p:sp>
    </p:spTree>
    <p:extLst>
      <p:ext uri="{BB962C8B-B14F-4D97-AF65-F5344CB8AC3E}">
        <p14:creationId xmlns:p14="http://schemas.microsoft.com/office/powerpoint/2010/main" val="1720249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84D8-EB1D-8A09-2C39-8B03687C4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B453B-51B4-9050-30B6-54E2349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C3F4705-B709-CB12-11FB-F7F283987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25985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00DA0-78C3-0050-0FDA-ECF255DC26DF}"/>
              </a:ext>
            </a:extLst>
          </p:cNvPr>
          <p:cNvSpPr txBox="1"/>
          <p:nvPr/>
        </p:nvSpPr>
        <p:spPr>
          <a:xfrm>
            <a:off x="677334" y="5925234"/>
            <a:ext cx="779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Our baseline detector's poor recall (53.4%) was the primary bottleneck</a:t>
            </a:r>
          </a:p>
          <a:p>
            <a:r>
              <a:rPr lang="en-US" noProof="0" dirty="0"/>
              <a:t>in our custom pipeline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959B99-0516-3DE4-AB6A-A28ED79F6432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12/17</a:t>
            </a:r>
          </a:p>
        </p:txBody>
      </p:sp>
    </p:spTree>
    <p:extLst>
      <p:ext uri="{BB962C8B-B14F-4D97-AF65-F5344CB8AC3E}">
        <p14:creationId xmlns:p14="http://schemas.microsoft.com/office/powerpoint/2010/main" val="93639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B5D3-B429-2B3B-A4D3-6EFF8F51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4ABFF-F5F4-ACFD-B45B-A35E30C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DFCD1F4-5031-364D-24CE-F3CB29F4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77856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80EE1C-2DBE-EC33-A3A3-AEC9C6F4875B}"/>
              </a:ext>
            </a:extLst>
          </p:cNvPr>
          <p:cNvSpPr txBox="1"/>
          <p:nvPr/>
        </p:nvSpPr>
        <p:spPr>
          <a:xfrm>
            <a:off x="677334" y="5925234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Ablation Insight: Swapping to a pre-trained detector boosted recall to 96.7%,</a:t>
            </a:r>
          </a:p>
          <a:p>
            <a:r>
              <a:rPr lang="en-US" noProof="0" dirty="0"/>
              <a:t>proving our recognition model was effective when given good inputs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34595D-3915-C574-6234-CE05E2821D01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13/17</a:t>
            </a:r>
          </a:p>
        </p:txBody>
      </p:sp>
    </p:spTree>
    <p:extLst>
      <p:ext uri="{BB962C8B-B14F-4D97-AF65-F5344CB8AC3E}">
        <p14:creationId xmlns:p14="http://schemas.microsoft.com/office/powerpoint/2010/main" val="3561135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5E474-8504-9E54-C26E-5B7872BE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B02C3-1945-1598-9BB5-C0AB5A9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516EF56-DE72-9937-F0F9-7BBD9616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43429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93.0%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86.9%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5AA5A5-0B3F-C65D-D103-3968CFCD3CAA}"/>
              </a:ext>
            </a:extLst>
          </p:cNvPr>
          <p:cNvSpPr txBox="1"/>
          <p:nvPr/>
        </p:nvSpPr>
        <p:spPr>
          <a:xfrm>
            <a:off x="677334" y="5925234"/>
            <a:ext cx="848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PDLPR model provides a final </a:t>
            </a:r>
            <a:r>
              <a:rPr lang="en-US" b="1" noProof="0" dirty="0"/>
              <a:t>~3%</a:t>
            </a:r>
            <a:r>
              <a:rPr lang="en-US" noProof="0" dirty="0"/>
              <a:t> accuracy improvement,</a:t>
            </a:r>
          </a:p>
          <a:p>
            <a:r>
              <a:rPr lang="en-US" noProof="0" dirty="0"/>
              <a:t>highlighting the superior robustness of its advanced recognition architecture.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FCC323-AD71-7FCF-9887-EE5F80283A97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14/17</a:t>
            </a:r>
          </a:p>
        </p:txBody>
      </p:sp>
    </p:spTree>
    <p:extLst>
      <p:ext uri="{BB962C8B-B14F-4D97-AF65-F5344CB8AC3E}">
        <p14:creationId xmlns:p14="http://schemas.microsoft.com/office/powerpoint/2010/main" val="304162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AAD67-B365-86A2-6024-1EB78F3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74486-D897-28BC-CB58-3DAB37F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good plate detector is the key for the pipeline performance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dirty="0"/>
              <a:t>Simple baseline can perform well on the right input from detection output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Baseline OCR results are not far from PDLPR results, although PDLRP shows more consistency in difficult scenarios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9D2F94-3D95-F2BB-5D7E-3AFDD3B3F13C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D409-E5CB-605D-7B57-CD4FEFE0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B8F4D-8F59-AC9D-C3C4-3C58A858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Future Works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26A2154-6A77-912C-C8BD-DA9542F6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noProof="0" dirty="0"/>
              <a:t>Take advantage of all the available samples for training phase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Increase complexity to achieve better results for the baseline recognition model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Extend the dataset to other license plates from other countries to </a:t>
            </a:r>
            <a:r>
              <a:rPr lang="en-US" dirty="0"/>
              <a:t>generalize more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FD8C83B-D4F1-F68A-C7B7-744E6E017389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16/17</a:t>
            </a:r>
          </a:p>
        </p:txBody>
      </p:sp>
    </p:spTree>
    <p:extLst>
      <p:ext uri="{BB962C8B-B14F-4D97-AF65-F5344CB8AC3E}">
        <p14:creationId xmlns:p14="http://schemas.microsoft.com/office/powerpoint/2010/main" val="179468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E917B-5DC4-833A-68C6-DFE9D24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5B6C1-D14E-E365-6062-6FF6E99F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noProof="0" dirty="0"/>
              <a:t>Tao, L.; Hong, S.; Lin, Y.; Chen, Y.; He, P.; Tie, Z. A Real-Time License Plate Detection and Recognition Model in Unconstrained Scenarios. </a:t>
            </a:r>
            <a:r>
              <a:rPr lang="en-US" i="1" noProof="0" dirty="0"/>
              <a:t>Sensors</a:t>
            </a:r>
            <a:r>
              <a:rPr lang="en-US" noProof="0" dirty="0"/>
              <a:t> 2024, </a:t>
            </a:r>
            <a:r>
              <a:rPr lang="en-US" i="1" noProof="0" dirty="0"/>
              <a:t>24</a:t>
            </a:r>
            <a:r>
              <a:rPr lang="en-US" noProof="0" dirty="0"/>
              <a:t>, 2791. </a:t>
            </a:r>
            <a:r>
              <a:rPr lang="en-US" noProof="0" dirty="0">
                <a:hlinkClick r:id="rId3"/>
              </a:rPr>
              <a:t>https://doi.org/10.3390/s24092791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4"/>
              </a:rPr>
              <a:t>https://github.com/ultralytics/yolov5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i="1" noProof="0" dirty="0" err="1"/>
              <a:t>Zhenbo</a:t>
            </a:r>
            <a:r>
              <a:rPr lang="en-US" i="1" noProof="0" dirty="0"/>
              <a:t> Xu, Wei Yang, </a:t>
            </a:r>
            <a:r>
              <a:rPr lang="en-US" i="1" noProof="0" dirty="0" err="1"/>
              <a:t>Ajin</a:t>
            </a:r>
            <a:r>
              <a:rPr lang="en-US" i="1" noProof="0" dirty="0"/>
              <a:t> Meng, </a:t>
            </a:r>
            <a:r>
              <a:rPr lang="en-US" i="1" noProof="0" dirty="0" err="1"/>
              <a:t>Nanxue</a:t>
            </a:r>
            <a:r>
              <a:rPr lang="en-US" i="1" noProof="0" dirty="0"/>
              <a:t> Lu, Huan Huang, Changchun Ying, </a:t>
            </a:r>
            <a:r>
              <a:rPr lang="en-US" i="1" noProof="0" dirty="0" err="1"/>
              <a:t>Liusheng</a:t>
            </a:r>
            <a:r>
              <a:rPr lang="en-US" i="1" noProof="0" dirty="0"/>
              <a:t> Huang</a:t>
            </a:r>
            <a:r>
              <a:rPr lang="en-US" noProof="0" dirty="0"/>
              <a:t>; Proceedings of the European Conference on Computer Vision (ECCV), 2018, pp. 255-271</a:t>
            </a:r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5"/>
              </a:rPr>
              <a:t>https://huggingface.co/keremberke/yolov5m-license-plate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6"/>
              </a:rPr>
              <a:t>https://github.com/PaddlePaddle/PaddleOCR</a:t>
            </a:r>
            <a:endParaRPr lang="en-US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E25E3C-6FBB-1F6D-5700-A20341B3A114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17/17</a:t>
            </a:r>
          </a:p>
        </p:txBody>
      </p:sp>
    </p:spTree>
    <p:extLst>
      <p:ext uri="{BB962C8B-B14F-4D97-AF65-F5344CB8AC3E}">
        <p14:creationId xmlns:p14="http://schemas.microsoft.com/office/powerpoint/2010/main" val="2090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F9D-DD88-DFA7-7507-3F35032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noProof="0" dirty="0"/>
              <a:t>Outline</a:t>
            </a:r>
          </a:p>
        </p:txBody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6D0B829E-AC0D-E0B6-C0EB-129B1283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46" y="1930400"/>
            <a:ext cx="8596668" cy="3830307"/>
          </a:xfrm>
        </p:spPr>
        <p:txBody>
          <a:bodyPr>
            <a:normAutofit/>
          </a:bodyPr>
          <a:lstStyle/>
          <a:p>
            <a:r>
              <a:rPr lang="en-US" noProof="0" dirty="0"/>
              <a:t>Problem Statement</a:t>
            </a:r>
          </a:p>
          <a:p>
            <a:r>
              <a:rPr lang="en-US" noProof="0" dirty="0"/>
              <a:t>State of the Art</a:t>
            </a:r>
          </a:p>
          <a:p>
            <a:r>
              <a:rPr lang="en-US" noProof="0" dirty="0"/>
              <a:t>Proposed Method</a:t>
            </a:r>
          </a:p>
          <a:p>
            <a:r>
              <a:rPr lang="en-US" noProof="0" dirty="0"/>
              <a:t>Dataset</a:t>
            </a:r>
          </a:p>
          <a:p>
            <a:r>
              <a:rPr lang="en-US" noProof="0" dirty="0"/>
              <a:t>Experimental Setup</a:t>
            </a:r>
          </a:p>
          <a:p>
            <a:r>
              <a:rPr lang="en-US" noProof="0" dirty="0"/>
              <a:t>Model Evaluation</a:t>
            </a:r>
          </a:p>
          <a:p>
            <a:r>
              <a:rPr lang="en-US" noProof="0" dirty="0"/>
              <a:t>Conclusions</a:t>
            </a:r>
          </a:p>
          <a:p>
            <a:r>
              <a:rPr lang="en-US" dirty="0"/>
              <a:t>Future Works</a:t>
            </a:r>
            <a:endParaRPr lang="en-US" noProof="0" dirty="0"/>
          </a:p>
          <a:p>
            <a:r>
              <a:rPr lang="en-US" noProof="0" dirty="0"/>
              <a:t>References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EC6E41-3D0C-2A93-85C7-B3E0C961D26B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2/17</a:t>
            </a:r>
          </a:p>
        </p:txBody>
      </p:sp>
    </p:spTree>
    <p:extLst>
      <p:ext uri="{BB962C8B-B14F-4D97-AF65-F5344CB8AC3E}">
        <p14:creationId xmlns:p14="http://schemas.microsoft.com/office/powerpoint/2010/main" val="3330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68AA-0B5B-FF78-CBB9-4E1B39B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E8C29-3580-5C3A-2FEA-6470CBC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Detecting and recognizing license plates is a crucial task in computer vision.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It involves two key computer vision steps:</a:t>
            </a:r>
          </a:p>
          <a:p>
            <a:r>
              <a:rPr lang="en-US" noProof="0" dirty="0"/>
              <a:t>locating license plates within images (detection) and</a:t>
            </a:r>
          </a:p>
          <a:p>
            <a:r>
              <a:rPr lang="en-US" noProof="0" dirty="0"/>
              <a:t>extracting the alphanumeric characters from them (recognition).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This task is widely used in intelligent transportation systems, such as automated toll collection, traffic law enforcement, and vehicle tracking.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CF1B97-1FC0-D26F-8C8E-64E231FD84A1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3/17</a:t>
            </a:r>
          </a:p>
        </p:txBody>
      </p:sp>
    </p:spTree>
    <p:extLst>
      <p:ext uri="{BB962C8B-B14F-4D97-AF65-F5344CB8AC3E}">
        <p14:creationId xmlns:p14="http://schemas.microsoft.com/office/powerpoint/2010/main" val="36133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58C93-7F2E-7DC4-04D5-3B646EE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1F9B08-D403-2FE3-56BE-A65B832E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state-of-the-art approach we’ve looked at consists in a YOLOv5-PDLPR model which employs the YOLOv5 detection algorithm and a PDLPR algorithm for the recognition part.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F8EFAC-7345-F308-59FF-C6ED2387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6" y="3189400"/>
            <a:ext cx="8334236" cy="164473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4510266-274E-A155-0E25-7498DB0ED9BE}"/>
              </a:ext>
            </a:extLst>
          </p:cNvPr>
          <p:cNvSpPr txBox="1">
            <a:spLocks/>
          </p:cNvSpPr>
          <p:nvPr/>
        </p:nvSpPr>
        <p:spPr>
          <a:xfrm>
            <a:off x="677334" y="4949231"/>
            <a:ext cx="8596668" cy="97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/>
              <a:t>The PDLPR algorithm is described and proposed in the reference paper [1] for the project and is responsible for recognizing the characters in the cropped license plate images.</a:t>
            </a:r>
          </a:p>
          <a:p>
            <a:pPr marL="0" indent="0">
              <a:buFont typeface="Wingdings 3" charset="2"/>
              <a:buNone/>
            </a:pPr>
            <a:endParaRPr lang="en-US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7FA90463-8C3E-54C7-F9FC-D133512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[1] Tao, L.; Hong, S.; Lin, Y.; Chen, Y.; He, P.; Tie, Z. A Real-Time License Plate Detection and Recognition Model in Unconstrained Scenarios. Sensors 2024, 24, 2791. https://</a:t>
            </a:r>
            <a:r>
              <a:rPr lang="en-US" noProof="0" dirty="0" err="1"/>
              <a:t>doi.org</a:t>
            </a:r>
            <a:r>
              <a:rPr lang="en-US" noProof="0" dirty="0"/>
              <a:t>/10.3390/s24092791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D49093-628A-6351-3A50-E169EB99A712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4/17</a:t>
            </a:r>
          </a:p>
        </p:txBody>
      </p:sp>
    </p:spTree>
    <p:extLst>
      <p:ext uri="{BB962C8B-B14F-4D97-AF65-F5344CB8AC3E}">
        <p14:creationId xmlns:p14="http://schemas.microsoft.com/office/powerpoint/2010/main" val="30643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EC793-3D55-B8DB-FE63-8B652EA3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8301"/>
          </a:xfrm>
        </p:spPr>
        <p:txBody>
          <a:bodyPr/>
          <a:lstStyle/>
          <a:p>
            <a:r>
              <a:rPr lang="en-US" noProof="0" dirty="0"/>
              <a:t>Proposed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07AB3-674E-4A18-2081-8C1D01D2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9611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We propose a baseline model composed of:</a:t>
            </a:r>
          </a:p>
          <a:p>
            <a:r>
              <a:rPr lang="en-US" noProof="0" dirty="0"/>
              <a:t>the YOLOv5 model [2], trained by us, for detection</a:t>
            </a:r>
          </a:p>
          <a:p>
            <a:r>
              <a:rPr lang="en-US" noProof="0" dirty="0"/>
              <a:t>a multi-head CNN, also trained by us, for recognition</a:t>
            </a:r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FB38B89-EFDE-8EC6-FC4D-FEB0CE1DC833}"/>
              </a:ext>
            </a:extLst>
          </p:cNvPr>
          <p:cNvSpPr txBox="1">
            <a:spLocks/>
          </p:cNvSpPr>
          <p:nvPr/>
        </p:nvSpPr>
        <p:spPr>
          <a:xfrm>
            <a:off x="677334" y="5102419"/>
            <a:ext cx="8596668" cy="74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/>
              <a:t>The YOLOv5 model detects the bounding boxes for the license plates and classifies them as such.</a:t>
            </a:r>
          </a:p>
        </p:txBody>
      </p:sp>
      <p:pic>
        <p:nvPicPr>
          <p:cNvPr id="13" name="Immagine 12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2D28BE18-5571-3632-3E5A-86DF1848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1" y="3556702"/>
            <a:ext cx="8847321" cy="1409373"/>
          </a:xfrm>
          <a:prstGeom prst="rect">
            <a:avLst/>
          </a:prstGeom>
        </p:spPr>
      </p:pic>
      <p:pic>
        <p:nvPicPr>
          <p:cNvPr id="14" name="Immagine 13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0E2653ED-CC20-37A9-A039-F126F8F6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1" y="3556702"/>
            <a:ext cx="8847321" cy="1409373"/>
          </a:xfrm>
          <a:prstGeom prst="rect">
            <a:avLst/>
          </a:prstGeom>
        </p:spPr>
      </p:pic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CD16B49F-CE57-A6F0-4143-B504D90A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[2] </a:t>
            </a:r>
            <a:r>
              <a:rPr lang="en-US" noProof="0" dirty="0">
                <a:hlinkClick r:id="rId3"/>
              </a:rPr>
              <a:t>https://github.com/ultralytics/yolov5</a:t>
            </a: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F2F4B2-5590-72E0-7955-AF8B7C8D5520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5/17</a:t>
            </a:r>
          </a:p>
        </p:txBody>
      </p:sp>
    </p:spTree>
    <p:extLst>
      <p:ext uri="{BB962C8B-B14F-4D97-AF65-F5344CB8AC3E}">
        <p14:creationId xmlns:p14="http://schemas.microsoft.com/office/powerpoint/2010/main" val="313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51901-7680-CB33-8D77-59E2A78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Proposed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54E6B-E953-0F37-A046-066E9A73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392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recognition model was created by us and works as follows.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It takes an RGB image in input and crops it according to the bounding box obtained from detection.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Features are extracted from the image by using stacked convolutional layers, followed by ReLU and MaxPooling.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The feature map is flattened into a single vector per image.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7 output heads predict a part of the license plate (province, letters, numbers)</a:t>
            </a:r>
          </a:p>
          <a:p>
            <a:endParaRPr lang="en-US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CAA432-2F49-FB93-A14E-9EDFB589C4DD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6/17</a:t>
            </a:r>
          </a:p>
        </p:txBody>
      </p:sp>
    </p:spTree>
    <p:extLst>
      <p:ext uri="{BB962C8B-B14F-4D97-AF65-F5344CB8AC3E}">
        <p14:creationId xmlns:p14="http://schemas.microsoft.com/office/powerpoint/2010/main" val="36339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31FDC-5E22-431E-8F3F-DB5C37A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F9D45-0E56-07AC-D104-7685934C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9702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dataset we used for training is the CCPD2019 dataset [3], containing a large quantity of images depicting Chinese cars with their license plates.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D864E-07FF-0A91-9636-348ABE28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48" y="2957612"/>
            <a:ext cx="3308216" cy="199049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B519C87-D90E-D4BF-CB07-3B6A1ECABB5C}"/>
              </a:ext>
            </a:extLst>
          </p:cNvPr>
          <p:cNvSpPr txBox="1">
            <a:spLocks/>
          </p:cNvSpPr>
          <p:nvPr/>
        </p:nvSpPr>
        <p:spPr>
          <a:xfrm>
            <a:off x="677334" y="5137005"/>
            <a:ext cx="8596668" cy="79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noProof="0" dirty="0"/>
              <a:t>Specifically, we used the «CCPD-Base» subset, containing 200000 images, from which we further took other smaller subsamples.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354732E-3A35-144B-AC7E-76FDD31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[3] </a:t>
            </a:r>
            <a:r>
              <a:rPr lang="en-US" noProof="0" dirty="0" err="1"/>
              <a:t>Zhenbo</a:t>
            </a:r>
            <a:r>
              <a:rPr lang="en-US" noProof="0" dirty="0"/>
              <a:t> Xu, Wei Yang, </a:t>
            </a:r>
            <a:r>
              <a:rPr lang="en-US" noProof="0" dirty="0" err="1"/>
              <a:t>Ajin</a:t>
            </a:r>
            <a:r>
              <a:rPr lang="en-US" noProof="0" dirty="0"/>
              <a:t> Meng, </a:t>
            </a:r>
            <a:r>
              <a:rPr lang="en-US" noProof="0" dirty="0" err="1"/>
              <a:t>Nanxue</a:t>
            </a:r>
            <a:r>
              <a:rPr lang="en-US" noProof="0" dirty="0"/>
              <a:t> Lu, Huan Huang, Changchun Ying, </a:t>
            </a:r>
            <a:r>
              <a:rPr lang="en-US" noProof="0" dirty="0" err="1"/>
              <a:t>Liusheng</a:t>
            </a:r>
            <a:r>
              <a:rPr lang="en-US" noProof="0" dirty="0"/>
              <a:t> Huang; Proceedings of the European Conference on Computer Vision (ECCV), 2018, pp. 255-271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68B32AF-354F-5EE9-040D-B02D4AFE8C3A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7/17</a:t>
            </a:r>
          </a:p>
        </p:txBody>
      </p:sp>
    </p:spTree>
    <p:extLst>
      <p:ext uri="{BB962C8B-B14F-4D97-AF65-F5344CB8AC3E}">
        <p14:creationId xmlns:p14="http://schemas.microsoft.com/office/powerpoint/2010/main" val="4071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A1CCE-98DA-B4C4-AE9C-82A72788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Experimental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5200A-50E9-D727-8F32-C7051942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We’ve developed our code in a Colab notebook containing:</a:t>
            </a:r>
          </a:p>
          <a:p>
            <a:r>
              <a:rPr lang="en-US" noProof="0" dirty="0"/>
              <a:t>download and decompression of the dataset</a:t>
            </a:r>
          </a:p>
          <a:p>
            <a:r>
              <a:rPr lang="en-US" noProof="0" dirty="0"/>
              <a:t>implementation, training and evaluation of the models for detection and recognition</a:t>
            </a:r>
          </a:p>
          <a:p>
            <a:r>
              <a:rPr lang="en-US" noProof="0" dirty="0"/>
              <a:t>evaluation of the full pipeline</a:t>
            </a:r>
          </a:p>
          <a:p>
            <a:r>
              <a:rPr lang="en-US" noProof="0" dirty="0"/>
              <a:t>implementation and evaluation of a pretrained model representing the state-of-the-art approach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For the state-of-the-art implementation we used a YOLOv5 model [4] pretrained on license plates for detection and the PaddleOCR model [5] for recognition.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60742-C689-6812-5A19-2CE70E49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[4] </a:t>
            </a:r>
            <a:r>
              <a:rPr lang="en-US" noProof="0" dirty="0">
                <a:hlinkClick r:id="rId2"/>
              </a:rPr>
              <a:t>https://huggingface.co/keremberke/yolov5m-license-plate</a:t>
            </a:r>
            <a:endParaRPr lang="en-US" noProof="0" dirty="0"/>
          </a:p>
          <a:p>
            <a:r>
              <a:rPr lang="en-US" noProof="0" dirty="0"/>
              <a:t>[5] </a:t>
            </a:r>
            <a:r>
              <a:rPr lang="en-US" noProof="0" dirty="0">
                <a:hlinkClick r:id="rId3"/>
              </a:rPr>
              <a:t>https://github.com/PaddlePaddle/PaddleOCR</a:t>
            </a: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151CA-A3AA-92E5-A25A-F19780672DA3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8/17</a:t>
            </a:r>
          </a:p>
        </p:txBody>
      </p:sp>
    </p:spTree>
    <p:extLst>
      <p:ext uri="{BB962C8B-B14F-4D97-AF65-F5344CB8AC3E}">
        <p14:creationId xmlns:p14="http://schemas.microsoft.com/office/powerpoint/2010/main" val="17596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15EEB-E428-79D2-A881-4251C57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Detection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C0D998D-B6CA-6946-3B5A-A0861D355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92875"/>
              </p:ext>
            </p:extLst>
          </p:nvPr>
        </p:nvGraphicFramePr>
        <p:xfrm>
          <a:off x="741336" y="1573574"/>
          <a:ext cx="8532665" cy="36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533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1837831440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</a:tblGrid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AVG </a:t>
                      </a:r>
                      <a:r>
                        <a:rPr lang="en-US" noProof="0" dirty="0" err="1"/>
                        <a:t>IoU</a:t>
                      </a:r>
                      <a:endParaRPr lang="en-U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0.643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0.645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0.649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A50E7B-B6F3-0DCB-A8E9-720BD14733CB}"/>
              </a:ext>
            </a:extLst>
          </p:cNvPr>
          <p:cNvSpPr txBox="1"/>
          <p:nvPr/>
        </p:nvSpPr>
        <p:spPr>
          <a:xfrm>
            <a:off x="677334" y="563053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YOLO models trained on 20 epochs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F78FA9-8511-92EC-A4B4-63DB9374909D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9/17</a:t>
            </a:r>
          </a:p>
        </p:txBody>
      </p:sp>
    </p:spTree>
    <p:extLst>
      <p:ext uri="{BB962C8B-B14F-4D97-AF65-F5344CB8AC3E}">
        <p14:creationId xmlns:p14="http://schemas.microsoft.com/office/powerpoint/2010/main" val="11668279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2871</TotalTime>
  <Words>1130</Words>
  <Application>Microsoft Macintosh PowerPoint</Application>
  <PresentationFormat>Widescreen</PresentationFormat>
  <Paragraphs>254</Paragraphs>
  <Slides>17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Arial</vt:lpstr>
      <vt:lpstr>Trebuchet MS</vt:lpstr>
      <vt:lpstr>Wingdings 3</vt:lpstr>
      <vt:lpstr>Sfaccettatura</vt:lpstr>
      <vt:lpstr>Car Plate Recognition and Reconstruction with Deep Learning</vt:lpstr>
      <vt:lpstr>Outline</vt:lpstr>
      <vt:lpstr>Problem Statement</vt:lpstr>
      <vt:lpstr>State of the Art</vt:lpstr>
      <vt:lpstr>Proposed Method</vt:lpstr>
      <vt:lpstr>Proposed Method</vt:lpstr>
      <vt:lpstr>Dataset</vt:lpstr>
      <vt:lpstr>Experimental Setup</vt:lpstr>
      <vt:lpstr>Detection Evaluation</vt:lpstr>
      <vt:lpstr>Recognition Evaluation</vt:lpstr>
      <vt:lpstr>Pipeline Evaluation</vt:lpstr>
      <vt:lpstr>Pipeline Evaluation</vt:lpstr>
      <vt:lpstr>Pipeline Evaluation</vt:lpstr>
      <vt:lpstr>Pipeline Evaluation</vt:lpstr>
      <vt:lpstr>Conclusions</vt:lpstr>
      <vt:lpstr>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Rocchi</dc:creator>
  <cp:lastModifiedBy>Onorio Iacobelli</cp:lastModifiedBy>
  <cp:revision>34</cp:revision>
  <dcterms:created xsi:type="dcterms:W3CDTF">2025-07-16T16:33:09Z</dcterms:created>
  <dcterms:modified xsi:type="dcterms:W3CDTF">2025-07-20T09:33:15Z</dcterms:modified>
</cp:coreProperties>
</file>