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CBC2"/>
    <a:srgbClr val="B6437A"/>
    <a:srgbClr val="B8457C"/>
    <a:srgbClr val="A100FF"/>
    <a:srgbClr val="883C84"/>
    <a:srgbClr val="461B49"/>
    <a:srgbClr val="963488"/>
    <a:srgbClr val="2831A2"/>
    <a:srgbClr val="2086AA"/>
    <a:srgbClr val="1994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79" autoAdjust="0"/>
    <p:restoredTop sz="73146" autoAdjust="0"/>
  </p:normalViewPr>
  <p:slideViewPr>
    <p:cSldViewPr>
      <p:cViewPr>
        <p:scale>
          <a:sx n="33" d="100"/>
          <a:sy n="33" d="100"/>
        </p:scale>
        <p:origin x="73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HP\Downloads\Social%20Buzz%20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P\Downloads\Social%20Buzz%20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P\Downloads\Social%20Buzz%20Project%202.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[Social Buzz Project.xlsx]Pivot!PivotTable2</c:name>
    <c:fmtId val="6"/>
  </c:pivotSource>
  <c:chart>
    <c:title>
      <c:tx>
        <c:rich>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r>
              <a:rPr lang="en-US" sz="3200" b="1"/>
              <a:t>Top 5</a:t>
            </a:r>
            <a:r>
              <a:rPr lang="en-US" sz="3200" b="1" baseline="0"/>
              <a:t> Categories</a:t>
            </a:r>
          </a:p>
        </c:rich>
      </c:tx>
      <c:overlay val="0"/>
      <c:spPr>
        <a:noFill/>
        <a:ln>
          <a:noFill/>
        </a:ln>
        <a:effectLst/>
      </c:spPr>
      <c:txPr>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7482347116489122"/>
          <c:y val="0.10373927352345207"/>
          <c:w val="0.79327318945568215"/>
          <c:h val="0.87898956930901773"/>
        </c:manualLayout>
      </c:layout>
      <c:barChart>
        <c:barDir val="bar"/>
        <c:grouping val="clustered"/>
        <c:varyColors val="0"/>
        <c:ser>
          <c:idx val="0"/>
          <c:order val="0"/>
          <c:tx>
            <c:strRef>
              <c:f>Pivot!$B$1</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Pivot!$A$2:$A$7</c:f>
              <c:strCache>
                <c:ptCount val="5"/>
                <c:pt idx="0">
                  <c:v>food</c:v>
                </c:pt>
                <c:pt idx="1">
                  <c:v>technology</c:v>
                </c:pt>
                <c:pt idx="2">
                  <c:v>healthy eating</c:v>
                </c:pt>
                <c:pt idx="3">
                  <c:v>science</c:v>
                </c:pt>
                <c:pt idx="4">
                  <c:v>animals</c:v>
                </c:pt>
              </c:strCache>
            </c:strRef>
          </c:cat>
          <c:val>
            <c:numRef>
              <c:f>Pivot!$B$2:$B$7</c:f>
              <c:numCache>
                <c:formatCode>General</c:formatCode>
                <c:ptCount val="5"/>
                <c:pt idx="0">
                  <c:v>66676</c:v>
                </c:pt>
                <c:pt idx="1">
                  <c:v>68738</c:v>
                </c:pt>
                <c:pt idx="2">
                  <c:v>69339</c:v>
                </c:pt>
                <c:pt idx="3">
                  <c:v>71168</c:v>
                </c:pt>
                <c:pt idx="4">
                  <c:v>74965</c:v>
                </c:pt>
              </c:numCache>
            </c:numRef>
          </c:val>
          <c:extLst>
            <c:ext xmlns:c16="http://schemas.microsoft.com/office/drawing/2014/chart" uri="{C3380CC4-5D6E-409C-BE32-E72D297353CC}">
              <c16:uniqueId val="{00000000-5E95-4974-B6E8-1F953D577882}"/>
            </c:ext>
          </c:extLst>
        </c:ser>
        <c:dLbls>
          <c:dLblPos val="outEnd"/>
          <c:showLegendKey val="0"/>
          <c:showVal val="1"/>
          <c:showCatName val="0"/>
          <c:showSerName val="0"/>
          <c:showPercent val="0"/>
          <c:showBubbleSize val="0"/>
        </c:dLbls>
        <c:gapWidth val="182"/>
        <c:axId val="75012271"/>
        <c:axId val="75016591"/>
      </c:barChart>
      <c:catAx>
        <c:axId val="7501227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75016591"/>
        <c:crosses val="autoZero"/>
        <c:auto val="1"/>
        <c:lblAlgn val="ctr"/>
        <c:lblOffset val="100"/>
        <c:noMultiLvlLbl val="0"/>
      </c:catAx>
      <c:valAx>
        <c:axId val="75016591"/>
        <c:scaling>
          <c:orientation val="minMax"/>
        </c:scaling>
        <c:delete val="1"/>
        <c:axPos val="b"/>
        <c:numFmt formatCode="General" sourceLinked="1"/>
        <c:majorTickMark val="none"/>
        <c:minorTickMark val="none"/>
        <c:tickLblPos val="nextTo"/>
        <c:crossAx val="750122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[Social Buzz Project.xlsx]Pivot!PivotTable3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3200" b="1" dirty="0"/>
              <a:t>Number of reactions on the Top 5</a:t>
            </a:r>
            <a:r>
              <a:rPr lang="en-US" sz="3200" b="1" baseline="0" dirty="0"/>
              <a:t> categories</a:t>
            </a:r>
            <a:endParaRPr lang="en-US" sz="3200"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9900CC"/>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9900CC"/>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9900CC"/>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Pivot!$F$3</c:f>
              <c:strCache>
                <c:ptCount val="1"/>
                <c:pt idx="0">
                  <c:v>Total</c:v>
                </c:pt>
              </c:strCache>
            </c:strRef>
          </c:tx>
          <c:spPr>
            <a:solidFill>
              <a:srgbClr val="9900CC"/>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Pivot!$E$4:$E$9</c:f>
              <c:strCache>
                <c:ptCount val="5"/>
                <c:pt idx="0">
                  <c:v>technology</c:v>
                </c:pt>
                <c:pt idx="1">
                  <c:v>food</c:v>
                </c:pt>
                <c:pt idx="2">
                  <c:v>healthy eating</c:v>
                </c:pt>
                <c:pt idx="3">
                  <c:v>science</c:v>
                </c:pt>
                <c:pt idx="4">
                  <c:v>animals</c:v>
                </c:pt>
              </c:strCache>
            </c:strRef>
          </c:cat>
          <c:val>
            <c:numRef>
              <c:f>Pivot!$F$4:$F$9</c:f>
              <c:numCache>
                <c:formatCode>General</c:formatCode>
                <c:ptCount val="5"/>
                <c:pt idx="0">
                  <c:v>1698</c:v>
                </c:pt>
                <c:pt idx="1">
                  <c:v>1699</c:v>
                </c:pt>
                <c:pt idx="2">
                  <c:v>1717</c:v>
                </c:pt>
                <c:pt idx="3">
                  <c:v>1796</c:v>
                </c:pt>
                <c:pt idx="4">
                  <c:v>1897</c:v>
                </c:pt>
              </c:numCache>
            </c:numRef>
          </c:val>
          <c:extLst>
            <c:ext xmlns:c16="http://schemas.microsoft.com/office/drawing/2014/chart" uri="{C3380CC4-5D6E-409C-BE32-E72D297353CC}">
              <c16:uniqueId val="{00000000-2064-4C4D-A4C9-2DD9F596C111}"/>
            </c:ext>
          </c:extLst>
        </c:ser>
        <c:dLbls>
          <c:dLblPos val="outEnd"/>
          <c:showLegendKey val="0"/>
          <c:showVal val="1"/>
          <c:showCatName val="0"/>
          <c:showSerName val="0"/>
          <c:showPercent val="0"/>
          <c:showBubbleSize val="0"/>
        </c:dLbls>
        <c:gapWidth val="182"/>
        <c:axId val="1601167695"/>
        <c:axId val="1595538591"/>
      </c:barChart>
      <c:catAx>
        <c:axId val="160116769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crossAx val="1595538591"/>
        <c:crosses val="autoZero"/>
        <c:auto val="1"/>
        <c:lblAlgn val="ctr"/>
        <c:lblOffset val="100"/>
        <c:noMultiLvlLbl val="0"/>
      </c:catAx>
      <c:valAx>
        <c:axId val="1595538591"/>
        <c:scaling>
          <c:orientation val="minMax"/>
        </c:scaling>
        <c:delete val="1"/>
        <c:axPos val="b"/>
        <c:numFmt formatCode="General" sourceLinked="1"/>
        <c:majorTickMark val="none"/>
        <c:minorTickMark val="none"/>
        <c:tickLblPos val="nextTo"/>
        <c:crossAx val="1601167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[Social Buzz Project 2.xlsx]Pivot!PivotTable9</c:name>
    <c:fmtId val="4"/>
  </c:pivotSource>
  <c:chart>
    <c:title>
      <c:tx>
        <c:rich>
          <a:bodyPr rot="0" spcFirstLastPara="1" vertOverflow="ellipsis" vert="horz" wrap="square" anchor="ctr" anchorCtr="1"/>
          <a:lstStyle/>
          <a:p>
            <a:pPr>
              <a:defRPr sz="3600" b="0" i="0" u="none" strike="noStrike" kern="1200" spc="0" baseline="0">
                <a:solidFill>
                  <a:schemeClr val="tx1">
                    <a:lumMod val="65000"/>
                    <a:lumOff val="35000"/>
                  </a:schemeClr>
                </a:solidFill>
                <a:latin typeface="+mn-lt"/>
                <a:ea typeface="+mn-ea"/>
                <a:cs typeface="+mn-cs"/>
              </a:defRPr>
            </a:pPr>
            <a:r>
              <a:rPr lang="en-US" sz="3600" b="1" dirty="0"/>
              <a:t>Number of content per Month</a:t>
            </a:r>
          </a:p>
        </c:rich>
      </c:tx>
      <c:overlay val="0"/>
      <c:spPr>
        <a:noFill/>
        <a:ln>
          <a:noFill/>
        </a:ln>
        <a:effectLst/>
      </c:spPr>
      <c:txPr>
        <a:bodyPr rot="0" spcFirstLastPara="1" vertOverflow="ellipsis" vert="horz" wrap="square" anchor="ctr" anchorCtr="1"/>
        <a:lstStyle/>
        <a:p>
          <a:pPr>
            <a:defRPr sz="36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4092113855491109E-2"/>
          <c:y val="0.11460227536166166"/>
          <c:w val="0.93888888888888888"/>
          <c:h val="0.72088764946048411"/>
        </c:manualLayout>
      </c:layout>
      <c:barChart>
        <c:barDir val="col"/>
        <c:grouping val="clustered"/>
        <c:varyColors val="0"/>
        <c:ser>
          <c:idx val="0"/>
          <c:order val="0"/>
          <c:tx>
            <c:strRef>
              <c:f>Pivot!$B$1</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Pivot!$A$2:$A$14</c:f>
              <c:strCache>
                <c:ptCount val="12"/>
                <c:pt idx="0">
                  <c:v>May</c:v>
                </c:pt>
                <c:pt idx="1">
                  <c:v>Jan</c:v>
                </c:pt>
                <c:pt idx="2">
                  <c:v>Aug</c:v>
                </c:pt>
                <c:pt idx="3">
                  <c:v>Dec</c:v>
                </c:pt>
                <c:pt idx="4">
                  <c:v>Jul</c:v>
                </c:pt>
                <c:pt idx="5">
                  <c:v>Oct</c:v>
                </c:pt>
                <c:pt idx="6">
                  <c:v>Nov</c:v>
                </c:pt>
                <c:pt idx="7">
                  <c:v>Sep</c:v>
                </c:pt>
                <c:pt idx="8">
                  <c:v>Jun</c:v>
                </c:pt>
                <c:pt idx="9">
                  <c:v>Mar</c:v>
                </c:pt>
                <c:pt idx="10">
                  <c:v>Apr</c:v>
                </c:pt>
                <c:pt idx="11">
                  <c:v>Feb</c:v>
                </c:pt>
              </c:strCache>
            </c:strRef>
          </c:cat>
          <c:val>
            <c:numRef>
              <c:f>Pivot!$B$2:$B$14</c:f>
              <c:numCache>
                <c:formatCode>General</c:formatCode>
                <c:ptCount val="12"/>
                <c:pt idx="0">
                  <c:v>2138</c:v>
                </c:pt>
                <c:pt idx="1">
                  <c:v>2126</c:v>
                </c:pt>
                <c:pt idx="2">
                  <c:v>2114</c:v>
                </c:pt>
                <c:pt idx="3">
                  <c:v>2092</c:v>
                </c:pt>
                <c:pt idx="4">
                  <c:v>2070</c:v>
                </c:pt>
                <c:pt idx="5">
                  <c:v>2056</c:v>
                </c:pt>
                <c:pt idx="6">
                  <c:v>2034</c:v>
                </c:pt>
                <c:pt idx="7">
                  <c:v>2022</c:v>
                </c:pt>
                <c:pt idx="8">
                  <c:v>2021</c:v>
                </c:pt>
                <c:pt idx="9">
                  <c:v>2012</c:v>
                </c:pt>
                <c:pt idx="10">
                  <c:v>1974</c:v>
                </c:pt>
                <c:pt idx="11">
                  <c:v>1914</c:v>
                </c:pt>
              </c:numCache>
            </c:numRef>
          </c:val>
          <c:extLst>
            <c:ext xmlns:c16="http://schemas.microsoft.com/office/drawing/2014/chart" uri="{C3380CC4-5D6E-409C-BE32-E72D297353CC}">
              <c16:uniqueId val="{00000000-D30B-4D94-B8B0-809B56538E94}"/>
            </c:ext>
          </c:extLst>
        </c:ser>
        <c:dLbls>
          <c:showLegendKey val="0"/>
          <c:showVal val="0"/>
          <c:showCatName val="0"/>
          <c:showSerName val="0"/>
          <c:showPercent val="0"/>
          <c:showBubbleSize val="0"/>
        </c:dLbls>
        <c:gapWidth val="219"/>
        <c:overlap val="-27"/>
        <c:axId val="471862271"/>
        <c:axId val="471873311"/>
      </c:barChart>
      <c:catAx>
        <c:axId val="4718622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471873311"/>
        <c:crosses val="autoZero"/>
        <c:auto val="1"/>
        <c:lblAlgn val="ctr"/>
        <c:lblOffset val="100"/>
        <c:noMultiLvlLbl val="0"/>
      </c:catAx>
      <c:valAx>
        <c:axId val="471873311"/>
        <c:scaling>
          <c:orientation val="minMax"/>
        </c:scaling>
        <c:delete val="1"/>
        <c:axPos val="l"/>
        <c:numFmt formatCode="General" sourceLinked="1"/>
        <c:majorTickMark val="none"/>
        <c:minorTickMark val="none"/>
        <c:tickLblPos val="nextTo"/>
        <c:crossAx val="4718622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15.05.2024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6.jpeg"/><Relationship Id="rId4" Type="http://schemas.openxmlformats.org/officeDocument/2006/relationships/image" Target="../media/image15.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7.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5.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3.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5694572"/>
          </a:xfrm>
          <a:prstGeom prst="rect">
            <a:avLst/>
          </a:prstGeom>
        </p:spPr>
        <p:txBody>
          <a:bodyPr lIns="0" tIns="0" rIns="0" bIns="0" rtlCol="0" anchor="t">
            <a:spAutoFit/>
          </a:bodyPr>
          <a:lstStyle/>
          <a:p>
            <a:pPr algn="ctr">
              <a:lnSpc>
                <a:spcPts val="11059"/>
              </a:lnSpc>
            </a:pPr>
            <a:r>
              <a:rPr lang="en-GB" sz="10533" spc="-105" dirty="0">
                <a:solidFill>
                  <a:srgbClr val="FFFFFF"/>
                </a:solidFill>
                <a:latin typeface="+mj-lt"/>
              </a:rPr>
              <a:t>T</a:t>
            </a:r>
            <a:r>
              <a:rPr lang="en-US" sz="10533" spc="-105" dirty="0">
                <a:solidFill>
                  <a:srgbClr val="FFFFFF"/>
                </a:solidFill>
                <a:latin typeface="+mj-lt"/>
              </a:rPr>
              <a:t>he Social Buzz Project.</a:t>
            </a:r>
          </a:p>
          <a:p>
            <a:pPr algn="ctr">
              <a:lnSpc>
                <a:spcPts val="11059"/>
              </a:lnSpc>
            </a:pPr>
            <a:endParaRPr lang="en-US" sz="10533" spc="-105" dirty="0">
              <a:solidFill>
                <a:srgbClr val="FFFFFF"/>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5469860" y="5049644"/>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5469860" y="2487995"/>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5501255" y="822213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327032" y="1207748"/>
            <a:ext cx="5036754" cy="7963390"/>
          </a:xfrm>
          <a:prstGeom prst="rect">
            <a:avLst/>
          </a:prstGeom>
        </p:spPr>
      </p:pic>
      <p:sp>
        <p:nvSpPr>
          <p:cNvPr id="6" name="TextBox 6"/>
          <p:cNvSpPr txBox="1"/>
          <p:nvPr/>
        </p:nvSpPr>
        <p:spPr>
          <a:xfrm>
            <a:off x="9753601" y="32537"/>
            <a:ext cx="3962400"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mj-lt"/>
              </a:rPr>
              <a:t>Summary</a:t>
            </a:r>
          </a:p>
        </p:txBody>
      </p:sp>
      <p:grpSp>
        <p:nvGrpSpPr>
          <p:cNvPr id="7" name="Group 7"/>
          <p:cNvGrpSpPr/>
          <p:nvPr/>
        </p:nvGrpSpPr>
        <p:grpSpPr>
          <a:xfrm>
            <a:off x="327031" y="9171139"/>
            <a:ext cx="5785255" cy="2230020"/>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762353"/>
            <a:ext cx="5736026"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sp>
        <p:nvSpPr>
          <p:cNvPr id="21" name="TextBox 12">
            <a:extLst>
              <a:ext uri="{FF2B5EF4-FFF2-40B4-BE49-F238E27FC236}">
                <a16:creationId xmlns:a16="http://schemas.microsoft.com/office/drawing/2014/main" id="{19A1BE45-8301-44C6-A0D0-F8FDA800622F}"/>
              </a:ext>
            </a:extLst>
          </p:cNvPr>
          <p:cNvSpPr txBox="1"/>
          <p:nvPr/>
        </p:nvSpPr>
        <p:spPr>
          <a:xfrm>
            <a:off x="11581833" y="2135141"/>
            <a:ext cx="5677467" cy="312906"/>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a:extLst>
              <a:ext uri="{FF2B5EF4-FFF2-40B4-BE49-F238E27FC236}">
                <a16:creationId xmlns:a16="http://schemas.microsoft.com/office/drawing/2014/main" id="{AAD284DC-F119-F65B-19B5-8CAD014CB411}"/>
              </a:ext>
            </a:extLst>
          </p:cNvPr>
          <p:cNvSpPr txBox="1"/>
          <p:nvPr/>
        </p:nvSpPr>
        <p:spPr>
          <a:xfrm>
            <a:off x="6296878" y="1263643"/>
            <a:ext cx="11643013" cy="9734844"/>
          </a:xfrm>
          <a:prstGeom prst="rect">
            <a:avLst/>
          </a:prstGeom>
          <a:noFill/>
        </p:spPr>
        <p:txBody>
          <a:bodyPr wrap="square" rtlCol="0">
            <a:spAutoFit/>
          </a:bodyPr>
          <a:lstStyle/>
          <a:p>
            <a:pPr algn="just">
              <a:lnSpc>
                <a:spcPct val="150000"/>
              </a:lnSpc>
            </a:pPr>
            <a:r>
              <a:rPr lang="en-GB" sz="2200" dirty="0"/>
              <a:t>Social Buzz has experienced remarkable growth, evident in the vast volume of content posted daily across various categories. Through our analysis, we've identified key insights that can drive strategic content refinement, enhancing audience engagement and platform performance.</a:t>
            </a:r>
          </a:p>
          <a:p>
            <a:pPr marL="285750" indent="-285750" algn="just">
              <a:lnSpc>
                <a:spcPct val="150000"/>
              </a:lnSpc>
              <a:buFont typeface="Wingdings" panose="05000000000000000000" pitchFamily="2" charset="2"/>
              <a:buChar char="v"/>
            </a:pPr>
            <a:r>
              <a:rPr lang="en-GB" sz="2200" b="1" dirty="0"/>
              <a:t>May Content Surge: </a:t>
            </a:r>
            <a:r>
              <a:rPr lang="en-GB" sz="2200" dirty="0"/>
              <a:t>May witnessed the highest volume of content posts. This spike presents an opportunity to capitalize on increased user activity, possibly tied to seasonal trends, holidays, or special events. </a:t>
            </a:r>
          </a:p>
          <a:p>
            <a:pPr marL="285750" indent="-285750" algn="just">
              <a:lnSpc>
                <a:spcPct val="150000"/>
              </a:lnSpc>
              <a:buFont typeface="Wingdings" panose="05000000000000000000" pitchFamily="2" charset="2"/>
              <a:buChar char="v"/>
            </a:pPr>
            <a:r>
              <a:rPr lang="en-GB" sz="2200" b="1" dirty="0"/>
              <a:t>Animal Content Dominance: </a:t>
            </a:r>
            <a:r>
              <a:rPr lang="en-GB" sz="2200" dirty="0"/>
              <a:t>Animals emerged as the category with the highest audience reaction. This suggests a strong emotional connection among users towards animal-related content.</a:t>
            </a:r>
          </a:p>
          <a:p>
            <a:pPr marL="285750" indent="-285750" algn="just">
              <a:lnSpc>
                <a:spcPct val="150000"/>
              </a:lnSpc>
              <a:buFont typeface="Wingdings" panose="05000000000000000000" pitchFamily="2" charset="2"/>
              <a:buChar char="v"/>
            </a:pPr>
            <a:r>
              <a:rPr lang="en-GB" sz="2200" b="1" dirty="0"/>
              <a:t>Diversified Content Strategy: </a:t>
            </a:r>
            <a:r>
              <a:rPr lang="en-GB" sz="2200" dirty="0"/>
              <a:t>While animals stand out, the popularity of science, healthy eating, technology, and food signifies a diverse user base with varied interests. </a:t>
            </a:r>
          </a:p>
          <a:p>
            <a:pPr algn="just">
              <a:lnSpc>
                <a:spcPct val="150000"/>
              </a:lnSpc>
            </a:pPr>
            <a:r>
              <a:rPr lang="en-GB" sz="2200" dirty="0"/>
              <a:t> </a:t>
            </a:r>
            <a:r>
              <a:rPr lang="en-GB" sz="2400" b="1" dirty="0"/>
              <a:t>Next Step:</a:t>
            </a:r>
          </a:p>
          <a:p>
            <a:pPr marL="285750" indent="-285750" algn="just">
              <a:lnSpc>
                <a:spcPct val="150000"/>
              </a:lnSpc>
              <a:buFont typeface="Wingdings" panose="05000000000000000000" pitchFamily="2" charset="2"/>
              <a:buChar char="v"/>
            </a:pPr>
            <a:r>
              <a:rPr lang="en-GB" sz="2200" dirty="0"/>
              <a:t>Continuously monitor content performance metrics, user feedback, and market trends to iteratively refine content strategies and maintain competitiveness. We are committed to supporting Social Buzz in achieving their strategic objectives and look forward to continued collaboration in the future</a:t>
            </a:r>
          </a:p>
          <a:p>
            <a:pPr marL="285750" indent="-285750" algn="just">
              <a:lnSpc>
                <a:spcPct val="150000"/>
              </a:lnSpc>
              <a:buFont typeface="Wingdings" panose="05000000000000000000" pitchFamily="2" charset="2"/>
              <a:buChar char="v"/>
            </a:pPr>
            <a:endParaRPr lang="en-GB" sz="2200" dirty="0"/>
          </a:p>
          <a:p>
            <a:pPr algn="just">
              <a:lnSpc>
                <a:spcPct val="150000"/>
              </a:lnSpc>
            </a:pPr>
            <a:endParaRPr lang="en-GB" sz="2200" dirty="0"/>
          </a:p>
          <a:p>
            <a:pPr marL="285750" indent="-285750" algn="just">
              <a:lnSpc>
                <a:spcPct val="150000"/>
              </a:lnSpc>
              <a:buFont typeface="Wingdings" panose="05000000000000000000" pitchFamily="2" charset="2"/>
              <a:buChar char="v"/>
            </a:pPr>
            <a:endParaRPr lang="en-GB" sz="2200" dirty="0"/>
          </a:p>
          <a:p>
            <a:pPr algn="just">
              <a:lnSpc>
                <a:spcPct val="150000"/>
              </a:lnSpc>
            </a:pPr>
            <a:endParaRPr lang="en-US"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34221"/>
          </a:xfrm>
          <a:prstGeom prst="rect">
            <a:avLst/>
          </a:prstGeom>
        </p:spPr>
        <p:txBody>
          <a:bodyPr lIns="0" tIns="0" rIns="0" bIns="0" rtlCol="0" anchor="t">
            <a:spAutoFit/>
          </a:bodyPr>
          <a:lstStyle/>
          <a:p>
            <a:pPr>
              <a:lnSpc>
                <a:spcPts val="3640"/>
              </a:lnSpc>
            </a:pPr>
            <a:r>
              <a:rPr lang="en-US" sz="2600" spc="-26" dirty="0">
                <a:solidFill>
                  <a:srgbClr val="FFFFFF"/>
                </a:solidFill>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mj-lt"/>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83050" y="1299188"/>
            <a:ext cx="10812902" cy="7996471"/>
            <a:chOff x="-81445" y="0"/>
            <a:chExt cx="8626568" cy="1164680"/>
          </a:xfrm>
        </p:grpSpPr>
        <p:sp>
          <p:nvSpPr>
            <p:cNvPr id="3" name="TextBox 3"/>
            <p:cNvSpPr txBox="1"/>
            <p:nvPr/>
          </p:nvSpPr>
          <p:spPr>
            <a:xfrm>
              <a:off x="0" y="0"/>
              <a:ext cx="8545123" cy="179310"/>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mj-lt"/>
                </a:rPr>
                <a:t>Today's agenda</a:t>
              </a:r>
            </a:p>
          </p:txBody>
        </p:sp>
        <p:sp>
          <p:nvSpPr>
            <p:cNvPr id="4" name="TextBox 4"/>
            <p:cNvSpPr txBox="1"/>
            <p:nvPr/>
          </p:nvSpPr>
          <p:spPr>
            <a:xfrm>
              <a:off x="-81445" y="530278"/>
              <a:ext cx="4748616" cy="634402"/>
            </a:xfrm>
            <a:prstGeom prst="rect">
              <a:avLst/>
            </a:prstGeom>
          </p:spPr>
          <p:txBody>
            <a:bodyPr wrap="square" lIns="0" tIns="0" rIns="0" bIns="0" rtlCol="0" anchor="t">
              <a:spAutoFit/>
            </a:bodyPr>
            <a:lstStyle/>
            <a:p>
              <a:pPr marL="457200" indent="-457200">
                <a:lnSpc>
                  <a:spcPct val="150000"/>
                </a:lnSpc>
                <a:buFont typeface="Wingdings" panose="05000000000000000000" pitchFamily="2" charset="2"/>
                <a:buChar char="v"/>
              </a:pPr>
              <a:r>
                <a:rPr lang="en-US" sz="3200" spc="-19" dirty="0">
                  <a:solidFill>
                    <a:srgbClr val="000000"/>
                  </a:solidFill>
                </a:rPr>
                <a:t>Project recap</a:t>
              </a:r>
            </a:p>
            <a:p>
              <a:pPr marL="457200" indent="-457200">
                <a:lnSpc>
                  <a:spcPct val="150000"/>
                </a:lnSpc>
                <a:buFont typeface="Wingdings" panose="05000000000000000000" pitchFamily="2" charset="2"/>
                <a:buChar char="v"/>
              </a:pPr>
              <a:r>
                <a:rPr lang="en-US" sz="3200" spc="-19" dirty="0">
                  <a:solidFill>
                    <a:srgbClr val="000000"/>
                  </a:solidFill>
                </a:rPr>
                <a:t>Problem</a:t>
              </a:r>
            </a:p>
            <a:p>
              <a:pPr marL="457200" indent="-457200">
                <a:lnSpc>
                  <a:spcPct val="150000"/>
                </a:lnSpc>
                <a:buFont typeface="Wingdings" panose="05000000000000000000" pitchFamily="2" charset="2"/>
                <a:buChar char="v"/>
              </a:pPr>
              <a:r>
                <a:rPr lang="en-US" sz="3200" spc="-19" dirty="0">
                  <a:solidFill>
                    <a:srgbClr val="000000"/>
                  </a:solidFill>
                </a:rPr>
                <a:t>The Analytics team</a:t>
              </a:r>
            </a:p>
            <a:p>
              <a:pPr marL="457200" indent="-457200">
                <a:lnSpc>
                  <a:spcPct val="150000"/>
                </a:lnSpc>
                <a:buFont typeface="Wingdings" panose="05000000000000000000" pitchFamily="2" charset="2"/>
                <a:buChar char="v"/>
              </a:pPr>
              <a:r>
                <a:rPr lang="en-US" sz="3200" spc="-19" dirty="0">
                  <a:solidFill>
                    <a:srgbClr val="000000"/>
                  </a:solidFill>
                </a:rPr>
                <a:t>Process</a:t>
              </a:r>
            </a:p>
            <a:p>
              <a:pPr marL="457200" indent="-457200">
                <a:lnSpc>
                  <a:spcPct val="150000"/>
                </a:lnSpc>
                <a:buFont typeface="Wingdings" panose="05000000000000000000" pitchFamily="2" charset="2"/>
                <a:buChar char="v"/>
              </a:pPr>
              <a:r>
                <a:rPr lang="en-US" sz="3200" spc="-19" dirty="0">
                  <a:solidFill>
                    <a:srgbClr val="000000"/>
                  </a:solidFill>
                </a:rPr>
                <a:t>Insights</a:t>
              </a:r>
            </a:p>
            <a:p>
              <a:pPr marL="457200" indent="-457200">
                <a:lnSpc>
                  <a:spcPct val="150000"/>
                </a:lnSpc>
                <a:buFont typeface="Wingdings" panose="05000000000000000000" pitchFamily="2" charset="2"/>
                <a:buChar char="v"/>
              </a:pPr>
              <a:r>
                <a:rPr lang="en-US" sz="3200" spc="-19" dirty="0">
                  <a:solidFill>
                    <a:srgbClr val="000000"/>
                  </a:solidFill>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1570760" y="2180498"/>
            <a:ext cx="14355040" cy="7306402"/>
          </a:xfrm>
          <a:prstGeom prst="rect">
            <a:avLst/>
          </a:prstGeom>
          <a:solidFill>
            <a:schemeClr val="bg1"/>
          </a:solidFill>
        </p:spPr>
        <p:txBody>
          <a:bodyPr/>
          <a:lstStyle/>
          <a:p>
            <a:pPr algn="just">
              <a:lnSpc>
                <a:spcPct val="150000"/>
              </a:lnSpc>
            </a:pPr>
            <a:r>
              <a:rPr lang="en-GB" sz="3200" dirty="0"/>
              <a:t>Social Buzz Is a fast growing social media and content creation company. The aim and objective of Accenture’s initial engagement with Social Buzz is to demonstrate our firm's capabilities and value proposition through a comprehensive 3-month project aimed at-:</a:t>
            </a:r>
          </a:p>
          <a:p>
            <a:pPr marL="457200" indent="-457200" algn="just">
              <a:lnSpc>
                <a:spcPct val="150000"/>
              </a:lnSpc>
              <a:buFont typeface="Arial" panose="020B0604020202020204" pitchFamily="34" charset="0"/>
              <a:buChar char="•"/>
            </a:pPr>
            <a:r>
              <a:rPr lang="en-GB" sz="3200" dirty="0"/>
              <a:t>Auditing their big data practice. </a:t>
            </a:r>
          </a:p>
          <a:p>
            <a:pPr marL="457200" indent="-457200" algn="just">
              <a:lnSpc>
                <a:spcPct val="150000"/>
              </a:lnSpc>
              <a:buFont typeface="Arial" panose="020B0604020202020204" pitchFamily="34" charset="0"/>
              <a:buChar char="•"/>
            </a:pPr>
            <a:r>
              <a:rPr lang="en-GB" sz="3200" dirty="0"/>
              <a:t>Providing recommendations for a successful IPO. </a:t>
            </a:r>
          </a:p>
          <a:p>
            <a:pPr marL="457200" indent="-457200" algn="just">
              <a:lnSpc>
                <a:spcPct val="150000"/>
              </a:lnSpc>
              <a:buFont typeface="Arial" panose="020B0604020202020204" pitchFamily="34" charset="0"/>
              <a:buChar char="•"/>
            </a:pPr>
            <a:r>
              <a:rPr lang="en-GB" sz="3200" b="1" dirty="0"/>
              <a:t>Analysing their content categories to identify the top 5 categories with the largest aggregate popularity.</a:t>
            </a:r>
            <a:endParaRPr lang="en-US" sz="3200" b="1" dirty="0"/>
          </a:p>
        </p:txBody>
      </p:sp>
      <p:sp>
        <p:nvSpPr>
          <p:cNvPr id="33" name="TextBox 33"/>
          <p:cNvSpPr txBox="1"/>
          <p:nvPr/>
        </p:nvSpPr>
        <p:spPr>
          <a:xfrm>
            <a:off x="3560467" y="599564"/>
            <a:ext cx="10196430" cy="1231106"/>
          </a:xfrm>
          <a:prstGeom prst="rect">
            <a:avLst/>
          </a:prstGeom>
        </p:spPr>
        <p:txBody>
          <a:bodyPr wrap="square" lIns="0" tIns="0" rIns="0" bIns="0" rtlCol="0" anchor="t">
            <a:spAutoFit/>
          </a:bodyPr>
          <a:lstStyle/>
          <a:p>
            <a:pPr algn="ctr">
              <a:lnSpc>
                <a:spcPts val="9600"/>
              </a:lnSpc>
            </a:pPr>
            <a:r>
              <a:rPr lang="en-US" sz="8000" spc="-80" dirty="0">
                <a:latin typeface="+mj-lt"/>
              </a:rPr>
              <a:t>Project Recap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67326" y="-45207"/>
            <a:ext cx="18355326" cy="3384435"/>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2309016" y="42128"/>
            <a:ext cx="3438614" cy="3062454"/>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21" name="TextBox 21"/>
          <p:cNvSpPr txBox="1"/>
          <p:nvPr/>
        </p:nvSpPr>
        <p:spPr>
          <a:xfrm>
            <a:off x="4038600" y="406152"/>
            <a:ext cx="6781801" cy="1231106"/>
          </a:xfrm>
          <a:prstGeom prst="rect">
            <a:avLst/>
          </a:prstGeom>
        </p:spPr>
        <p:txBody>
          <a:bodyPr wrap="square" lIns="0" tIns="0" rIns="0" bIns="0" rtlCol="0" anchor="t">
            <a:spAutoFit/>
          </a:bodyPr>
          <a:lstStyle/>
          <a:p>
            <a:pPr>
              <a:lnSpc>
                <a:spcPts val="9600"/>
              </a:lnSpc>
            </a:pPr>
            <a:r>
              <a:rPr lang="en-US" sz="8000" spc="-80" dirty="0">
                <a:latin typeface="+mj-lt"/>
              </a:rPr>
              <a:t>Problem</a:t>
            </a:r>
          </a:p>
        </p:txBody>
      </p:sp>
      <p:sp>
        <p:nvSpPr>
          <p:cNvPr id="25" name="TextBox 24">
            <a:extLst>
              <a:ext uri="{FF2B5EF4-FFF2-40B4-BE49-F238E27FC236}">
                <a16:creationId xmlns:a16="http://schemas.microsoft.com/office/drawing/2014/main" id="{8D1D4075-BCEB-D8FE-8733-333F5EAB4437}"/>
              </a:ext>
            </a:extLst>
          </p:cNvPr>
          <p:cNvSpPr txBox="1"/>
          <p:nvPr/>
        </p:nvSpPr>
        <p:spPr>
          <a:xfrm>
            <a:off x="32426" y="3859632"/>
            <a:ext cx="17602200" cy="5925340"/>
          </a:xfrm>
          <a:prstGeom prst="rect">
            <a:avLst/>
          </a:prstGeom>
          <a:noFill/>
        </p:spPr>
        <p:txBody>
          <a:bodyPr wrap="square">
            <a:spAutoFit/>
          </a:bodyPr>
          <a:lstStyle/>
          <a:p>
            <a:pPr algn="just">
              <a:lnSpc>
                <a:spcPct val="150000"/>
              </a:lnSpc>
            </a:pPr>
            <a:r>
              <a:rPr lang="en-GB" sz="3200" dirty="0"/>
              <a:t>The daily influx of over</a:t>
            </a:r>
            <a:r>
              <a:rPr lang="en-GB" sz="3200" b="1" dirty="0"/>
              <a:t> 100,000 </a:t>
            </a:r>
            <a:r>
              <a:rPr lang="en-GB" sz="3200" dirty="0"/>
              <a:t>pieces of unstructured content, including text, images, videos, and GIFs, poses a significant challenge for effective management and maintenance. The best way to capitalize on this much data is -:</a:t>
            </a:r>
          </a:p>
          <a:p>
            <a:pPr marL="457200" indent="-457200" algn="just">
              <a:lnSpc>
                <a:spcPct val="150000"/>
              </a:lnSpc>
              <a:buFont typeface="Wingdings" panose="05000000000000000000" pitchFamily="2" charset="2"/>
              <a:buChar char="ü"/>
            </a:pPr>
            <a:r>
              <a:rPr lang="en-GB" sz="3200" dirty="0"/>
              <a:t>Analyse Social Buzz's content categories to </a:t>
            </a:r>
            <a:r>
              <a:rPr lang="en-GB" sz="3200" b="1" dirty="0"/>
              <a:t>understand audience preferences and engagement patterns.</a:t>
            </a:r>
          </a:p>
          <a:p>
            <a:pPr marL="457200" indent="-457200" algn="just">
              <a:lnSpc>
                <a:spcPct val="150000"/>
              </a:lnSpc>
              <a:buFont typeface="Wingdings" panose="05000000000000000000" pitchFamily="2" charset="2"/>
              <a:buChar char="ü"/>
            </a:pPr>
            <a:r>
              <a:rPr lang="en-GB" sz="3200" dirty="0"/>
              <a:t>Utilize analytics techniques </a:t>
            </a:r>
            <a:r>
              <a:rPr lang="en-GB" sz="3200" b="1" dirty="0"/>
              <a:t>to identify the top 5 categories with the largest aggregate popularity.</a:t>
            </a:r>
            <a:endParaRPr lang="en-GB" sz="3200" dirty="0"/>
          </a:p>
          <a:p>
            <a:pPr marL="457200" indent="-457200" algn="just">
              <a:lnSpc>
                <a:spcPct val="150000"/>
              </a:lnSpc>
              <a:buFont typeface="Wingdings" panose="05000000000000000000" pitchFamily="2" charset="2"/>
              <a:buChar char="ü"/>
            </a:pPr>
            <a:r>
              <a:rPr lang="en-GB" sz="3200" dirty="0"/>
              <a:t>Provide </a:t>
            </a:r>
            <a:r>
              <a:rPr lang="en-GB" sz="3200" b="1" dirty="0"/>
              <a:t>insights into content optimization strategies and potential monetization opportunities based on popular categories.</a:t>
            </a:r>
            <a:endParaRPr lang="en-US"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25999" y="527168"/>
            <a:ext cx="8637277"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1269231" y="1825527"/>
            <a:ext cx="6750815" cy="6635945"/>
          </a:xfrm>
          <a:prstGeom prst="rect">
            <a:avLst/>
          </a:prstGeom>
          <a:solidFill>
            <a:srgbClr val="FFFFFF"/>
          </a:solidFill>
        </p:spPr>
      </p:sp>
      <p:sp>
        <p:nvSpPr>
          <p:cNvPr id="17" name="Freeform 17"/>
          <p:cNvSpPr/>
          <p:nvPr/>
        </p:nvSpPr>
        <p:spPr>
          <a:xfrm>
            <a:off x="9382142" y="811634"/>
            <a:ext cx="2085137" cy="2085137"/>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dirty="0"/>
          </a:p>
        </p:txBody>
      </p:sp>
      <p:sp>
        <p:nvSpPr>
          <p:cNvPr id="20" name="Freeform 20"/>
          <p:cNvSpPr/>
          <p:nvPr/>
        </p:nvSpPr>
        <p:spPr>
          <a:xfrm>
            <a:off x="9363168" y="839358"/>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nvGrpSpPr>
          <p:cNvPr id="21" name="Group 21"/>
          <p:cNvGrpSpPr>
            <a:grpSpLocks noChangeAspect="1"/>
          </p:cNvGrpSpPr>
          <p:nvPr/>
        </p:nvGrpSpPr>
        <p:grpSpPr>
          <a:xfrm>
            <a:off x="9421323" y="3942723"/>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6" name="Group 26"/>
          <p:cNvGrpSpPr>
            <a:grpSpLocks noChangeAspect="1"/>
          </p:cNvGrpSpPr>
          <p:nvPr/>
        </p:nvGrpSpPr>
        <p:grpSpPr>
          <a:xfrm>
            <a:off x="9434733" y="7001888"/>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sp>
        <p:nvSpPr>
          <p:cNvPr id="31" name="TextBox 31"/>
          <p:cNvSpPr txBox="1"/>
          <p:nvPr/>
        </p:nvSpPr>
        <p:spPr>
          <a:xfrm>
            <a:off x="2670508" y="3331799"/>
            <a:ext cx="4515043" cy="3693319"/>
          </a:xfrm>
          <a:prstGeom prst="rect">
            <a:avLst/>
          </a:prstGeom>
        </p:spPr>
        <p:txBody>
          <a:bodyPr wrap="square" lIns="0" tIns="0" rIns="0" bIns="0" rtlCol="0" anchor="t">
            <a:spAutoFit/>
          </a:bodyPr>
          <a:lstStyle/>
          <a:p>
            <a:pPr algn="ctr">
              <a:lnSpc>
                <a:spcPts val="9600"/>
              </a:lnSpc>
            </a:pPr>
            <a:r>
              <a:rPr lang="en-US" sz="8000" spc="-80" dirty="0">
                <a:solidFill>
                  <a:srgbClr val="000000"/>
                </a:solidFill>
                <a:latin typeface="+mj-lt"/>
              </a:rPr>
              <a:t>The Analytics team</a:t>
            </a:r>
          </a:p>
        </p:txBody>
      </p:sp>
      <p:sp>
        <p:nvSpPr>
          <p:cNvPr id="32" name="Freeform 29">
            <a:extLst>
              <a:ext uri="{FF2B5EF4-FFF2-40B4-BE49-F238E27FC236}">
                <a16:creationId xmlns:a16="http://schemas.microsoft.com/office/drawing/2014/main" id="{4F8DD085-FBC5-C397-7986-AD351A667DEE}"/>
              </a:ext>
            </a:extLst>
          </p:cNvPr>
          <p:cNvSpPr/>
          <p:nvPr/>
        </p:nvSpPr>
        <p:spPr>
          <a:xfrm>
            <a:off x="8905859" y="885550"/>
            <a:ext cx="2459219" cy="2040371"/>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64266" t="1917" r="-22903" b="-93994"/>
            </a:stretch>
          </a:blipFill>
          <a:ln>
            <a:solidFill>
              <a:srgbClr val="00BAFF"/>
            </a:solidFill>
          </a:ln>
        </p:spPr>
        <p:txBody>
          <a:bodyPr/>
          <a:lstStyle/>
          <a:p>
            <a:endParaRPr lang="en-AU" dirty="0"/>
          </a:p>
        </p:txBody>
      </p:sp>
      <p:grpSp>
        <p:nvGrpSpPr>
          <p:cNvPr id="48" name="Group 47">
            <a:extLst>
              <a:ext uri="{FF2B5EF4-FFF2-40B4-BE49-F238E27FC236}">
                <a16:creationId xmlns:a16="http://schemas.microsoft.com/office/drawing/2014/main" id="{FFCB88C4-20C8-A585-3CE8-3E83F015185B}"/>
              </a:ext>
            </a:extLst>
          </p:cNvPr>
          <p:cNvGrpSpPr/>
          <p:nvPr/>
        </p:nvGrpSpPr>
        <p:grpSpPr>
          <a:xfrm>
            <a:off x="9144000" y="6995751"/>
            <a:ext cx="2138314" cy="2087727"/>
            <a:chOff x="15313956" y="1947011"/>
            <a:chExt cx="1974241" cy="2087727"/>
          </a:xfrm>
        </p:grpSpPr>
        <p:sp>
          <p:nvSpPr>
            <p:cNvPr id="45" name="Oval 44">
              <a:extLst>
                <a:ext uri="{FF2B5EF4-FFF2-40B4-BE49-F238E27FC236}">
                  <a16:creationId xmlns:a16="http://schemas.microsoft.com/office/drawing/2014/main" id="{F9275763-8163-6938-9BFA-F75BF2093769}"/>
                </a:ext>
              </a:extLst>
            </p:cNvPr>
            <p:cNvSpPr/>
            <p:nvPr/>
          </p:nvSpPr>
          <p:spPr>
            <a:xfrm>
              <a:off x="15313956" y="1947011"/>
              <a:ext cx="1974241" cy="2087727"/>
            </a:xfrm>
            <a:prstGeom prst="ellipse">
              <a:avLst/>
            </a:prstGeom>
            <a:solidFill>
              <a:srgbClr val="B6437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a:extLst>
                <a:ext uri="{FF2B5EF4-FFF2-40B4-BE49-F238E27FC236}">
                  <a16:creationId xmlns:a16="http://schemas.microsoft.com/office/drawing/2014/main" id="{BB9D0515-A449-F1C2-0B0B-ECE1FBBB8FC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617491" y="2375433"/>
              <a:ext cx="1533667" cy="1222577"/>
            </a:xfrm>
            <a:prstGeom prst="rect">
              <a:avLst/>
            </a:prstGeom>
          </p:spPr>
        </p:pic>
      </p:grpSp>
      <p:grpSp>
        <p:nvGrpSpPr>
          <p:cNvPr id="50" name="Group 49">
            <a:extLst>
              <a:ext uri="{FF2B5EF4-FFF2-40B4-BE49-F238E27FC236}">
                <a16:creationId xmlns:a16="http://schemas.microsoft.com/office/drawing/2014/main" id="{F87BD329-03A7-1C41-AA0D-BA1DC23ADE6C}"/>
              </a:ext>
            </a:extLst>
          </p:cNvPr>
          <p:cNvGrpSpPr/>
          <p:nvPr/>
        </p:nvGrpSpPr>
        <p:grpSpPr>
          <a:xfrm>
            <a:off x="9063967" y="3949490"/>
            <a:ext cx="2219458" cy="2096033"/>
            <a:chOff x="14601683" y="1942161"/>
            <a:chExt cx="2219458" cy="2096033"/>
          </a:xfrm>
        </p:grpSpPr>
        <p:sp>
          <p:nvSpPr>
            <p:cNvPr id="49" name="Oval 48">
              <a:extLst>
                <a:ext uri="{FF2B5EF4-FFF2-40B4-BE49-F238E27FC236}">
                  <a16:creationId xmlns:a16="http://schemas.microsoft.com/office/drawing/2014/main" id="{72AAB574-DE85-6D7F-AE78-4B2FA4AE7CE9}"/>
                </a:ext>
              </a:extLst>
            </p:cNvPr>
            <p:cNvSpPr/>
            <p:nvPr/>
          </p:nvSpPr>
          <p:spPr>
            <a:xfrm>
              <a:off x="14601683" y="1942161"/>
              <a:ext cx="2219458" cy="2096033"/>
            </a:xfrm>
            <a:prstGeom prst="ellipse">
              <a:avLst/>
            </a:prstGeom>
            <a:solidFill>
              <a:srgbClr val="D2CBC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Young Man Photos, Download The BEST Free Young Man Stock ...">
              <a:extLst>
                <a:ext uri="{FF2B5EF4-FFF2-40B4-BE49-F238E27FC236}">
                  <a16:creationId xmlns:a16="http://schemas.microsoft.com/office/drawing/2014/main" id="{B310E3BF-4022-64E2-4F8A-A38A8E9B9DE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935200" y="2238080"/>
              <a:ext cx="1562525" cy="1533819"/>
            </a:xfrm>
            <a:prstGeom prst="rect">
              <a:avLst/>
            </a:prstGeom>
            <a:noFill/>
            <a:extLst>
              <a:ext uri="{909E8E84-426E-40DD-AFC4-6F175D3DCCD1}">
                <a14:hiddenFill xmlns:a14="http://schemas.microsoft.com/office/drawing/2010/main">
                  <a:solidFill>
                    <a:srgbClr val="FFFFFF"/>
                  </a:solidFill>
                </a14:hiddenFill>
              </a:ext>
            </a:extLst>
          </p:spPr>
        </p:pic>
      </p:grpSp>
      <p:sp>
        <p:nvSpPr>
          <p:cNvPr id="52" name="TextBox 51">
            <a:extLst>
              <a:ext uri="{FF2B5EF4-FFF2-40B4-BE49-F238E27FC236}">
                <a16:creationId xmlns:a16="http://schemas.microsoft.com/office/drawing/2014/main" id="{81C06C18-674A-A2B0-53C1-07DF30647B94}"/>
              </a:ext>
            </a:extLst>
          </p:cNvPr>
          <p:cNvSpPr txBox="1"/>
          <p:nvPr/>
        </p:nvSpPr>
        <p:spPr>
          <a:xfrm rot="10800000" flipH="1" flipV="1">
            <a:off x="11547432" y="1623778"/>
            <a:ext cx="6442132" cy="1046440"/>
          </a:xfrm>
          <a:prstGeom prst="rect">
            <a:avLst/>
          </a:prstGeom>
          <a:noFill/>
        </p:spPr>
        <p:txBody>
          <a:bodyPr wrap="square" rtlCol="0">
            <a:spAutoFit/>
          </a:bodyPr>
          <a:lstStyle/>
          <a:p>
            <a:r>
              <a:rPr lang="en-GB" sz="3200" b="1" dirty="0"/>
              <a:t>Andrew Fleming</a:t>
            </a:r>
            <a:endParaRPr lang="en-GB" sz="3000" dirty="0"/>
          </a:p>
          <a:p>
            <a:r>
              <a:rPr lang="en-GB" sz="3000" dirty="0"/>
              <a:t>Chief Technology Architect</a:t>
            </a:r>
          </a:p>
        </p:txBody>
      </p:sp>
      <p:sp>
        <p:nvSpPr>
          <p:cNvPr id="57" name="TextBox 56">
            <a:extLst>
              <a:ext uri="{FF2B5EF4-FFF2-40B4-BE49-F238E27FC236}">
                <a16:creationId xmlns:a16="http://schemas.microsoft.com/office/drawing/2014/main" id="{AD0616CD-1100-3C1B-998B-6E486905A0D3}"/>
              </a:ext>
            </a:extLst>
          </p:cNvPr>
          <p:cNvSpPr txBox="1"/>
          <p:nvPr/>
        </p:nvSpPr>
        <p:spPr>
          <a:xfrm rot="10800000" flipH="1" flipV="1">
            <a:off x="11619564" y="4559534"/>
            <a:ext cx="6442132" cy="1046440"/>
          </a:xfrm>
          <a:prstGeom prst="rect">
            <a:avLst/>
          </a:prstGeom>
          <a:noFill/>
        </p:spPr>
        <p:txBody>
          <a:bodyPr wrap="square" rtlCol="0">
            <a:spAutoFit/>
          </a:bodyPr>
          <a:lstStyle/>
          <a:p>
            <a:r>
              <a:rPr lang="en-GB" sz="3200" b="1" dirty="0"/>
              <a:t>Marcus </a:t>
            </a:r>
            <a:r>
              <a:rPr lang="en-GB" sz="3200" b="1" dirty="0" err="1"/>
              <a:t>Rompton</a:t>
            </a:r>
            <a:endParaRPr lang="en-GB" sz="3000" dirty="0"/>
          </a:p>
          <a:p>
            <a:r>
              <a:rPr lang="en-GB" sz="3000" dirty="0"/>
              <a:t>Senior Principal</a:t>
            </a:r>
          </a:p>
        </p:txBody>
      </p:sp>
      <p:sp>
        <p:nvSpPr>
          <p:cNvPr id="58" name="TextBox 57">
            <a:extLst>
              <a:ext uri="{FF2B5EF4-FFF2-40B4-BE49-F238E27FC236}">
                <a16:creationId xmlns:a16="http://schemas.microsoft.com/office/drawing/2014/main" id="{40F8EC8A-7486-9A23-23A2-E43599395D94}"/>
              </a:ext>
            </a:extLst>
          </p:cNvPr>
          <p:cNvSpPr txBox="1"/>
          <p:nvPr/>
        </p:nvSpPr>
        <p:spPr>
          <a:xfrm rot="10800000" flipH="1" flipV="1">
            <a:off x="11580596" y="7526919"/>
            <a:ext cx="6442132" cy="1046440"/>
          </a:xfrm>
          <a:prstGeom prst="rect">
            <a:avLst/>
          </a:prstGeom>
          <a:noFill/>
        </p:spPr>
        <p:txBody>
          <a:bodyPr wrap="square" rtlCol="0">
            <a:spAutoFit/>
          </a:bodyPr>
          <a:lstStyle/>
          <a:p>
            <a:r>
              <a:rPr lang="en-GB" sz="3200" b="1" dirty="0" err="1"/>
              <a:t>Onoriode</a:t>
            </a:r>
            <a:r>
              <a:rPr lang="en-GB" sz="3200" b="1" dirty="0"/>
              <a:t> </a:t>
            </a:r>
            <a:r>
              <a:rPr lang="en-GB" sz="3200" b="1" dirty="0" err="1"/>
              <a:t>Oghojafor</a:t>
            </a:r>
            <a:endParaRPr lang="en-GB" sz="3000" dirty="0"/>
          </a:p>
          <a:p>
            <a:r>
              <a:rPr lang="en-GB" sz="3000" dirty="0"/>
              <a:t>Data Analyst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2618875" y="428394"/>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4030662" y="2282553"/>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566365" y="6127041"/>
            <a:ext cx="1794565" cy="1720712"/>
            <a:chOff x="0" y="80715"/>
            <a:chExt cx="2392752" cy="2294282"/>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6484543">
              <a:off x="358154" y="78549"/>
              <a:ext cx="2032432" cy="2036764"/>
            </a:xfrm>
            <a:prstGeom prst="rect">
              <a:avLst/>
            </a:prstGeom>
          </p:spPr>
        </p:pic>
      </p:grpSp>
      <p:grpSp>
        <p:nvGrpSpPr>
          <p:cNvPr id="29" name="Group 29"/>
          <p:cNvGrpSpPr/>
          <p:nvPr/>
        </p:nvGrpSpPr>
        <p:grpSpPr>
          <a:xfrm>
            <a:off x="9180742" y="8236529"/>
            <a:ext cx="1768160" cy="1644317"/>
            <a:chOff x="0" y="182574"/>
            <a:chExt cx="2357546" cy="2192423"/>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6484543">
              <a:off x="322948" y="180407"/>
              <a:ext cx="2032432" cy="2036765"/>
            </a:xfrm>
            <a:prstGeom prst="rect">
              <a:avLst/>
            </a:prstGeom>
          </p:spPr>
        </p:pic>
      </p:grpSp>
      <p:sp>
        <p:nvSpPr>
          <p:cNvPr id="33" name="TextBox 33"/>
          <p:cNvSpPr txBox="1"/>
          <p:nvPr/>
        </p:nvSpPr>
        <p:spPr>
          <a:xfrm>
            <a:off x="609600" y="5830975"/>
            <a:ext cx="3733800" cy="1231106"/>
          </a:xfrm>
          <a:prstGeom prst="rect">
            <a:avLst/>
          </a:prstGeom>
        </p:spPr>
        <p:txBody>
          <a:bodyPr wrap="square" lIns="0" tIns="0" rIns="0" bIns="0" rtlCol="0" anchor="t">
            <a:spAutoFit/>
          </a:bodyPr>
          <a:lstStyle/>
          <a:p>
            <a:pPr algn="r">
              <a:lnSpc>
                <a:spcPts val="9600"/>
              </a:lnSpc>
            </a:pPr>
            <a:r>
              <a:rPr lang="en-US" sz="8000" spc="-80" dirty="0">
                <a:latin typeface="+mj-lt"/>
              </a:rPr>
              <a:t>Process</a:t>
            </a:r>
          </a:p>
        </p:txBody>
      </p:sp>
      <p:sp>
        <p:nvSpPr>
          <p:cNvPr id="34" name="TextBox 34"/>
          <p:cNvSpPr txBox="1"/>
          <p:nvPr/>
        </p:nvSpPr>
        <p:spPr>
          <a:xfrm>
            <a:off x="3370724" y="799197"/>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724400" y="2612421"/>
            <a:ext cx="1096310" cy="950080"/>
          </a:xfrm>
          <a:prstGeom prst="rect">
            <a:avLst/>
          </a:prstGeom>
        </p:spPr>
        <p:txBody>
          <a:bodyPr wrap="square"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038406" y="85236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5</a:t>
            </a:r>
          </a:p>
        </p:txBody>
      </p:sp>
      <p:sp>
        <p:nvSpPr>
          <p:cNvPr id="37" name="TextBox 37"/>
          <p:cNvSpPr txBox="1"/>
          <p:nvPr/>
        </p:nvSpPr>
        <p:spPr>
          <a:xfrm>
            <a:off x="8299533" y="651728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41" name="TextBox 40">
            <a:extLst>
              <a:ext uri="{FF2B5EF4-FFF2-40B4-BE49-F238E27FC236}">
                <a16:creationId xmlns:a16="http://schemas.microsoft.com/office/drawing/2014/main" id="{1ACC9E04-3A31-BCDC-75C3-FC725C6357E9}"/>
              </a:ext>
            </a:extLst>
          </p:cNvPr>
          <p:cNvSpPr txBox="1"/>
          <p:nvPr/>
        </p:nvSpPr>
        <p:spPr>
          <a:xfrm>
            <a:off x="4004458" y="406153"/>
            <a:ext cx="8991600" cy="1163518"/>
          </a:xfrm>
          <a:prstGeom prst="rect">
            <a:avLst/>
          </a:prstGeom>
          <a:noFill/>
        </p:spPr>
        <p:txBody>
          <a:bodyPr wrap="square" rtlCol="0">
            <a:spAutoFit/>
          </a:bodyPr>
          <a:lstStyle/>
          <a:p>
            <a:endParaRPr lang="en-US" dirty="0"/>
          </a:p>
        </p:txBody>
      </p:sp>
      <p:sp>
        <p:nvSpPr>
          <p:cNvPr id="42" name="TextBox 41">
            <a:extLst>
              <a:ext uri="{FF2B5EF4-FFF2-40B4-BE49-F238E27FC236}">
                <a16:creationId xmlns:a16="http://schemas.microsoft.com/office/drawing/2014/main" id="{C2F25824-ED94-4AB7-71EE-2FB46F4B1221}"/>
              </a:ext>
            </a:extLst>
          </p:cNvPr>
          <p:cNvSpPr txBox="1"/>
          <p:nvPr/>
        </p:nvSpPr>
        <p:spPr>
          <a:xfrm>
            <a:off x="4559132" y="782060"/>
            <a:ext cx="8991600" cy="830997"/>
          </a:xfrm>
          <a:prstGeom prst="rect">
            <a:avLst/>
          </a:prstGeom>
          <a:noFill/>
        </p:spPr>
        <p:txBody>
          <a:bodyPr wrap="square" rtlCol="0">
            <a:spAutoFit/>
          </a:bodyPr>
          <a:lstStyle/>
          <a:p>
            <a:r>
              <a:rPr lang="en-GB" sz="4800" dirty="0"/>
              <a:t>Data Collection</a:t>
            </a:r>
            <a:endParaRPr lang="en-US" sz="4800" dirty="0"/>
          </a:p>
        </p:txBody>
      </p:sp>
      <p:sp>
        <p:nvSpPr>
          <p:cNvPr id="44" name="TextBox 43">
            <a:extLst>
              <a:ext uri="{FF2B5EF4-FFF2-40B4-BE49-F238E27FC236}">
                <a16:creationId xmlns:a16="http://schemas.microsoft.com/office/drawing/2014/main" id="{DEAFF7C5-05CE-7695-385D-4A1919970C82}"/>
              </a:ext>
            </a:extLst>
          </p:cNvPr>
          <p:cNvSpPr txBox="1"/>
          <p:nvPr/>
        </p:nvSpPr>
        <p:spPr>
          <a:xfrm>
            <a:off x="5885625" y="2538974"/>
            <a:ext cx="8991600" cy="830997"/>
          </a:xfrm>
          <a:prstGeom prst="rect">
            <a:avLst/>
          </a:prstGeom>
          <a:noFill/>
        </p:spPr>
        <p:txBody>
          <a:bodyPr wrap="square" rtlCol="0">
            <a:spAutoFit/>
          </a:bodyPr>
          <a:lstStyle/>
          <a:p>
            <a:r>
              <a:rPr lang="en-GB" sz="4800" dirty="0"/>
              <a:t>Data Cleaning and Preparation</a:t>
            </a:r>
            <a:endParaRPr lang="en-US" sz="4800" dirty="0"/>
          </a:p>
        </p:txBody>
      </p:sp>
      <p:sp>
        <p:nvSpPr>
          <p:cNvPr id="45" name="TextBox 44">
            <a:extLst>
              <a:ext uri="{FF2B5EF4-FFF2-40B4-BE49-F238E27FC236}">
                <a16:creationId xmlns:a16="http://schemas.microsoft.com/office/drawing/2014/main" id="{446B3BEB-D6D2-E428-7FC4-B22F6C284F48}"/>
              </a:ext>
            </a:extLst>
          </p:cNvPr>
          <p:cNvSpPr txBox="1"/>
          <p:nvPr/>
        </p:nvSpPr>
        <p:spPr>
          <a:xfrm>
            <a:off x="7469080" y="4518620"/>
            <a:ext cx="8991600" cy="830997"/>
          </a:xfrm>
          <a:prstGeom prst="rect">
            <a:avLst/>
          </a:prstGeom>
          <a:noFill/>
        </p:spPr>
        <p:txBody>
          <a:bodyPr wrap="square" rtlCol="0">
            <a:spAutoFit/>
          </a:bodyPr>
          <a:lstStyle/>
          <a:p>
            <a:r>
              <a:rPr lang="en-GB" sz="4800" dirty="0"/>
              <a:t>Aggregation &amp; Calculation</a:t>
            </a:r>
            <a:endParaRPr lang="en-US" sz="4800" dirty="0"/>
          </a:p>
        </p:txBody>
      </p:sp>
      <p:sp>
        <p:nvSpPr>
          <p:cNvPr id="46" name="TextBox 45">
            <a:extLst>
              <a:ext uri="{FF2B5EF4-FFF2-40B4-BE49-F238E27FC236}">
                <a16:creationId xmlns:a16="http://schemas.microsoft.com/office/drawing/2014/main" id="{D340E7BB-B358-3C27-CCAA-72A656571EFC}"/>
              </a:ext>
            </a:extLst>
          </p:cNvPr>
          <p:cNvSpPr txBox="1"/>
          <p:nvPr/>
        </p:nvSpPr>
        <p:spPr>
          <a:xfrm>
            <a:off x="9533310" y="6318920"/>
            <a:ext cx="8991600" cy="830997"/>
          </a:xfrm>
          <a:prstGeom prst="rect">
            <a:avLst/>
          </a:prstGeom>
          <a:noFill/>
        </p:spPr>
        <p:txBody>
          <a:bodyPr wrap="square" rtlCol="0">
            <a:spAutoFit/>
          </a:bodyPr>
          <a:lstStyle/>
          <a:p>
            <a:r>
              <a:rPr lang="en-GB" sz="4800" dirty="0"/>
              <a:t>Visualization</a:t>
            </a:r>
            <a:endParaRPr lang="en-US" sz="4800" dirty="0"/>
          </a:p>
        </p:txBody>
      </p:sp>
      <p:sp>
        <p:nvSpPr>
          <p:cNvPr id="47" name="TextBox 46">
            <a:extLst>
              <a:ext uri="{FF2B5EF4-FFF2-40B4-BE49-F238E27FC236}">
                <a16:creationId xmlns:a16="http://schemas.microsoft.com/office/drawing/2014/main" id="{B47D89AA-823B-E71F-AF1E-81C1A1BEBE90}"/>
              </a:ext>
            </a:extLst>
          </p:cNvPr>
          <p:cNvSpPr txBox="1"/>
          <p:nvPr/>
        </p:nvSpPr>
        <p:spPr>
          <a:xfrm>
            <a:off x="11009300" y="8567322"/>
            <a:ext cx="7126300" cy="830997"/>
          </a:xfrm>
          <a:prstGeom prst="rect">
            <a:avLst/>
          </a:prstGeom>
          <a:noFill/>
        </p:spPr>
        <p:txBody>
          <a:bodyPr wrap="square" rtlCol="0">
            <a:spAutoFit/>
          </a:bodyPr>
          <a:lstStyle/>
          <a:p>
            <a:r>
              <a:rPr lang="en-GB" sz="4800" dirty="0"/>
              <a:t>Recommendations</a:t>
            </a:r>
            <a:endParaRPr lang="en-US" sz="4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199905" y="7810500"/>
            <a:ext cx="2972219" cy="881758"/>
          </a:xfrm>
          <a:prstGeom prst="rect">
            <a:avLst/>
          </a:prstGeom>
        </p:spPr>
      </p:pic>
      <p:sp>
        <p:nvSpPr>
          <p:cNvPr id="3" name="TextBox 3"/>
          <p:cNvSpPr txBox="1"/>
          <p:nvPr/>
        </p:nvSpPr>
        <p:spPr>
          <a:xfrm>
            <a:off x="949365" y="-17023"/>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mj-lt"/>
              </a:rPr>
              <a:t>Insights</a:t>
            </a:r>
          </a:p>
        </p:txBody>
      </p:sp>
      <p:grpSp>
        <p:nvGrpSpPr>
          <p:cNvPr id="4" name="Group 4"/>
          <p:cNvGrpSpPr/>
          <p:nvPr/>
        </p:nvGrpSpPr>
        <p:grpSpPr>
          <a:xfrm>
            <a:off x="517112" y="8945821"/>
            <a:ext cx="17253775" cy="881758"/>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64350" y="7810500"/>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29765" y="7810500"/>
            <a:ext cx="2972219" cy="881758"/>
          </a:xfrm>
          <a:prstGeom prst="rect">
            <a:avLst/>
          </a:prstGeom>
        </p:spPr>
      </p:pic>
      <p:graphicFrame>
        <p:nvGraphicFramePr>
          <p:cNvPr id="14" name="Chart 13">
            <a:extLst>
              <a:ext uri="{FF2B5EF4-FFF2-40B4-BE49-F238E27FC236}">
                <a16:creationId xmlns:a16="http://schemas.microsoft.com/office/drawing/2014/main" id="{912B606B-2386-08CC-DE2F-C9AB49CD7FFE}"/>
              </a:ext>
            </a:extLst>
          </p:cNvPr>
          <p:cNvGraphicFramePr>
            <a:graphicFrameLocks/>
          </p:cNvGraphicFramePr>
          <p:nvPr>
            <p:extLst>
              <p:ext uri="{D42A27DB-BD31-4B8C-83A1-F6EECF244321}">
                <p14:modId xmlns:p14="http://schemas.microsoft.com/office/powerpoint/2010/main" val="1995312379"/>
              </p:ext>
            </p:extLst>
          </p:nvPr>
        </p:nvGraphicFramePr>
        <p:xfrm>
          <a:off x="9144000" y="457200"/>
          <a:ext cx="8915399" cy="7353300"/>
        </p:xfrm>
        <a:graphic>
          <a:graphicData uri="http://schemas.openxmlformats.org/drawingml/2006/chart">
            <c:chart xmlns:c="http://schemas.openxmlformats.org/drawingml/2006/chart" xmlns:r="http://schemas.openxmlformats.org/officeDocument/2006/relationships" r:id="rId7"/>
          </a:graphicData>
        </a:graphic>
      </p:graphicFrame>
      <p:sp>
        <p:nvSpPr>
          <p:cNvPr id="15" name="TextBox 14">
            <a:extLst>
              <a:ext uri="{FF2B5EF4-FFF2-40B4-BE49-F238E27FC236}">
                <a16:creationId xmlns:a16="http://schemas.microsoft.com/office/drawing/2014/main" id="{FB2B6738-2EE0-6D3F-52FE-AA89A87E2480}"/>
              </a:ext>
            </a:extLst>
          </p:cNvPr>
          <p:cNvSpPr txBox="1"/>
          <p:nvPr/>
        </p:nvSpPr>
        <p:spPr>
          <a:xfrm>
            <a:off x="517112" y="1638300"/>
            <a:ext cx="8626888" cy="4549835"/>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v"/>
            </a:pPr>
            <a:r>
              <a:rPr lang="en-GB" sz="2800" dirty="0"/>
              <a:t>There are 16 unique categories namely -: Veganism, travel, tennis, technology, studying, soccer, science, public speaking, healthy eating, food, fitness, education, dogs, culture, cooking and animals.</a:t>
            </a:r>
          </a:p>
          <a:p>
            <a:pPr marL="457200" indent="-457200" algn="just">
              <a:lnSpc>
                <a:spcPct val="150000"/>
              </a:lnSpc>
              <a:buFont typeface="Wingdings" panose="05000000000000000000" pitchFamily="2" charset="2"/>
              <a:buChar char="v"/>
            </a:pPr>
            <a:r>
              <a:rPr lang="en-GB" sz="2800" dirty="0"/>
              <a:t>There was a total score of 973645 from all categories.</a:t>
            </a:r>
          </a:p>
          <a:p>
            <a:pPr marL="457200" indent="-457200" algn="just">
              <a:lnSpc>
                <a:spcPct val="150000"/>
              </a:lnSpc>
              <a:buFont typeface="Wingdings" panose="05000000000000000000" pitchFamily="2" charset="2"/>
              <a:buChar char="v"/>
            </a:pPr>
            <a:r>
              <a:rPr lang="en-GB" sz="2800" dirty="0"/>
              <a:t>This chart shows the top 5 categories. Animals topping the list with a score of 74965.</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E6A6418F-5EB6-BD96-7B4F-7C8F04051C97}"/>
              </a:ext>
            </a:extLst>
          </p:cNvPr>
          <p:cNvGraphicFramePr>
            <a:graphicFrameLocks/>
          </p:cNvGraphicFramePr>
          <p:nvPr>
            <p:extLst>
              <p:ext uri="{D42A27DB-BD31-4B8C-83A1-F6EECF244321}">
                <p14:modId xmlns:p14="http://schemas.microsoft.com/office/powerpoint/2010/main" val="2744878582"/>
              </p:ext>
            </p:extLst>
          </p:nvPr>
        </p:nvGraphicFramePr>
        <p:xfrm>
          <a:off x="9372600" y="434702"/>
          <a:ext cx="8782368" cy="8899798"/>
        </p:xfrm>
        <a:graphic>
          <a:graphicData uri="http://schemas.openxmlformats.org/drawingml/2006/chart">
            <c:chart xmlns:c="http://schemas.openxmlformats.org/drawingml/2006/chart" xmlns:r="http://schemas.openxmlformats.org/officeDocument/2006/relationships" r:id="rId7"/>
          </a:graphicData>
        </a:graphic>
      </p:graphicFrame>
      <p:sp>
        <p:nvSpPr>
          <p:cNvPr id="30" name="TextBox 29">
            <a:extLst>
              <a:ext uri="{FF2B5EF4-FFF2-40B4-BE49-F238E27FC236}">
                <a16:creationId xmlns:a16="http://schemas.microsoft.com/office/drawing/2014/main" id="{B7233D3D-9A8E-440D-1E7F-BB42A50EDDFE}"/>
              </a:ext>
            </a:extLst>
          </p:cNvPr>
          <p:cNvSpPr txBox="1"/>
          <p:nvPr/>
        </p:nvSpPr>
        <p:spPr>
          <a:xfrm>
            <a:off x="2386482" y="1028700"/>
            <a:ext cx="6986118" cy="4549835"/>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v"/>
            </a:pPr>
            <a:r>
              <a:rPr lang="en-GB" sz="2800" dirty="0"/>
              <a:t>There was a total of 24573 reactions from all categories</a:t>
            </a:r>
          </a:p>
          <a:p>
            <a:pPr marL="457200" indent="-457200" algn="just">
              <a:lnSpc>
                <a:spcPct val="150000"/>
              </a:lnSpc>
              <a:buFont typeface="Wingdings" panose="05000000000000000000" pitchFamily="2" charset="2"/>
              <a:buChar char="v"/>
            </a:pPr>
            <a:r>
              <a:rPr lang="en-GB" sz="2800" dirty="0"/>
              <a:t>This chart shows the number of reactions on the top 5 categories. </a:t>
            </a:r>
          </a:p>
          <a:p>
            <a:pPr marL="457200" indent="-457200" algn="just">
              <a:lnSpc>
                <a:spcPct val="150000"/>
              </a:lnSpc>
              <a:buFont typeface="Wingdings" panose="05000000000000000000" pitchFamily="2" charset="2"/>
              <a:buChar char="v"/>
            </a:pPr>
            <a:r>
              <a:rPr lang="en-GB" sz="2800" dirty="0"/>
              <a:t>Animals top the chart with 1897 reactions and technology at the bottom with 1698 reactions.</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8" name="TextBox 27">
            <a:extLst>
              <a:ext uri="{FF2B5EF4-FFF2-40B4-BE49-F238E27FC236}">
                <a16:creationId xmlns:a16="http://schemas.microsoft.com/office/drawing/2014/main" id="{893F2AA9-E31B-7A6F-4046-810985879E9E}"/>
              </a:ext>
            </a:extLst>
          </p:cNvPr>
          <p:cNvSpPr txBox="1"/>
          <p:nvPr/>
        </p:nvSpPr>
        <p:spPr>
          <a:xfrm>
            <a:off x="2824655" y="1383832"/>
            <a:ext cx="6014545" cy="2943563"/>
          </a:xfrm>
          <a:prstGeom prst="rect">
            <a:avLst/>
          </a:prstGeom>
          <a:noFill/>
        </p:spPr>
        <p:txBody>
          <a:bodyPr wrap="square" rtlCol="0">
            <a:spAutoFit/>
          </a:bodyPr>
          <a:lstStyle/>
          <a:p>
            <a:pPr>
              <a:lnSpc>
                <a:spcPct val="200000"/>
              </a:lnSpc>
            </a:pPr>
            <a:r>
              <a:rPr lang="en-GB" sz="2400" dirty="0"/>
              <a:t>The data set consist of  a total of 24573 contents with May having the most content of 2138 and February the least with only 1914 contents.</a:t>
            </a:r>
            <a:endParaRPr lang="en-US" sz="2400" dirty="0"/>
          </a:p>
        </p:txBody>
      </p:sp>
      <p:graphicFrame>
        <p:nvGraphicFramePr>
          <p:cNvPr id="29" name="Chart 28">
            <a:extLst>
              <a:ext uri="{FF2B5EF4-FFF2-40B4-BE49-F238E27FC236}">
                <a16:creationId xmlns:a16="http://schemas.microsoft.com/office/drawing/2014/main" id="{EC1EDB40-834A-4C69-3FA6-917B6E89ABF6}"/>
              </a:ext>
            </a:extLst>
          </p:cNvPr>
          <p:cNvGraphicFramePr>
            <a:graphicFrameLocks/>
          </p:cNvGraphicFramePr>
          <p:nvPr>
            <p:extLst>
              <p:ext uri="{D42A27DB-BD31-4B8C-83A1-F6EECF244321}">
                <p14:modId xmlns:p14="http://schemas.microsoft.com/office/powerpoint/2010/main" val="3190125734"/>
              </p:ext>
            </p:extLst>
          </p:nvPr>
        </p:nvGraphicFramePr>
        <p:xfrm>
          <a:off x="9448802" y="923618"/>
          <a:ext cx="8460725" cy="7850708"/>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3506</TotalTime>
  <Words>572</Words>
  <Application>Microsoft Office PowerPoint</Application>
  <PresentationFormat>Custom</PresentationFormat>
  <Paragraphs>80</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Clear Sans Regular Bold</vt:lpstr>
      <vt:lpstr>Graphik Regular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HP</cp:lastModifiedBy>
  <cp:revision>10</cp:revision>
  <dcterms:created xsi:type="dcterms:W3CDTF">2006-08-16T00:00:00Z</dcterms:created>
  <dcterms:modified xsi:type="dcterms:W3CDTF">2024-05-18T05:02:06Z</dcterms:modified>
  <dc:identifier>DAEhDyfaYKE</dc:identifier>
</cp:coreProperties>
</file>