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2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-26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silis\Desktop\upologistikes%20me8odoi%20fainomenwn%20metaforas\wall3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silis\Desktop\wall3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silis\Desktop\&#925;&#941;&#959;&#962;%20&#966;&#940;&#954;&#949;&#955;&#959;&#962;%20(2)\wall3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Tχώρου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wall3l.brk!$J$2:$J$25</c:f>
              <c:numCache>
                <c:formatCode>General</c:formatCode>
                <c:ptCount val="24"/>
                <c:pt idx="0">
                  <c:v>295</c:v>
                </c:pt>
                <c:pt idx="1">
                  <c:v>295</c:v>
                </c:pt>
                <c:pt idx="2">
                  <c:v>295</c:v>
                </c:pt>
                <c:pt idx="3">
                  <c:v>295</c:v>
                </c:pt>
                <c:pt idx="4">
                  <c:v>295</c:v>
                </c:pt>
                <c:pt idx="5">
                  <c:v>295</c:v>
                </c:pt>
                <c:pt idx="6">
                  <c:v>295</c:v>
                </c:pt>
                <c:pt idx="7">
                  <c:v>295</c:v>
                </c:pt>
                <c:pt idx="8">
                  <c:v>295</c:v>
                </c:pt>
                <c:pt idx="9">
                  <c:v>295</c:v>
                </c:pt>
                <c:pt idx="10">
                  <c:v>295</c:v>
                </c:pt>
                <c:pt idx="11">
                  <c:v>295</c:v>
                </c:pt>
                <c:pt idx="12">
                  <c:v>295</c:v>
                </c:pt>
                <c:pt idx="13">
                  <c:v>295</c:v>
                </c:pt>
                <c:pt idx="14">
                  <c:v>295</c:v>
                </c:pt>
                <c:pt idx="15">
                  <c:v>295</c:v>
                </c:pt>
                <c:pt idx="16">
                  <c:v>295</c:v>
                </c:pt>
                <c:pt idx="17">
                  <c:v>295</c:v>
                </c:pt>
                <c:pt idx="18">
                  <c:v>295</c:v>
                </c:pt>
                <c:pt idx="19">
                  <c:v>295</c:v>
                </c:pt>
                <c:pt idx="20">
                  <c:v>295</c:v>
                </c:pt>
                <c:pt idx="21">
                  <c:v>295</c:v>
                </c:pt>
                <c:pt idx="22">
                  <c:v>295</c:v>
                </c:pt>
                <c:pt idx="23">
                  <c:v>295</c:v>
                </c:pt>
              </c:numCache>
            </c:numRef>
          </c:yVal>
          <c:smooth val="0"/>
        </c:ser>
        <c:ser>
          <c:idx val="1"/>
          <c:order val="1"/>
          <c:tx>
            <c:v>Τεσωτερική τοίχου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wall3l.brk!$K$2:$K$25</c:f>
              <c:numCache>
                <c:formatCode>General</c:formatCode>
                <c:ptCount val="24"/>
                <c:pt idx="0">
                  <c:v>279</c:v>
                </c:pt>
                <c:pt idx="1">
                  <c:v>282.39</c:v>
                </c:pt>
                <c:pt idx="2">
                  <c:v>283.81</c:v>
                </c:pt>
                <c:pt idx="3">
                  <c:v>284.68</c:v>
                </c:pt>
                <c:pt idx="4">
                  <c:v>285.3</c:v>
                </c:pt>
                <c:pt idx="5">
                  <c:v>285.76</c:v>
                </c:pt>
                <c:pt idx="6">
                  <c:v>286.12</c:v>
                </c:pt>
                <c:pt idx="7">
                  <c:v>286.41000000000003</c:v>
                </c:pt>
                <c:pt idx="8">
                  <c:v>286.64999999999998</c:v>
                </c:pt>
                <c:pt idx="9">
                  <c:v>286.86</c:v>
                </c:pt>
                <c:pt idx="10">
                  <c:v>287.04000000000002</c:v>
                </c:pt>
                <c:pt idx="11">
                  <c:v>287.22000000000003</c:v>
                </c:pt>
                <c:pt idx="12">
                  <c:v>287.39</c:v>
                </c:pt>
                <c:pt idx="13">
                  <c:v>287.56</c:v>
                </c:pt>
                <c:pt idx="14">
                  <c:v>287.74</c:v>
                </c:pt>
                <c:pt idx="15">
                  <c:v>287.92</c:v>
                </c:pt>
                <c:pt idx="16">
                  <c:v>288.10000000000002</c:v>
                </c:pt>
                <c:pt idx="17">
                  <c:v>288.29000000000002</c:v>
                </c:pt>
                <c:pt idx="18">
                  <c:v>288.48</c:v>
                </c:pt>
                <c:pt idx="19">
                  <c:v>288.66000000000003</c:v>
                </c:pt>
                <c:pt idx="20">
                  <c:v>288.83</c:v>
                </c:pt>
                <c:pt idx="21">
                  <c:v>288.99</c:v>
                </c:pt>
                <c:pt idx="22">
                  <c:v>289.12</c:v>
                </c:pt>
                <c:pt idx="23">
                  <c:v>289.24</c:v>
                </c:pt>
              </c:numCache>
            </c:numRef>
          </c:yVal>
          <c:smooth val="0"/>
        </c:ser>
        <c:ser>
          <c:idx val="2"/>
          <c:order val="2"/>
          <c:tx>
            <c:v>Τεξωτερική τοίχου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wall3l.brk!$AR$2:$AR$25</c:f>
              <c:numCache>
                <c:formatCode>General</c:formatCode>
                <c:ptCount val="24"/>
                <c:pt idx="0">
                  <c:v>279</c:v>
                </c:pt>
                <c:pt idx="1">
                  <c:v>276.83</c:v>
                </c:pt>
                <c:pt idx="2">
                  <c:v>275.89999999999998</c:v>
                </c:pt>
                <c:pt idx="3">
                  <c:v>275.36</c:v>
                </c:pt>
                <c:pt idx="4">
                  <c:v>275.10000000000002</c:v>
                </c:pt>
                <c:pt idx="5">
                  <c:v>275.10000000000002</c:v>
                </c:pt>
                <c:pt idx="6">
                  <c:v>275.35000000000002</c:v>
                </c:pt>
                <c:pt idx="7">
                  <c:v>275.82</c:v>
                </c:pt>
                <c:pt idx="8">
                  <c:v>276.47000000000003</c:v>
                </c:pt>
                <c:pt idx="9">
                  <c:v>277.27</c:v>
                </c:pt>
                <c:pt idx="10">
                  <c:v>278.16000000000003</c:v>
                </c:pt>
                <c:pt idx="11">
                  <c:v>279.08999999999997</c:v>
                </c:pt>
                <c:pt idx="12">
                  <c:v>279.98</c:v>
                </c:pt>
                <c:pt idx="13">
                  <c:v>280.8</c:v>
                </c:pt>
                <c:pt idx="14">
                  <c:v>281.47000000000003</c:v>
                </c:pt>
                <c:pt idx="15">
                  <c:v>281.97000000000003</c:v>
                </c:pt>
                <c:pt idx="16">
                  <c:v>282.26</c:v>
                </c:pt>
                <c:pt idx="17">
                  <c:v>282.33</c:v>
                </c:pt>
                <c:pt idx="18">
                  <c:v>282.17</c:v>
                </c:pt>
                <c:pt idx="19">
                  <c:v>281.81</c:v>
                </c:pt>
                <c:pt idx="20">
                  <c:v>281.25</c:v>
                </c:pt>
                <c:pt idx="21">
                  <c:v>280.56</c:v>
                </c:pt>
                <c:pt idx="22">
                  <c:v>279.77999999999997</c:v>
                </c:pt>
                <c:pt idx="23">
                  <c:v>278.95999999999998</c:v>
                </c:pt>
              </c:numCache>
            </c:numRef>
          </c:yVal>
          <c:smooth val="0"/>
        </c:ser>
        <c:ser>
          <c:idx val="3"/>
          <c:order val="3"/>
          <c:tx>
            <c:v>Τπεριβάλλον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wall3l.brk!$AS$2:$AS$25</c:f>
              <c:numCache>
                <c:formatCode>General</c:formatCode>
                <c:ptCount val="24"/>
                <c:pt idx="0">
                  <c:v>274.45999999999998</c:v>
                </c:pt>
                <c:pt idx="1">
                  <c:v>273.67</c:v>
                </c:pt>
                <c:pt idx="2">
                  <c:v>273.17</c:v>
                </c:pt>
                <c:pt idx="3">
                  <c:v>273</c:v>
                </c:pt>
                <c:pt idx="4">
                  <c:v>273.17</c:v>
                </c:pt>
                <c:pt idx="5">
                  <c:v>273.67</c:v>
                </c:pt>
                <c:pt idx="6">
                  <c:v>274.45999999999998</c:v>
                </c:pt>
                <c:pt idx="7">
                  <c:v>275.5</c:v>
                </c:pt>
                <c:pt idx="8">
                  <c:v>276.70999999999998</c:v>
                </c:pt>
                <c:pt idx="9">
                  <c:v>278</c:v>
                </c:pt>
                <c:pt idx="10">
                  <c:v>279.29000000000002</c:v>
                </c:pt>
                <c:pt idx="11">
                  <c:v>280.5</c:v>
                </c:pt>
                <c:pt idx="12">
                  <c:v>281.54000000000002</c:v>
                </c:pt>
                <c:pt idx="13">
                  <c:v>282.33</c:v>
                </c:pt>
                <c:pt idx="14">
                  <c:v>282.83</c:v>
                </c:pt>
                <c:pt idx="15">
                  <c:v>283</c:v>
                </c:pt>
                <c:pt idx="16">
                  <c:v>282.83</c:v>
                </c:pt>
                <c:pt idx="17">
                  <c:v>282.33</c:v>
                </c:pt>
                <c:pt idx="18">
                  <c:v>281.54000000000002</c:v>
                </c:pt>
                <c:pt idx="19">
                  <c:v>280.5</c:v>
                </c:pt>
                <c:pt idx="20">
                  <c:v>279.29000000000002</c:v>
                </c:pt>
                <c:pt idx="21">
                  <c:v>278</c:v>
                </c:pt>
                <c:pt idx="22">
                  <c:v>276.70999999999998</c:v>
                </c:pt>
                <c:pt idx="23">
                  <c:v>275.5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19392"/>
        <c:axId val="104625664"/>
      </c:scatterChart>
      <c:valAx>
        <c:axId val="10461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ΧΡΟΝΟΣ(</a:t>
                </a:r>
                <a:r>
                  <a:rPr lang="en-US"/>
                  <a:t>h</a:t>
                </a:r>
                <a:r>
                  <a:rPr lang="el-GR"/>
                  <a:t>)</a:t>
                </a:r>
              </a:p>
            </c:rich>
          </c:tx>
          <c:layout>
            <c:manualLayout>
              <c:xMode val="edge"/>
              <c:yMode val="edge"/>
              <c:x val="0.37523965227105244"/>
              <c:y val="0.905099647047763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625664"/>
        <c:crosses val="autoZero"/>
        <c:crossBetween val="midCat"/>
      </c:valAx>
      <c:valAx>
        <c:axId val="104625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ΘΕΡΜΟΚΡΑΣΙΑ(Κ)</a:t>
                </a:r>
              </a:p>
            </c:rich>
          </c:tx>
          <c:layout>
            <c:manualLayout>
              <c:xMode val="edge"/>
              <c:yMode val="edge"/>
              <c:x val="1.977973371598379E-2"/>
              <c:y val="0.235134985001666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6193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0871213086415472"/>
          <c:y val="0.40186859579704814"/>
          <c:w val="0.17996140082294629"/>
          <c:h val="0.19626280840590363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458442694663715E-2"/>
          <c:y val="7.4548702245552628E-2"/>
          <c:w val="0.70963167104112179"/>
          <c:h val="0.70005358705161858"/>
        </c:manualLayout>
      </c:layout>
      <c:scatterChart>
        <c:scatterStyle val="lineMarker"/>
        <c:varyColors val="0"/>
        <c:ser>
          <c:idx val="0"/>
          <c:order val="0"/>
          <c:tx>
            <c:strRef>
              <c:f>Φύλλο1!$A$2</c:f>
              <c:strCache>
                <c:ptCount val="1"/>
                <c:pt idx="0">
                  <c:v>t=0h</c:v>
                </c:pt>
              </c:strCache>
            </c:strRef>
          </c:tx>
          <c:marker>
            <c:symbol val="none"/>
          </c:marker>
          <c:xVal>
            <c:numRef>
              <c:f>Φύλλο1!$B$1:$AU$1</c:f>
              <c:numCache>
                <c:formatCode>General</c:formatCode>
                <c:ptCount val="46"/>
                <c:pt idx="0">
                  <c:v>-34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35</c:v>
                </c:pt>
                <c:pt idx="5">
                  <c:v>45</c:v>
                </c:pt>
                <c:pt idx="6">
                  <c:v>55</c:v>
                </c:pt>
                <c:pt idx="7">
                  <c:v>65</c:v>
                </c:pt>
                <c:pt idx="8">
                  <c:v>75</c:v>
                </c:pt>
                <c:pt idx="9">
                  <c:v>85</c:v>
                </c:pt>
                <c:pt idx="10">
                  <c:v>95</c:v>
                </c:pt>
                <c:pt idx="11">
                  <c:v>105</c:v>
                </c:pt>
                <c:pt idx="12">
                  <c:v>115</c:v>
                </c:pt>
                <c:pt idx="13">
                  <c:v>125</c:v>
                </c:pt>
                <c:pt idx="14">
                  <c:v>135</c:v>
                </c:pt>
                <c:pt idx="15">
                  <c:v>145</c:v>
                </c:pt>
                <c:pt idx="16">
                  <c:v>155</c:v>
                </c:pt>
                <c:pt idx="17">
                  <c:v>165</c:v>
                </c:pt>
                <c:pt idx="18">
                  <c:v>175</c:v>
                </c:pt>
                <c:pt idx="19">
                  <c:v>185</c:v>
                </c:pt>
                <c:pt idx="20">
                  <c:v>195</c:v>
                </c:pt>
                <c:pt idx="21">
                  <c:v>205</c:v>
                </c:pt>
                <c:pt idx="22">
                  <c:v>215</c:v>
                </c:pt>
                <c:pt idx="23">
                  <c:v>225</c:v>
                </c:pt>
                <c:pt idx="24">
                  <c:v>235</c:v>
                </c:pt>
                <c:pt idx="25">
                  <c:v>245</c:v>
                </c:pt>
                <c:pt idx="26">
                  <c:v>255</c:v>
                </c:pt>
                <c:pt idx="27">
                  <c:v>265</c:v>
                </c:pt>
                <c:pt idx="28">
                  <c:v>275</c:v>
                </c:pt>
                <c:pt idx="29">
                  <c:v>285</c:v>
                </c:pt>
                <c:pt idx="30">
                  <c:v>295</c:v>
                </c:pt>
                <c:pt idx="31">
                  <c:v>305</c:v>
                </c:pt>
                <c:pt idx="32">
                  <c:v>315</c:v>
                </c:pt>
                <c:pt idx="33">
                  <c:v>325</c:v>
                </c:pt>
                <c:pt idx="34">
                  <c:v>335</c:v>
                </c:pt>
                <c:pt idx="35">
                  <c:v>369</c:v>
                </c:pt>
              </c:numCache>
            </c:numRef>
          </c:xVal>
          <c:yVal>
            <c:numRef>
              <c:f>Φύλλο1!$B$2:$AU$2</c:f>
              <c:numCache>
                <c:formatCode>General</c:formatCode>
                <c:ptCount val="46"/>
                <c:pt idx="0">
                  <c:v>295</c:v>
                </c:pt>
                <c:pt idx="1">
                  <c:v>279</c:v>
                </c:pt>
                <c:pt idx="2">
                  <c:v>279</c:v>
                </c:pt>
                <c:pt idx="3">
                  <c:v>279</c:v>
                </c:pt>
                <c:pt idx="4">
                  <c:v>279</c:v>
                </c:pt>
                <c:pt idx="5">
                  <c:v>279</c:v>
                </c:pt>
                <c:pt idx="6">
                  <c:v>279</c:v>
                </c:pt>
                <c:pt idx="7">
                  <c:v>279</c:v>
                </c:pt>
                <c:pt idx="8">
                  <c:v>279</c:v>
                </c:pt>
                <c:pt idx="9">
                  <c:v>279</c:v>
                </c:pt>
                <c:pt idx="10">
                  <c:v>279</c:v>
                </c:pt>
                <c:pt idx="11">
                  <c:v>279</c:v>
                </c:pt>
                <c:pt idx="12">
                  <c:v>279</c:v>
                </c:pt>
                <c:pt idx="13">
                  <c:v>279</c:v>
                </c:pt>
                <c:pt idx="14">
                  <c:v>279</c:v>
                </c:pt>
                <c:pt idx="15">
                  <c:v>279</c:v>
                </c:pt>
                <c:pt idx="16">
                  <c:v>279</c:v>
                </c:pt>
                <c:pt idx="17">
                  <c:v>279</c:v>
                </c:pt>
                <c:pt idx="18">
                  <c:v>279</c:v>
                </c:pt>
                <c:pt idx="19">
                  <c:v>279</c:v>
                </c:pt>
                <c:pt idx="20">
                  <c:v>279</c:v>
                </c:pt>
                <c:pt idx="21">
                  <c:v>279</c:v>
                </c:pt>
                <c:pt idx="22">
                  <c:v>279</c:v>
                </c:pt>
                <c:pt idx="23">
                  <c:v>279</c:v>
                </c:pt>
                <c:pt idx="24">
                  <c:v>279</c:v>
                </c:pt>
                <c:pt idx="25">
                  <c:v>279</c:v>
                </c:pt>
                <c:pt idx="26">
                  <c:v>279</c:v>
                </c:pt>
                <c:pt idx="27">
                  <c:v>279</c:v>
                </c:pt>
                <c:pt idx="28">
                  <c:v>279</c:v>
                </c:pt>
                <c:pt idx="29">
                  <c:v>279</c:v>
                </c:pt>
                <c:pt idx="30">
                  <c:v>279</c:v>
                </c:pt>
                <c:pt idx="31">
                  <c:v>279</c:v>
                </c:pt>
                <c:pt idx="32">
                  <c:v>279</c:v>
                </c:pt>
                <c:pt idx="33">
                  <c:v>279</c:v>
                </c:pt>
                <c:pt idx="34">
                  <c:v>279</c:v>
                </c:pt>
                <c:pt idx="35">
                  <c:v>274.45999999999964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Φύλλο1!$A$3</c:f>
              <c:strCache>
                <c:ptCount val="1"/>
                <c:pt idx="0">
                  <c:v>t=8h</c:v>
                </c:pt>
              </c:strCache>
            </c:strRef>
          </c:tx>
          <c:marker>
            <c:symbol val="none"/>
          </c:marker>
          <c:xVal>
            <c:numRef>
              <c:f>Φύλλο1!$B$1:$AU$1</c:f>
              <c:numCache>
                <c:formatCode>General</c:formatCode>
                <c:ptCount val="46"/>
                <c:pt idx="0">
                  <c:v>-34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35</c:v>
                </c:pt>
                <c:pt idx="5">
                  <c:v>45</c:v>
                </c:pt>
                <c:pt idx="6">
                  <c:v>55</c:v>
                </c:pt>
                <c:pt idx="7">
                  <c:v>65</c:v>
                </c:pt>
                <c:pt idx="8">
                  <c:v>75</c:v>
                </c:pt>
                <c:pt idx="9">
                  <c:v>85</c:v>
                </c:pt>
                <c:pt idx="10">
                  <c:v>95</c:v>
                </c:pt>
                <c:pt idx="11">
                  <c:v>105</c:v>
                </c:pt>
                <c:pt idx="12">
                  <c:v>115</c:v>
                </c:pt>
                <c:pt idx="13">
                  <c:v>125</c:v>
                </c:pt>
                <c:pt idx="14">
                  <c:v>135</c:v>
                </c:pt>
                <c:pt idx="15">
                  <c:v>145</c:v>
                </c:pt>
                <c:pt idx="16">
                  <c:v>155</c:v>
                </c:pt>
                <c:pt idx="17">
                  <c:v>165</c:v>
                </c:pt>
                <c:pt idx="18">
                  <c:v>175</c:v>
                </c:pt>
                <c:pt idx="19">
                  <c:v>185</c:v>
                </c:pt>
                <c:pt idx="20">
                  <c:v>195</c:v>
                </c:pt>
                <c:pt idx="21">
                  <c:v>205</c:v>
                </c:pt>
                <c:pt idx="22">
                  <c:v>215</c:v>
                </c:pt>
                <c:pt idx="23">
                  <c:v>225</c:v>
                </c:pt>
                <c:pt idx="24">
                  <c:v>235</c:v>
                </c:pt>
                <c:pt idx="25">
                  <c:v>245</c:v>
                </c:pt>
                <c:pt idx="26">
                  <c:v>255</c:v>
                </c:pt>
                <c:pt idx="27">
                  <c:v>265</c:v>
                </c:pt>
                <c:pt idx="28">
                  <c:v>275</c:v>
                </c:pt>
                <c:pt idx="29">
                  <c:v>285</c:v>
                </c:pt>
                <c:pt idx="30">
                  <c:v>295</c:v>
                </c:pt>
                <c:pt idx="31">
                  <c:v>305</c:v>
                </c:pt>
                <c:pt idx="32">
                  <c:v>315</c:v>
                </c:pt>
                <c:pt idx="33">
                  <c:v>325</c:v>
                </c:pt>
                <c:pt idx="34">
                  <c:v>335</c:v>
                </c:pt>
                <c:pt idx="35">
                  <c:v>369</c:v>
                </c:pt>
              </c:numCache>
            </c:numRef>
          </c:xVal>
          <c:yVal>
            <c:numRef>
              <c:f>Φύλλο1!$B$3:$AU$3</c:f>
              <c:numCache>
                <c:formatCode>General</c:formatCode>
                <c:ptCount val="46"/>
                <c:pt idx="0">
                  <c:v>295</c:v>
                </c:pt>
                <c:pt idx="1">
                  <c:v>286.64999999999998</c:v>
                </c:pt>
                <c:pt idx="2">
                  <c:v>286.02</c:v>
                </c:pt>
                <c:pt idx="3">
                  <c:v>285.47999999999945</c:v>
                </c:pt>
                <c:pt idx="4">
                  <c:v>285.02</c:v>
                </c:pt>
                <c:pt idx="5">
                  <c:v>284.58</c:v>
                </c:pt>
                <c:pt idx="6">
                  <c:v>284.14999999999998</c:v>
                </c:pt>
                <c:pt idx="7">
                  <c:v>283.72999999999945</c:v>
                </c:pt>
                <c:pt idx="8">
                  <c:v>283.32</c:v>
                </c:pt>
                <c:pt idx="9">
                  <c:v>282.92999999999938</c:v>
                </c:pt>
                <c:pt idx="10">
                  <c:v>282.54000000000002</c:v>
                </c:pt>
                <c:pt idx="11">
                  <c:v>282.17</c:v>
                </c:pt>
                <c:pt idx="12">
                  <c:v>281.81</c:v>
                </c:pt>
                <c:pt idx="13">
                  <c:v>281.47000000000003</c:v>
                </c:pt>
                <c:pt idx="14">
                  <c:v>281.13</c:v>
                </c:pt>
                <c:pt idx="15">
                  <c:v>280.8</c:v>
                </c:pt>
                <c:pt idx="16">
                  <c:v>280.47999999999945</c:v>
                </c:pt>
                <c:pt idx="17">
                  <c:v>280.18</c:v>
                </c:pt>
                <c:pt idx="18">
                  <c:v>279.88</c:v>
                </c:pt>
                <c:pt idx="19">
                  <c:v>279.58999999999969</c:v>
                </c:pt>
                <c:pt idx="20">
                  <c:v>279.31</c:v>
                </c:pt>
                <c:pt idx="21">
                  <c:v>279.04000000000002</c:v>
                </c:pt>
                <c:pt idx="22">
                  <c:v>278.77999999999969</c:v>
                </c:pt>
                <c:pt idx="23">
                  <c:v>278.52</c:v>
                </c:pt>
                <c:pt idx="24">
                  <c:v>278.27999999999969</c:v>
                </c:pt>
                <c:pt idx="25">
                  <c:v>278.04000000000002</c:v>
                </c:pt>
                <c:pt idx="26">
                  <c:v>277.82</c:v>
                </c:pt>
                <c:pt idx="27">
                  <c:v>277.60000000000002</c:v>
                </c:pt>
                <c:pt idx="28">
                  <c:v>277.39999999999969</c:v>
                </c:pt>
                <c:pt idx="29">
                  <c:v>277.20999999999964</c:v>
                </c:pt>
                <c:pt idx="30">
                  <c:v>277.02999999999969</c:v>
                </c:pt>
                <c:pt idx="31">
                  <c:v>276.87</c:v>
                </c:pt>
                <c:pt idx="32">
                  <c:v>276.72999999999945</c:v>
                </c:pt>
                <c:pt idx="33">
                  <c:v>276.60000000000002</c:v>
                </c:pt>
                <c:pt idx="34">
                  <c:v>276.47000000000003</c:v>
                </c:pt>
                <c:pt idx="35">
                  <c:v>276.70999999999964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Φύλλο1!$A$4</c:f>
              <c:strCache>
                <c:ptCount val="1"/>
                <c:pt idx="0">
                  <c:v>t=16h</c:v>
                </c:pt>
              </c:strCache>
            </c:strRef>
          </c:tx>
          <c:marker>
            <c:symbol val="none"/>
          </c:marker>
          <c:xVal>
            <c:numRef>
              <c:f>Φύλλο1!$B$1:$AU$1</c:f>
              <c:numCache>
                <c:formatCode>General</c:formatCode>
                <c:ptCount val="46"/>
                <c:pt idx="0">
                  <c:v>-34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35</c:v>
                </c:pt>
                <c:pt idx="5">
                  <c:v>45</c:v>
                </c:pt>
                <c:pt idx="6">
                  <c:v>55</c:v>
                </c:pt>
                <c:pt idx="7">
                  <c:v>65</c:v>
                </c:pt>
                <c:pt idx="8">
                  <c:v>75</c:v>
                </c:pt>
                <c:pt idx="9">
                  <c:v>85</c:v>
                </c:pt>
                <c:pt idx="10">
                  <c:v>95</c:v>
                </c:pt>
                <c:pt idx="11">
                  <c:v>105</c:v>
                </c:pt>
                <c:pt idx="12">
                  <c:v>115</c:v>
                </c:pt>
                <c:pt idx="13">
                  <c:v>125</c:v>
                </c:pt>
                <c:pt idx="14">
                  <c:v>135</c:v>
                </c:pt>
                <c:pt idx="15">
                  <c:v>145</c:v>
                </c:pt>
                <c:pt idx="16">
                  <c:v>155</c:v>
                </c:pt>
                <c:pt idx="17">
                  <c:v>165</c:v>
                </c:pt>
                <c:pt idx="18">
                  <c:v>175</c:v>
                </c:pt>
                <c:pt idx="19">
                  <c:v>185</c:v>
                </c:pt>
                <c:pt idx="20">
                  <c:v>195</c:v>
                </c:pt>
                <c:pt idx="21">
                  <c:v>205</c:v>
                </c:pt>
                <c:pt idx="22">
                  <c:v>215</c:v>
                </c:pt>
                <c:pt idx="23">
                  <c:v>225</c:v>
                </c:pt>
                <c:pt idx="24">
                  <c:v>235</c:v>
                </c:pt>
                <c:pt idx="25">
                  <c:v>245</c:v>
                </c:pt>
                <c:pt idx="26">
                  <c:v>255</c:v>
                </c:pt>
                <c:pt idx="27">
                  <c:v>265</c:v>
                </c:pt>
                <c:pt idx="28">
                  <c:v>275</c:v>
                </c:pt>
                <c:pt idx="29">
                  <c:v>285</c:v>
                </c:pt>
                <c:pt idx="30">
                  <c:v>295</c:v>
                </c:pt>
                <c:pt idx="31">
                  <c:v>305</c:v>
                </c:pt>
                <c:pt idx="32">
                  <c:v>315</c:v>
                </c:pt>
                <c:pt idx="33">
                  <c:v>325</c:v>
                </c:pt>
                <c:pt idx="34">
                  <c:v>335</c:v>
                </c:pt>
                <c:pt idx="35">
                  <c:v>369</c:v>
                </c:pt>
              </c:numCache>
            </c:numRef>
          </c:xVal>
          <c:yVal>
            <c:numRef>
              <c:f>Φύλλο1!$B$4:$AU$4</c:f>
              <c:numCache>
                <c:formatCode>General</c:formatCode>
                <c:ptCount val="46"/>
                <c:pt idx="0">
                  <c:v>295</c:v>
                </c:pt>
                <c:pt idx="1">
                  <c:v>288.10000000000002</c:v>
                </c:pt>
                <c:pt idx="2">
                  <c:v>287.58</c:v>
                </c:pt>
                <c:pt idx="3">
                  <c:v>287.13</c:v>
                </c:pt>
                <c:pt idx="4">
                  <c:v>286.75</c:v>
                </c:pt>
                <c:pt idx="5">
                  <c:v>286.39</c:v>
                </c:pt>
                <c:pt idx="6">
                  <c:v>286.02999999999969</c:v>
                </c:pt>
                <c:pt idx="7">
                  <c:v>285.68</c:v>
                </c:pt>
                <c:pt idx="8">
                  <c:v>285.35000000000002</c:v>
                </c:pt>
                <c:pt idx="9">
                  <c:v>285.02</c:v>
                </c:pt>
                <c:pt idx="10">
                  <c:v>284.70999999999964</c:v>
                </c:pt>
                <c:pt idx="11">
                  <c:v>284.41000000000003</c:v>
                </c:pt>
                <c:pt idx="12">
                  <c:v>284.13</c:v>
                </c:pt>
                <c:pt idx="13">
                  <c:v>283.86</c:v>
                </c:pt>
                <c:pt idx="14">
                  <c:v>283.60000000000002</c:v>
                </c:pt>
                <c:pt idx="15">
                  <c:v>283.36</c:v>
                </c:pt>
                <c:pt idx="16">
                  <c:v>283.13</c:v>
                </c:pt>
                <c:pt idx="17">
                  <c:v>282.91999999999945</c:v>
                </c:pt>
                <c:pt idx="18">
                  <c:v>282.72999999999945</c:v>
                </c:pt>
                <c:pt idx="19">
                  <c:v>282.56</c:v>
                </c:pt>
                <c:pt idx="20">
                  <c:v>282.39999999999969</c:v>
                </c:pt>
                <c:pt idx="21">
                  <c:v>282.26</c:v>
                </c:pt>
                <c:pt idx="22">
                  <c:v>282.14000000000038</c:v>
                </c:pt>
                <c:pt idx="23">
                  <c:v>282.04000000000002</c:v>
                </c:pt>
                <c:pt idx="24">
                  <c:v>281.95999999999964</c:v>
                </c:pt>
                <c:pt idx="25">
                  <c:v>281.89999999999969</c:v>
                </c:pt>
                <c:pt idx="26">
                  <c:v>281.86</c:v>
                </c:pt>
                <c:pt idx="27">
                  <c:v>281.83999999999969</c:v>
                </c:pt>
                <c:pt idx="28">
                  <c:v>281.83</c:v>
                </c:pt>
                <c:pt idx="29">
                  <c:v>281.85000000000002</c:v>
                </c:pt>
                <c:pt idx="30">
                  <c:v>281.89</c:v>
                </c:pt>
                <c:pt idx="31">
                  <c:v>281.95</c:v>
                </c:pt>
                <c:pt idx="32">
                  <c:v>282.02</c:v>
                </c:pt>
                <c:pt idx="33">
                  <c:v>282.12</c:v>
                </c:pt>
                <c:pt idx="34">
                  <c:v>282.26</c:v>
                </c:pt>
                <c:pt idx="35">
                  <c:v>282.83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Φύλλο1!$A$5</c:f>
              <c:strCache>
                <c:ptCount val="1"/>
                <c:pt idx="0">
                  <c:v>t=24h</c:v>
                </c:pt>
              </c:strCache>
            </c:strRef>
          </c:tx>
          <c:marker>
            <c:symbol val="none"/>
          </c:marker>
          <c:xVal>
            <c:numRef>
              <c:f>Φύλλο1!$B$1:$AU$1</c:f>
              <c:numCache>
                <c:formatCode>General</c:formatCode>
                <c:ptCount val="46"/>
                <c:pt idx="0">
                  <c:v>-34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35</c:v>
                </c:pt>
                <c:pt idx="5">
                  <c:v>45</c:v>
                </c:pt>
                <c:pt idx="6">
                  <c:v>55</c:v>
                </c:pt>
                <c:pt idx="7">
                  <c:v>65</c:v>
                </c:pt>
                <c:pt idx="8">
                  <c:v>75</c:v>
                </c:pt>
                <c:pt idx="9">
                  <c:v>85</c:v>
                </c:pt>
                <c:pt idx="10">
                  <c:v>95</c:v>
                </c:pt>
                <c:pt idx="11">
                  <c:v>105</c:v>
                </c:pt>
                <c:pt idx="12">
                  <c:v>115</c:v>
                </c:pt>
                <c:pt idx="13">
                  <c:v>125</c:v>
                </c:pt>
                <c:pt idx="14">
                  <c:v>135</c:v>
                </c:pt>
                <c:pt idx="15">
                  <c:v>145</c:v>
                </c:pt>
                <c:pt idx="16">
                  <c:v>155</c:v>
                </c:pt>
                <c:pt idx="17">
                  <c:v>165</c:v>
                </c:pt>
                <c:pt idx="18">
                  <c:v>175</c:v>
                </c:pt>
                <c:pt idx="19">
                  <c:v>185</c:v>
                </c:pt>
                <c:pt idx="20">
                  <c:v>195</c:v>
                </c:pt>
                <c:pt idx="21">
                  <c:v>205</c:v>
                </c:pt>
                <c:pt idx="22">
                  <c:v>215</c:v>
                </c:pt>
                <c:pt idx="23">
                  <c:v>225</c:v>
                </c:pt>
                <c:pt idx="24">
                  <c:v>235</c:v>
                </c:pt>
                <c:pt idx="25">
                  <c:v>245</c:v>
                </c:pt>
                <c:pt idx="26">
                  <c:v>255</c:v>
                </c:pt>
                <c:pt idx="27">
                  <c:v>265</c:v>
                </c:pt>
                <c:pt idx="28">
                  <c:v>275</c:v>
                </c:pt>
                <c:pt idx="29">
                  <c:v>285</c:v>
                </c:pt>
                <c:pt idx="30">
                  <c:v>295</c:v>
                </c:pt>
                <c:pt idx="31">
                  <c:v>305</c:v>
                </c:pt>
                <c:pt idx="32">
                  <c:v>315</c:v>
                </c:pt>
                <c:pt idx="33">
                  <c:v>325</c:v>
                </c:pt>
                <c:pt idx="34">
                  <c:v>335</c:v>
                </c:pt>
                <c:pt idx="35">
                  <c:v>369</c:v>
                </c:pt>
              </c:numCache>
            </c:numRef>
          </c:xVal>
          <c:yVal>
            <c:numRef>
              <c:f>Φύλλο1!$B$5:$AU$5</c:f>
              <c:numCache>
                <c:formatCode>General</c:formatCode>
                <c:ptCount val="46"/>
                <c:pt idx="0">
                  <c:v>295</c:v>
                </c:pt>
                <c:pt idx="1">
                  <c:v>289.33999999999969</c:v>
                </c:pt>
                <c:pt idx="2">
                  <c:v>288.89999999999969</c:v>
                </c:pt>
                <c:pt idx="3">
                  <c:v>288.52999999999969</c:v>
                </c:pt>
                <c:pt idx="4">
                  <c:v>288.20999999999964</c:v>
                </c:pt>
                <c:pt idx="5">
                  <c:v>287.89</c:v>
                </c:pt>
                <c:pt idx="6">
                  <c:v>287.58999999999969</c:v>
                </c:pt>
                <c:pt idx="7">
                  <c:v>287.27999999999969</c:v>
                </c:pt>
                <c:pt idx="8">
                  <c:v>286.97999999999945</c:v>
                </c:pt>
                <c:pt idx="9">
                  <c:v>286.68</c:v>
                </c:pt>
                <c:pt idx="10">
                  <c:v>286.39</c:v>
                </c:pt>
                <c:pt idx="11">
                  <c:v>286.10000000000002</c:v>
                </c:pt>
                <c:pt idx="12">
                  <c:v>285.82</c:v>
                </c:pt>
                <c:pt idx="13">
                  <c:v>285.54000000000002</c:v>
                </c:pt>
                <c:pt idx="14">
                  <c:v>285.26</c:v>
                </c:pt>
                <c:pt idx="15">
                  <c:v>284.97999999999945</c:v>
                </c:pt>
                <c:pt idx="16">
                  <c:v>284.7</c:v>
                </c:pt>
                <c:pt idx="17">
                  <c:v>284.42999999999938</c:v>
                </c:pt>
                <c:pt idx="18">
                  <c:v>284.14999999999998</c:v>
                </c:pt>
                <c:pt idx="19">
                  <c:v>283.87</c:v>
                </c:pt>
                <c:pt idx="20">
                  <c:v>283.58999999999969</c:v>
                </c:pt>
                <c:pt idx="21">
                  <c:v>283.31</c:v>
                </c:pt>
                <c:pt idx="22">
                  <c:v>283.01</c:v>
                </c:pt>
                <c:pt idx="23">
                  <c:v>282.72000000000003</c:v>
                </c:pt>
                <c:pt idx="24">
                  <c:v>282.41000000000003</c:v>
                </c:pt>
                <c:pt idx="25">
                  <c:v>282.08999999999969</c:v>
                </c:pt>
                <c:pt idx="26">
                  <c:v>281.76</c:v>
                </c:pt>
                <c:pt idx="27">
                  <c:v>281.41000000000003</c:v>
                </c:pt>
                <c:pt idx="28">
                  <c:v>281.05</c:v>
                </c:pt>
                <c:pt idx="29">
                  <c:v>280.67</c:v>
                </c:pt>
                <c:pt idx="30">
                  <c:v>280.27</c:v>
                </c:pt>
                <c:pt idx="31">
                  <c:v>279.85000000000002</c:v>
                </c:pt>
                <c:pt idx="32">
                  <c:v>279.39999999999969</c:v>
                </c:pt>
                <c:pt idx="33">
                  <c:v>278.83999999999969</c:v>
                </c:pt>
                <c:pt idx="34">
                  <c:v>278.16000000000008</c:v>
                </c:pt>
                <c:pt idx="35">
                  <c:v>274.45999999999964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93824"/>
        <c:axId val="104495744"/>
      </c:scatterChart>
      <c:valAx>
        <c:axId val="104493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ΑΠΟΣΤΑΣΗ(</a:t>
                </a:r>
                <a:r>
                  <a:rPr lang="en-US"/>
                  <a:t>mm</a:t>
                </a:r>
                <a:r>
                  <a:rPr lang="el-GR"/>
                  <a:t>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617624185865656"/>
              <c:y val="0.89583675537432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495744"/>
        <c:crosses val="autoZero"/>
        <c:crossBetween val="midCat"/>
      </c:valAx>
      <c:valAx>
        <c:axId val="104495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ΘΕΡΜΟΚΡΑΣΙΑ(°Κ)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9311752697579466E-2"/>
              <c:y val="0.189877426193837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4938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1η μέρα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wall3l.brk!$AR$2:$AR$49</c:f>
              <c:numCache>
                <c:formatCode>General</c:formatCode>
                <c:ptCount val="48"/>
                <c:pt idx="0">
                  <c:v>279</c:v>
                </c:pt>
                <c:pt idx="1">
                  <c:v>276.83</c:v>
                </c:pt>
                <c:pt idx="2">
                  <c:v>275.89999999999969</c:v>
                </c:pt>
                <c:pt idx="3">
                  <c:v>275.36</c:v>
                </c:pt>
                <c:pt idx="4">
                  <c:v>275.10000000000002</c:v>
                </c:pt>
                <c:pt idx="5">
                  <c:v>275.10000000000002</c:v>
                </c:pt>
                <c:pt idx="6">
                  <c:v>275.35000000000002</c:v>
                </c:pt>
                <c:pt idx="7">
                  <c:v>275.82</c:v>
                </c:pt>
                <c:pt idx="8">
                  <c:v>276.47000000000003</c:v>
                </c:pt>
                <c:pt idx="9">
                  <c:v>277.27</c:v>
                </c:pt>
                <c:pt idx="10">
                  <c:v>278.16000000000008</c:v>
                </c:pt>
                <c:pt idx="11">
                  <c:v>279.08999999999969</c:v>
                </c:pt>
                <c:pt idx="12">
                  <c:v>279.97999999999945</c:v>
                </c:pt>
                <c:pt idx="13">
                  <c:v>280.8</c:v>
                </c:pt>
                <c:pt idx="14">
                  <c:v>281.47000000000003</c:v>
                </c:pt>
                <c:pt idx="15">
                  <c:v>281.97000000000003</c:v>
                </c:pt>
                <c:pt idx="16">
                  <c:v>282.26</c:v>
                </c:pt>
                <c:pt idx="17">
                  <c:v>282.33</c:v>
                </c:pt>
                <c:pt idx="18">
                  <c:v>282.17</c:v>
                </c:pt>
                <c:pt idx="19">
                  <c:v>281.81</c:v>
                </c:pt>
                <c:pt idx="20">
                  <c:v>281.25</c:v>
                </c:pt>
                <c:pt idx="21">
                  <c:v>280.56</c:v>
                </c:pt>
                <c:pt idx="22">
                  <c:v>279.77999999999969</c:v>
                </c:pt>
                <c:pt idx="23">
                  <c:v>278.95999999999964</c:v>
                </c:pt>
                <c:pt idx="24">
                  <c:v>278.16000000000008</c:v>
                </c:pt>
                <c:pt idx="25">
                  <c:v>277.45</c:v>
                </c:pt>
                <c:pt idx="26">
                  <c:v>276.86</c:v>
                </c:pt>
                <c:pt idx="27">
                  <c:v>276.45</c:v>
                </c:pt>
                <c:pt idx="28">
                  <c:v>276.24</c:v>
                </c:pt>
                <c:pt idx="29">
                  <c:v>276.24</c:v>
                </c:pt>
                <c:pt idx="30">
                  <c:v>276.47000000000003</c:v>
                </c:pt>
                <c:pt idx="31">
                  <c:v>276.89999999999969</c:v>
                </c:pt>
                <c:pt idx="32">
                  <c:v>277.51</c:v>
                </c:pt>
                <c:pt idx="33">
                  <c:v>278.26</c:v>
                </c:pt>
                <c:pt idx="34">
                  <c:v>279.10000000000002</c:v>
                </c:pt>
                <c:pt idx="35">
                  <c:v>279.95999999999964</c:v>
                </c:pt>
                <c:pt idx="36">
                  <c:v>280.8</c:v>
                </c:pt>
                <c:pt idx="37">
                  <c:v>281.56</c:v>
                </c:pt>
                <c:pt idx="38">
                  <c:v>282.18</c:v>
                </c:pt>
                <c:pt idx="39">
                  <c:v>282.63</c:v>
                </c:pt>
                <c:pt idx="40">
                  <c:v>282.88</c:v>
                </c:pt>
                <c:pt idx="41">
                  <c:v>282.89999999999969</c:v>
                </c:pt>
                <c:pt idx="42">
                  <c:v>282.7</c:v>
                </c:pt>
                <c:pt idx="43">
                  <c:v>282.28999999999945</c:v>
                </c:pt>
                <c:pt idx="44">
                  <c:v>281.70999999999964</c:v>
                </c:pt>
                <c:pt idx="45">
                  <c:v>280.97999999999945</c:v>
                </c:pt>
                <c:pt idx="46">
                  <c:v>280.17</c:v>
                </c:pt>
                <c:pt idx="47">
                  <c:v>279.32</c:v>
                </c:pt>
              </c:numCache>
            </c:numRef>
          </c:yVal>
          <c:smooth val="0"/>
        </c:ser>
        <c:ser>
          <c:idx val="1"/>
          <c:order val="1"/>
          <c:tx>
            <c:v>Περιβάλλον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wall3l.brk!$AS$2:$AS$25</c:f>
              <c:numCache>
                <c:formatCode>General</c:formatCode>
                <c:ptCount val="24"/>
                <c:pt idx="0">
                  <c:v>274.45999999999964</c:v>
                </c:pt>
                <c:pt idx="1">
                  <c:v>273.67</c:v>
                </c:pt>
                <c:pt idx="2">
                  <c:v>273.17</c:v>
                </c:pt>
                <c:pt idx="3">
                  <c:v>273</c:v>
                </c:pt>
                <c:pt idx="4">
                  <c:v>273.17</c:v>
                </c:pt>
                <c:pt idx="5">
                  <c:v>273.67</c:v>
                </c:pt>
                <c:pt idx="6">
                  <c:v>274.45999999999964</c:v>
                </c:pt>
                <c:pt idx="7">
                  <c:v>275.5</c:v>
                </c:pt>
                <c:pt idx="8">
                  <c:v>276.70999999999964</c:v>
                </c:pt>
                <c:pt idx="9">
                  <c:v>278</c:v>
                </c:pt>
                <c:pt idx="10">
                  <c:v>279.28999999999945</c:v>
                </c:pt>
                <c:pt idx="11">
                  <c:v>280.5</c:v>
                </c:pt>
                <c:pt idx="12">
                  <c:v>281.54000000000002</c:v>
                </c:pt>
                <c:pt idx="13">
                  <c:v>282.33</c:v>
                </c:pt>
                <c:pt idx="14">
                  <c:v>282.83</c:v>
                </c:pt>
                <c:pt idx="15">
                  <c:v>283</c:v>
                </c:pt>
                <c:pt idx="16">
                  <c:v>282.83</c:v>
                </c:pt>
                <c:pt idx="17">
                  <c:v>282.33</c:v>
                </c:pt>
                <c:pt idx="18">
                  <c:v>281.54000000000002</c:v>
                </c:pt>
                <c:pt idx="19">
                  <c:v>280.5</c:v>
                </c:pt>
                <c:pt idx="20">
                  <c:v>279.28999999999945</c:v>
                </c:pt>
                <c:pt idx="21">
                  <c:v>278</c:v>
                </c:pt>
                <c:pt idx="22">
                  <c:v>276.70999999999964</c:v>
                </c:pt>
                <c:pt idx="23">
                  <c:v>275.5</c:v>
                </c:pt>
              </c:numCache>
            </c:numRef>
          </c:yVal>
          <c:smooth val="0"/>
        </c:ser>
        <c:ser>
          <c:idx val="2"/>
          <c:order val="2"/>
          <c:tx>
            <c:v>2η μέρα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wall3l.brk!$AR$26:$AR$49</c:f>
              <c:numCache>
                <c:formatCode>General</c:formatCode>
                <c:ptCount val="24"/>
                <c:pt idx="0">
                  <c:v>278.16000000000008</c:v>
                </c:pt>
                <c:pt idx="1">
                  <c:v>277.45</c:v>
                </c:pt>
                <c:pt idx="2">
                  <c:v>276.86</c:v>
                </c:pt>
                <c:pt idx="3">
                  <c:v>276.45</c:v>
                </c:pt>
                <c:pt idx="4">
                  <c:v>276.24</c:v>
                </c:pt>
                <c:pt idx="5">
                  <c:v>276.24</c:v>
                </c:pt>
                <c:pt idx="6">
                  <c:v>276.47000000000003</c:v>
                </c:pt>
                <c:pt idx="7">
                  <c:v>276.89999999999969</c:v>
                </c:pt>
                <c:pt idx="8">
                  <c:v>277.51</c:v>
                </c:pt>
                <c:pt idx="9">
                  <c:v>278.26</c:v>
                </c:pt>
                <c:pt idx="10">
                  <c:v>279.10000000000002</c:v>
                </c:pt>
                <c:pt idx="11">
                  <c:v>279.95999999999964</c:v>
                </c:pt>
                <c:pt idx="12">
                  <c:v>280.8</c:v>
                </c:pt>
                <c:pt idx="13">
                  <c:v>281.56</c:v>
                </c:pt>
                <c:pt idx="14">
                  <c:v>282.18</c:v>
                </c:pt>
                <c:pt idx="15">
                  <c:v>282.63</c:v>
                </c:pt>
                <c:pt idx="16">
                  <c:v>282.88</c:v>
                </c:pt>
                <c:pt idx="17">
                  <c:v>282.89999999999969</c:v>
                </c:pt>
                <c:pt idx="18">
                  <c:v>282.7</c:v>
                </c:pt>
                <c:pt idx="19">
                  <c:v>282.28999999999945</c:v>
                </c:pt>
                <c:pt idx="20">
                  <c:v>281.70999999999964</c:v>
                </c:pt>
                <c:pt idx="21">
                  <c:v>280.97999999999945</c:v>
                </c:pt>
                <c:pt idx="22">
                  <c:v>280.17</c:v>
                </c:pt>
                <c:pt idx="23">
                  <c:v>279.32</c:v>
                </c:pt>
              </c:numCache>
            </c:numRef>
          </c:yVal>
          <c:smooth val="0"/>
        </c:ser>
        <c:ser>
          <c:idx val="3"/>
          <c:order val="3"/>
          <c:tx>
            <c:v>3η μέρα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wall3l.brk!$AR$50:$AR$73</c:f>
              <c:numCache>
                <c:formatCode>General</c:formatCode>
                <c:ptCount val="24"/>
                <c:pt idx="0">
                  <c:v>278.5</c:v>
                </c:pt>
                <c:pt idx="1">
                  <c:v>277.76</c:v>
                </c:pt>
                <c:pt idx="2">
                  <c:v>277.14999999999998</c:v>
                </c:pt>
                <c:pt idx="3">
                  <c:v>276.70999999999964</c:v>
                </c:pt>
                <c:pt idx="4">
                  <c:v>276.47999999999945</c:v>
                </c:pt>
                <c:pt idx="5">
                  <c:v>276.47000000000003</c:v>
                </c:pt>
                <c:pt idx="6">
                  <c:v>276.68</c:v>
                </c:pt>
                <c:pt idx="7">
                  <c:v>277.10000000000002</c:v>
                </c:pt>
                <c:pt idx="8">
                  <c:v>277.69</c:v>
                </c:pt>
                <c:pt idx="9">
                  <c:v>278.42999999999938</c:v>
                </c:pt>
                <c:pt idx="10">
                  <c:v>279.25</c:v>
                </c:pt>
                <c:pt idx="11">
                  <c:v>280.10000000000002</c:v>
                </c:pt>
                <c:pt idx="12">
                  <c:v>280.92999999999938</c:v>
                </c:pt>
                <c:pt idx="13">
                  <c:v>281.68</c:v>
                </c:pt>
                <c:pt idx="14">
                  <c:v>282.3</c:v>
                </c:pt>
                <c:pt idx="15">
                  <c:v>282.74</c:v>
                </c:pt>
                <c:pt idx="16">
                  <c:v>282.97000000000003</c:v>
                </c:pt>
                <c:pt idx="17">
                  <c:v>282.98999999999938</c:v>
                </c:pt>
                <c:pt idx="18">
                  <c:v>282.77999999999969</c:v>
                </c:pt>
                <c:pt idx="19">
                  <c:v>282.37</c:v>
                </c:pt>
                <c:pt idx="20">
                  <c:v>281.77999999999969</c:v>
                </c:pt>
                <c:pt idx="21">
                  <c:v>281.05</c:v>
                </c:pt>
                <c:pt idx="22">
                  <c:v>280.22999999999945</c:v>
                </c:pt>
                <c:pt idx="23">
                  <c:v>279.38</c:v>
                </c:pt>
              </c:numCache>
            </c:numRef>
          </c:yVal>
          <c:smooth val="0"/>
        </c:ser>
        <c:ser>
          <c:idx val="4"/>
          <c:order val="4"/>
          <c:tx>
            <c:v>4η μέρα</c:v>
          </c:tx>
          <c:marker>
            <c:symbol val="none"/>
          </c:marker>
          <c:xVal>
            <c:numRef>
              <c:f>wall3l.brk!$B$2:$B$25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wall3l.brk!$AR$74:$AR$97</c:f>
              <c:numCache>
                <c:formatCode>General</c:formatCode>
                <c:ptCount val="24"/>
                <c:pt idx="0">
                  <c:v>278.55</c:v>
                </c:pt>
                <c:pt idx="1">
                  <c:v>277.8</c:v>
                </c:pt>
                <c:pt idx="2">
                  <c:v>277.19</c:v>
                </c:pt>
                <c:pt idx="3">
                  <c:v>276.75</c:v>
                </c:pt>
                <c:pt idx="4">
                  <c:v>276.52</c:v>
                </c:pt>
                <c:pt idx="5">
                  <c:v>276.5</c:v>
                </c:pt>
                <c:pt idx="6">
                  <c:v>276.70999999999964</c:v>
                </c:pt>
                <c:pt idx="7">
                  <c:v>277.13</c:v>
                </c:pt>
                <c:pt idx="8">
                  <c:v>277.72000000000003</c:v>
                </c:pt>
                <c:pt idx="9">
                  <c:v>278.45</c:v>
                </c:pt>
                <c:pt idx="10">
                  <c:v>279.27</c:v>
                </c:pt>
                <c:pt idx="11">
                  <c:v>280.13</c:v>
                </c:pt>
                <c:pt idx="12">
                  <c:v>280.95</c:v>
                </c:pt>
                <c:pt idx="13">
                  <c:v>281.7</c:v>
                </c:pt>
                <c:pt idx="14">
                  <c:v>282.31</c:v>
                </c:pt>
                <c:pt idx="15">
                  <c:v>282.75</c:v>
                </c:pt>
                <c:pt idx="16">
                  <c:v>282.98999999999938</c:v>
                </c:pt>
                <c:pt idx="17">
                  <c:v>283</c:v>
                </c:pt>
                <c:pt idx="18">
                  <c:v>282.8</c:v>
                </c:pt>
                <c:pt idx="19">
                  <c:v>282.38</c:v>
                </c:pt>
                <c:pt idx="20">
                  <c:v>281.78999999999945</c:v>
                </c:pt>
                <c:pt idx="21">
                  <c:v>281.06</c:v>
                </c:pt>
                <c:pt idx="22">
                  <c:v>280.24</c:v>
                </c:pt>
                <c:pt idx="23">
                  <c:v>279.38</c:v>
                </c:pt>
              </c:numCache>
            </c:numRef>
          </c:yVal>
          <c:smooth val="0"/>
        </c:ser>
        <c:ser>
          <c:idx val="5"/>
          <c:order val="5"/>
          <c:tx>
            <c:v>5η μέρα</c:v>
          </c:tx>
          <c:marker>
            <c:symbol val="none"/>
          </c:marker>
          <c:xVal>
            <c:numRef>
              <c:f>wall3l.brk!$B$98:$B$122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0</c:v>
                </c:pt>
              </c:numCache>
            </c:numRef>
          </c:xVal>
          <c:yVal>
            <c:numRef>
              <c:f>wall3l.brk!$AR$98:$AR$121</c:f>
              <c:numCache>
                <c:formatCode>General</c:formatCode>
                <c:ptCount val="24"/>
                <c:pt idx="0">
                  <c:v>278.56</c:v>
                </c:pt>
                <c:pt idx="1">
                  <c:v>277.81</c:v>
                </c:pt>
                <c:pt idx="2">
                  <c:v>277.2</c:v>
                </c:pt>
                <c:pt idx="3">
                  <c:v>276.76</c:v>
                </c:pt>
                <c:pt idx="4">
                  <c:v>276.52</c:v>
                </c:pt>
                <c:pt idx="5">
                  <c:v>276.51</c:v>
                </c:pt>
                <c:pt idx="6">
                  <c:v>276.72000000000003</c:v>
                </c:pt>
                <c:pt idx="7">
                  <c:v>277.13</c:v>
                </c:pt>
                <c:pt idx="8">
                  <c:v>277.72000000000003</c:v>
                </c:pt>
                <c:pt idx="9">
                  <c:v>278.45999999999964</c:v>
                </c:pt>
                <c:pt idx="10">
                  <c:v>279.27999999999969</c:v>
                </c:pt>
                <c:pt idx="11">
                  <c:v>280.13</c:v>
                </c:pt>
                <c:pt idx="12">
                  <c:v>280.95999999999964</c:v>
                </c:pt>
                <c:pt idx="13">
                  <c:v>281.7</c:v>
                </c:pt>
                <c:pt idx="14">
                  <c:v>282.32</c:v>
                </c:pt>
                <c:pt idx="15">
                  <c:v>282.76</c:v>
                </c:pt>
                <c:pt idx="16">
                  <c:v>282.98999999999938</c:v>
                </c:pt>
                <c:pt idx="17">
                  <c:v>283</c:v>
                </c:pt>
                <c:pt idx="18">
                  <c:v>282.8</c:v>
                </c:pt>
                <c:pt idx="19">
                  <c:v>282.38</c:v>
                </c:pt>
                <c:pt idx="20">
                  <c:v>281.78999999999945</c:v>
                </c:pt>
                <c:pt idx="21">
                  <c:v>281.06</c:v>
                </c:pt>
                <c:pt idx="22">
                  <c:v>280.24</c:v>
                </c:pt>
                <c:pt idx="23">
                  <c:v>279.39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98976"/>
        <c:axId val="105600896"/>
      </c:scatterChart>
      <c:valAx>
        <c:axId val="105598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l-GR" dirty="0" smtClean="0"/>
                  <a:t>ΧΡΟΝΟΣ(</a:t>
                </a:r>
                <a:r>
                  <a:rPr lang="en-US" dirty="0" smtClean="0"/>
                  <a:t>h</a:t>
                </a:r>
                <a:r>
                  <a:rPr lang="el-GR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3208228589297909"/>
              <c:y val="0.899528012302376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5600896"/>
        <c:crosses val="autoZero"/>
        <c:crossBetween val="midCat"/>
      </c:valAx>
      <c:valAx>
        <c:axId val="105600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l-GR" dirty="0"/>
                  <a:t>ΘΕΡΜΟΚΡΑΣΙΑ</a:t>
                </a:r>
                <a:r>
                  <a:rPr lang="el-GR" dirty="0" smtClean="0"/>
                  <a:t>(</a:t>
                </a:r>
                <a:r>
                  <a:rPr lang="el-GR" dirty="0" smtClean="0">
                    <a:latin typeface="Calibri"/>
                    <a:cs typeface="Calibri"/>
                  </a:rPr>
                  <a:t>°</a:t>
                </a:r>
                <a:r>
                  <a:rPr lang="el-GR" dirty="0" smtClean="0"/>
                  <a:t>Κ</a:t>
                </a:r>
                <a:r>
                  <a:rPr lang="el-GR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15536074238200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559897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Ψαλίδισμα και στρογγύλεμα μίας γωνίας του ορθογωνίου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 τρίγωνο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10" name="9 - Ελεύθερη σχεδίαση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- Ελεύθερη σχεδίαση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3837E6-D1E5-4A7D-93E7-27D50BFFC3DE}" type="datetimeFigureOut">
              <a:rPr lang="el-GR" smtClean="0"/>
              <a:pPr/>
              <a:t>3/4/2012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83BDF1-1E7C-44A3-9EE3-2328FF191F36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1 - Ομάδα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- Ελεύθερη σχεδίαση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- Ελεύθερη σχεδίαση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2200292"/>
          </a:xfrm>
        </p:spPr>
        <p:txBody>
          <a:bodyPr>
            <a:normAutofit fontScale="90000"/>
          </a:bodyPr>
          <a:lstStyle/>
          <a:p>
            <a:pPr algn="ctr"/>
            <a:r>
              <a:rPr lang="el-G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ΥΠΟΛΟΓΙΣΤΙΚΕΣ ΜΕΘΟΔΟΙ ΦΑΙΝΟΜΕΝΩΝ ΜΕΤΑΦΟΡΑΣ</a:t>
            </a:r>
            <a:endParaRPr lang="el-G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533400" y="3786190"/>
            <a:ext cx="7854696" cy="1194946"/>
          </a:xfrm>
        </p:spPr>
        <p:txBody>
          <a:bodyPr/>
          <a:lstStyle/>
          <a:p>
            <a:pPr algn="ctr"/>
            <a:r>
              <a:rPr lang="el-GR" dirty="0" smtClean="0"/>
              <a:t>ΠΡΟΣΟΜΟΙΩΣΗ ΜΟΝΟΔΙΑΣΤΑΤΟΥ </a:t>
            </a:r>
          </a:p>
          <a:p>
            <a:pPr algn="ctr"/>
            <a:r>
              <a:rPr lang="el-GR" dirty="0" smtClean="0"/>
              <a:t> ΤΟΙΧΩΜΑΤΟΣ</a:t>
            </a:r>
            <a:endParaRPr lang="el-GR" dirty="0"/>
          </a:p>
        </p:txBody>
      </p:sp>
      <p:pic>
        <p:nvPicPr>
          <p:cNvPr id="4" name="3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1414"/>
            <a:ext cx="1571637" cy="1214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4 - TextBox"/>
          <p:cNvSpPr txBox="1"/>
          <p:nvPr/>
        </p:nvSpPr>
        <p:spPr>
          <a:xfrm>
            <a:off x="3786182" y="5214950"/>
            <a:ext cx="5072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ΣΠΟΥΔΑΣΤΕΣ: ΠΑΠΑΔΟΠΟΥΛΟΣ ΣΠΥΡΟΣ</a:t>
            </a:r>
          </a:p>
          <a:p>
            <a:r>
              <a:rPr lang="el-GR" sz="1600" dirty="0" smtClean="0"/>
              <a:t>                            ΜΥΤΕΛΛΑΣ ΒΑΣΙΛΕΙΟΣ</a:t>
            </a:r>
          </a:p>
          <a:p>
            <a:r>
              <a:rPr lang="el-GR" sz="1600" dirty="0" smtClean="0"/>
              <a:t>                            ΑΣΗΜΑΚΟΠΟΥΛΟΣ ΝΙΚΟΛΑΟΣ  </a:t>
            </a:r>
          </a:p>
          <a:p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357158" y="521495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ΕΠΙΚΟΥΡΟΣ ΚΑΘΗΓΗΤΗΣ: ΧΑΡΑΛΑΜΠΟΥΣ ΟΝΟΥΦΡΙΟΣ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ΕΚΤΕΛΕΣΗ ΠΡΟΓΡΑΜΜΑΤΟΣ</a:t>
            </a:r>
            <a:endParaRPr lang="el-GR" sz="4000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ΔΙΑΚΥΜΑΝΣΗ ΘΕΡΜΟΚΡΑΣΙΑΣ ΓΙΑ 24</a:t>
            </a:r>
            <a:r>
              <a:rPr lang="en-US" sz="4000" u="sng" dirty="0" smtClean="0"/>
              <a:t>h</a:t>
            </a:r>
            <a:endParaRPr lang="el-GR" sz="4000" u="sng" dirty="0"/>
          </a:p>
        </p:txBody>
      </p:sp>
      <p:graphicFrame>
        <p:nvGraphicFramePr>
          <p:cNvPr id="5" name="4 - Γράφημα"/>
          <p:cNvGraphicFramePr/>
          <p:nvPr/>
        </p:nvGraphicFramePr>
        <p:xfrm>
          <a:off x="611560" y="1916832"/>
          <a:ext cx="81369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ΘΕΡΜΟΚΡΑΣΙΑΚΑ ΠΕΔΙΑ</a:t>
            </a:r>
            <a:endParaRPr lang="el-GR" sz="4000" u="sng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85720" y="188640"/>
            <a:ext cx="8858280" cy="1143000"/>
          </a:xfrm>
        </p:spPr>
        <p:txBody>
          <a:bodyPr>
            <a:noAutofit/>
          </a:bodyPr>
          <a:lstStyle/>
          <a:p>
            <a:r>
              <a:rPr lang="el-GR" sz="4000" u="sng" dirty="0" smtClean="0"/>
              <a:t>ΘΕΡΜΟΚΡΑΣΙΑΚΑ ΠΡΟΦΙΛ ΓΙΑ 5 ΗΜΕΡΕΣ</a:t>
            </a:r>
            <a:endParaRPr lang="el-GR" sz="4000" u="sng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683568" y="1700808"/>
          <a:ext cx="7572428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571472" y="5711627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Blip>
                <a:blip r:embed="rId3"/>
              </a:buBlip>
            </a:pPr>
            <a:r>
              <a:rPr lang="el-GR" dirty="0" smtClean="0"/>
              <a:t> Παρατηρούμε από το παραπάνω διάγραμμα ότι μετά την 3</a:t>
            </a:r>
            <a:r>
              <a:rPr lang="el-GR" baseline="30000" dirty="0" smtClean="0"/>
              <a:t>η</a:t>
            </a:r>
            <a:r>
              <a:rPr lang="el-GR" dirty="0" smtClean="0"/>
              <a:t> μέρα, η διακύμανση της θερμοκρασίας αποκτά σταθερό προφίλ διότι όπως φαίνεται οι καμπύλες από εκεί και μετά συμπίπτουν.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ΘΕΡΜΙΚΕΣ ΑΠΩΛΕΙΕΣ</a:t>
            </a:r>
            <a:endParaRPr lang="el-GR" sz="4000" u="sng" dirty="0"/>
          </a:p>
        </p:txBody>
      </p:sp>
      <p:pic>
        <p:nvPicPr>
          <p:cNvPr id="18435" name="Picture 3" descr="E:\TEI\upologismos fainomenwn metaforas\AS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606684"/>
            <a:ext cx="4910858" cy="2322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6 - TextBox"/>
          <p:cNvSpPr txBox="1"/>
          <p:nvPr/>
        </p:nvSpPr>
        <p:spPr>
          <a:xfrm>
            <a:off x="1285852" y="1967203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Οι θερμικές απώλειες υπολογίζονται από τον τύπο: </a:t>
            </a:r>
            <a:endParaRPr lang="el-GR" sz="2400" dirty="0"/>
          </a:p>
        </p:txBody>
      </p:sp>
      <p:sp>
        <p:nvSpPr>
          <p:cNvPr id="8" name="7 - TextBox"/>
          <p:cNvSpPr txBox="1"/>
          <p:nvPr/>
        </p:nvSpPr>
        <p:spPr>
          <a:xfrm>
            <a:off x="3000364" y="52149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Μονάδες μέτρησης: </a:t>
            </a:r>
            <a:r>
              <a:rPr lang="en-US" dirty="0" smtClean="0"/>
              <a:t>q = W/m</a:t>
            </a:r>
            <a:r>
              <a:rPr lang="en-US" baseline="30000" dirty="0" smtClean="0"/>
              <a:t>2</a:t>
            </a:r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1428728" y="5857892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l-GR" dirty="0" smtClean="0"/>
              <a:t> Πραγματοποιήσαμε μια ολοκλήρωση των θερμικών απωλειών στο χρόνο και υπολογίσαμε 2 νούμερα. Ένα θετικό και ένα αρνητικό.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/>
              <a:t>ΘΕΡΜΙΚΕΣ ΑΠΩΛΕΙΕΣ</a:t>
            </a:r>
            <a:endParaRPr lang="el-GR" sz="4000" dirty="0"/>
          </a:p>
        </p:txBody>
      </p:sp>
      <p:pic>
        <p:nvPicPr>
          <p:cNvPr id="1028" name="Picture 4" descr="E:\upologistikes me8odoi fainomenwn metaforas\tsxxx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86483"/>
            <a:ext cx="8244996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/>
              <a:t>ΘΕΡΜΙΚΕΣ ΑΠΩΛΕΙΕΣ</a:t>
            </a:r>
            <a:endParaRPr lang="en-US" sz="4000" dirty="0"/>
          </a:p>
        </p:txBody>
      </p:sp>
      <p:pic>
        <p:nvPicPr>
          <p:cNvPr id="2050" name="Picture 2" descr="E:\upologistikes me8odoi fainomenwn metaforas\tsxxx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8158535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/>
              <a:t>ΘΕΡΜΙΚΕΣ ΑΠΩΛΕΙΕΣ</a:t>
            </a:r>
            <a:endParaRPr lang="en-US" sz="40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835696" y="2564904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q</a:t>
            </a:r>
            <a:r>
              <a:rPr lang="en-US" baseline="-25000" dirty="0" err="1" smtClean="0"/>
              <a:t>conv</a:t>
            </a:r>
            <a:r>
              <a:rPr lang="en-US" dirty="0"/>
              <a:t> </a:t>
            </a:r>
            <a:r>
              <a:rPr lang="en-US" sz="3200" baseline="-25000" dirty="0" smtClean="0"/>
              <a:t>1 </a:t>
            </a:r>
            <a:r>
              <a:rPr lang="en-US" sz="3200" dirty="0" smtClean="0"/>
              <a:t>= </a:t>
            </a:r>
            <a:r>
              <a:rPr lang="en-US" sz="2400" dirty="0" smtClean="0"/>
              <a:t>5000 kJ/m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/</a:t>
            </a:r>
            <a:r>
              <a:rPr lang="en-US" sz="2400" dirty="0" smtClean="0"/>
              <a:t>3600 = 1,39 kWh/m</a:t>
            </a:r>
            <a:r>
              <a:rPr lang="en-US" sz="2400" baseline="30000" dirty="0" smtClean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r>
              <a:rPr lang="en-US" sz="2400" dirty="0" err="1"/>
              <a:t>q</a:t>
            </a:r>
            <a:r>
              <a:rPr lang="en-US" sz="2400" baseline="-25000" dirty="0" err="1"/>
              <a:t>conv</a:t>
            </a:r>
            <a:r>
              <a:rPr lang="en-US" sz="2400" dirty="0"/>
              <a:t> </a:t>
            </a:r>
            <a:r>
              <a:rPr lang="en-US" sz="3200" baseline="-25000" dirty="0" smtClean="0"/>
              <a:t>2 </a:t>
            </a:r>
            <a:r>
              <a:rPr lang="en-US" sz="3200" dirty="0"/>
              <a:t>= </a:t>
            </a:r>
            <a:r>
              <a:rPr lang="en-US" sz="3200" dirty="0" smtClean="0"/>
              <a:t>-</a:t>
            </a:r>
            <a:r>
              <a:rPr lang="en-US" sz="2400" dirty="0" smtClean="0"/>
              <a:t>1646 </a:t>
            </a:r>
            <a:r>
              <a:rPr lang="en-US" sz="2400" dirty="0"/>
              <a:t>kJ/m</a:t>
            </a:r>
            <a:r>
              <a:rPr lang="en-US" sz="2400" baseline="30000" dirty="0"/>
              <a:t>2</a:t>
            </a:r>
            <a:r>
              <a:rPr lang="en-US" sz="2400" dirty="0"/>
              <a:t> /3600 = </a:t>
            </a:r>
            <a:r>
              <a:rPr lang="en-US" sz="2400" dirty="0" smtClean="0"/>
              <a:t>0,46 </a:t>
            </a:r>
            <a:r>
              <a:rPr lang="en-US" sz="2400" dirty="0"/>
              <a:t>kWh/m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l-GR" sz="4400" dirty="0" smtClean="0"/>
              <a:t>ΕΥΧΑΡΙΣΤΟΥΜΕ </a:t>
            </a:r>
            <a:br>
              <a:rPr lang="el-GR" sz="4400" dirty="0" smtClean="0"/>
            </a:br>
            <a:r>
              <a:rPr lang="el-GR" sz="4400" dirty="0" smtClean="0"/>
              <a:t>ΓΙΑ ΤΗΝ ΠΡΟΣΟΧΗ ΣΑΣ!</a:t>
            </a:r>
            <a:endParaRPr lang="el-G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ΤΟΜΗ ΤΟΙΧΩΜΑΤΟΣ</a:t>
            </a:r>
            <a:endParaRPr lang="el-GR" sz="4000" u="sng" dirty="0"/>
          </a:p>
        </p:txBody>
      </p:sp>
      <p:pic>
        <p:nvPicPr>
          <p:cNvPr id="1026" name="Picture 2" descr="E:\TEI\upologismos fainomenwn metaforas\toixos 3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583" y="1935163"/>
            <a:ext cx="5678834" cy="43894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1438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ΜΑΘΗΜΑΤΙΚΟ ΜΟΝΤΕΛΟ</a:t>
            </a:r>
            <a:endParaRPr lang="el-GR" sz="4000" u="sng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330" y="4383385"/>
            <a:ext cx="1039366" cy="629791"/>
          </a:xfrm>
          <a:prstGeom prst="rect">
            <a:avLst/>
          </a:prstGeom>
          <a:noFill/>
        </p:spPr>
      </p:pic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4443423"/>
            <a:ext cx="1008112" cy="569753"/>
          </a:xfrm>
          <a:prstGeom prst="rect">
            <a:avLst/>
          </a:prstGeom>
          <a:noFill/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80" y="5157193"/>
            <a:ext cx="1058416" cy="648071"/>
          </a:xfrm>
          <a:prstGeom prst="rect">
            <a:avLst/>
          </a:prstGeom>
          <a:noFill/>
        </p:spPr>
      </p:pic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1428750"/>
            <a:ext cx="24237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004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00400" algn="l"/>
              </a:tabLst>
            </a:pPr>
            <a:endParaRPr kumimoji="0" lang="el-G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932347" y="5261138"/>
            <a:ext cx="1343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00400" algn="l"/>
              </a:tabLst>
            </a:pPr>
            <a:r>
              <a:rPr kumimoji="0" lang="el-G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kumimoji="0" lang="el-G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Όρ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el-G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ς αγωγής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- Ορθογώνιο"/>
          <p:cNvSpPr/>
          <p:nvPr/>
        </p:nvSpPr>
        <p:spPr>
          <a:xfrm>
            <a:off x="1865906" y="4530606"/>
            <a:ext cx="3786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</a:pPr>
            <a:r>
              <a:rPr lang="el-GR" sz="16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l-GR" sz="14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Όρος αποθ. ενέργειας(μεταβατικός όρος)</a:t>
            </a:r>
            <a:endParaRPr lang="el-GR" sz="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- Ορθογώνιο"/>
          <p:cNvSpPr/>
          <p:nvPr/>
        </p:nvSpPr>
        <p:spPr>
          <a:xfrm>
            <a:off x="6454338" y="4456521"/>
            <a:ext cx="38783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</a:pPr>
            <a:r>
              <a:rPr lang="el-GR" sz="1600" dirty="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l-GR" sz="14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Όρος </a:t>
            </a:r>
            <a:r>
              <a:rPr lang="el-GR" sz="1400" dirty="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συναγωγής</a:t>
            </a:r>
            <a:endParaRPr lang="el-GR" sz="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</a:pPr>
            <a:endParaRPr lang="el-GR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- Ορθογώνιο"/>
          <p:cNvSpPr/>
          <p:nvPr/>
        </p:nvSpPr>
        <p:spPr>
          <a:xfrm>
            <a:off x="5395470" y="5144183"/>
            <a:ext cx="392905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3200400" algn="l"/>
              </a:tabLst>
            </a:pPr>
            <a:r>
              <a:rPr lang="en-US" sz="2400" dirty="0" smtClean="0">
                <a:ea typeface="Times New Roman"/>
                <a:cs typeface="Times New Roman"/>
              </a:rPr>
              <a:t>S</a:t>
            </a:r>
            <a:r>
              <a:rPr lang="el-GR" sz="2400" dirty="0" smtClean="0">
                <a:ea typeface="Times New Roman"/>
                <a:cs typeface="Times New Roman"/>
              </a:rPr>
              <a:t>      </a:t>
            </a:r>
            <a:r>
              <a:rPr lang="en-US" sz="2000" dirty="0" smtClean="0">
                <a:ea typeface="Times New Roman"/>
                <a:cs typeface="Times New Roman"/>
              </a:rPr>
              <a:t>:</a:t>
            </a:r>
            <a:r>
              <a:rPr lang="el-GR" sz="2000" dirty="0" smtClean="0">
                <a:ea typeface="Times New Roman"/>
                <a:cs typeface="Times New Roman"/>
              </a:rPr>
              <a:t>  </a:t>
            </a:r>
            <a:r>
              <a:rPr lang="en-US" sz="2000" dirty="0" smtClean="0">
                <a:ea typeface="Times New Roman"/>
                <a:cs typeface="Times New Roman"/>
              </a:rPr>
              <a:t> </a:t>
            </a:r>
            <a:r>
              <a:rPr lang="el-GR" sz="1400" dirty="0">
                <a:ea typeface="Times New Roman"/>
                <a:cs typeface="Times New Roman"/>
              </a:rPr>
              <a:t>Πηγή Θερμότητας</a:t>
            </a:r>
            <a:endParaRPr lang="el-GR" sz="1100" dirty="0">
              <a:ea typeface="Calibri"/>
              <a:cs typeface="Times New Roman"/>
            </a:endParaRPr>
          </a:p>
        </p:txBody>
      </p:sp>
      <p:sp>
        <p:nvSpPr>
          <p:cNvPr id="34" name="33 - TextBox"/>
          <p:cNvSpPr txBox="1"/>
          <p:nvPr/>
        </p:nvSpPr>
        <p:spPr>
          <a:xfrm>
            <a:off x="1835696" y="1484784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u="sng" dirty="0" smtClean="0"/>
              <a:t>ΓΕΝΙΚΗ ΔΙΑΦΟΡΙΚΗ ΕΞΙΣΩΣΗ ΕΝΕΡΓΕΙΑΣ ΜΟΝΟΔΙΑΣΤΑΤΗΣ ΚΑΤΑΣΤΑΣΗΣ</a:t>
            </a:r>
            <a:endParaRPr lang="el-GR" b="1" i="1" u="sng" dirty="0"/>
          </a:p>
        </p:txBody>
      </p:sp>
      <p:pic>
        <p:nvPicPr>
          <p:cNvPr id="1028" name="Picture 4" descr="C:\Users\Vasilis\Desktop\upologistikes me8odoi fainomenwn metaforas\askisi 1\tupos.pn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603" y="2564904"/>
            <a:ext cx="6502787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/>
      <p:bldP spid="29" grpId="0"/>
      <p:bldP spid="30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ΟΡΙΑΚΕΣ ΣΥΝΘΗΚΕΣ</a:t>
            </a:r>
            <a:endParaRPr lang="el-GR" sz="40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366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l-GR" sz="2400" u="sng" dirty="0" smtClean="0"/>
              <a:t>ΣΥΝΑΓΩΓΗ ΑΕΡΑ – ΤΟΙΧΟΥ ΣΤΑ ΟΡΙΑ</a:t>
            </a:r>
          </a:p>
          <a:p>
            <a:pPr algn="ctr">
              <a:buNone/>
            </a:pPr>
            <a:endParaRPr lang="el-GR" sz="2400" u="sng" dirty="0" smtClean="0"/>
          </a:p>
          <a:p>
            <a:pPr algn="ctr">
              <a:buNone/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” =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(T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– Ts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l-GR" sz="2400" dirty="0" smtClean="0"/>
          </a:p>
          <a:p>
            <a:pPr algn="ctr">
              <a:buNone/>
            </a:pPr>
            <a:endParaRPr lang="el-GR" sz="2400" u="sng" dirty="0" smtClean="0"/>
          </a:p>
          <a:p>
            <a:pPr algn="ctr">
              <a:buNone/>
            </a:pPr>
            <a:r>
              <a:rPr lang="en-US" sz="2400" dirty="0" smtClean="0"/>
              <a:t>  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” =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(T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 Ts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l-GR" sz="2400" dirty="0" smtClean="0"/>
          </a:p>
          <a:p>
            <a:pPr algn="ctr">
              <a:buNone/>
            </a:pPr>
            <a:endParaRPr lang="el-GR" sz="2400" u="sng" dirty="0" smtClean="0"/>
          </a:p>
          <a:p>
            <a:pPr>
              <a:buNone/>
            </a:pPr>
            <a:r>
              <a:rPr lang="en-US" sz="2400" dirty="0" smtClean="0"/>
              <a:t>           h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7 W/m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K                           </a:t>
            </a:r>
            <a:r>
              <a:rPr lang="el-GR" sz="2400" dirty="0" smtClean="0"/>
              <a:t>Τα</a:t>
            </a:r>
            <a:r>
              <a:rPr lang="el-GR" sz="2400" baseline="-25000" dirty="0" smtClean="0"/>
              <a:t>1 </a:t>
            </a:r>
            <a:r>
              <a:rPr lang="el-GR" sz="2400" dirty="0" smtClean="0"/>
              <a:t>= 22°</a:t>
            </a:r>
            <a:r>
              <a:rPr lang="en-US" sz="2400" dirty="0" smtClean="0"/>
              <a:t>C</a:t>
            </a:r>
          </a:p>
          <a:p>
            <a:pPr>
              <a:buNone/>
            </a:pPr>
            <a:r>
              <a:rPr lang="en-US" sz="2400" dirty="0" smtClean="0"/>
              <a:t>           h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22 W/m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K                         </a:t>
            </a:r>
            <a:r>
              <a:rPr lang="el-GR" sz="2400" dirty="0" smtClean="0"/>
              <a:t>Τα</a:t>
            </a:r>
            <a:r>
              <a:rPr lang="en-US" sz="2400" baseline="-25000" dirty="0" smtClean="0"/>
              <a:t>2</a:t>
            </a:r>
            <a:r>
              <a:rPr lang="el-GR" sz="2400" baseline="-25000" dirty="0" smtClean="0"/>
              <a:t> </a:t>
            </a:r>
            <a:r>
              <a:rPr lang="el-GR" sz="2400" dirty="0" smtClean="0"/>
              <a:t>=</a:t>
            </a:r>
            <a:r>
              <a:rPr lang="en-US" sz="2400" dirty="0" smtClean="0"/>
              <a:t> </a:t>
            </a:r>
            <a:r>
              <a:rPr lang="el-GR" sz="2000" dirty="0" smtClean="0"/>
              <a:t>ημιτονοειδής μεταβολή</a:t>
            </a:r>
            <a:endParaRPr lang="en-US" sz="20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TextBox"/>
          <p:cNvSpPr txBox="1"/>
          <p:nvPr/>
        </p:nvSpPr>
        <p:spPr>
          <a:xfrm>
            <a:off x="1115616" y="980728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ΘΕΡΜΟΦΥΣΙΚΕΣ ΙΔΙΟΤΗΤΕΣ</a:t>
            </a:r>
            <a:endParaRPr lang="el-GR" sz="4000" u="sn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8" name="7 - Πίνακας"/>
          <p:cNvGraphicFramePr>
            <a:graphicFrameLocks noGrp="1"/>
          </p:cNvGraphicFramePr>
          <p:nvPr/>
        </p:nvGraphicFramePr>
        <p:xfrm>
          <a:off x="683568" y="2060848"/>
          <a:ext cx="8001055" cy="2571767"/>
        </p:xfrm>
        <a:graphic>
          <a:graphicData uri="http://schemas.openxmlformats.org/drawingml/2006/table">
            <a:tbl>
              <a:tblPr/>
              <a:tblGrid>
                <a:gridCol w="646391"/>
                <a:gridCol w="1170597"/>
                <a:gridCol w="1308547"/>
                <a:gridCol w="1785458"/>
                <a:gridCol w="2333312"/>
                <a:gridCol w="756750"/>
              </a:tblGrid>
              <a:tr h="375049"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430"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ΥΛΙΚΟ</a:t>
                      </a:r>
                    </a:p>
                  </a:txBody>
                  <a:tcPr marL="9018" marR="9018" marT="9018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ΠΥΚΝΟΤΗΤΑ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l-G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(ρ)</a:t>
                      </a:r>
                      <a:endParaRPr lang="en-US" sz="14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(kg/m^3)</a:t>
                      </a:r>
                      <a:endParaRPr lang="el-GR" sz="14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ΕΙΔΙΚΗ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l-G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ΘΕΡΜΟΧΩΡΗΤΙΚΟΤΗΤΑ(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Cp) 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(J/kg 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°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K) 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ΣΥΝΤΕΛΕΣΤΗΣ </a:t>
                      </a:r>
                      <a:r>
                        <a:rPr lang="el-G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ΘΕΡΜΙ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K</a:t>
                      </a:r>
                      <a:r>
                        <a:rPr lang="el-G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ΗΣ ΑΓΩΓΙΜΟΤΗΤΑΣ</a:t>
                      </a:r>
                      <a:r>
                        <a:rPr lang="el-GR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k</a:t>
                      </a:r>
                      <a:r>
                        <a:rPr lang="el-GR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en-US" sz="1400" b="1" i="1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(W/</a:t>
                      </a:r>
                      <a:r>
                        <a:rPr lang="en-US" sz="1400" b="1" i="1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m</a:t>
                      </a:r>
                      <a:r>
                        <a:rPr lang="en-US" sz="1400" b="1" i="1" u="none" strike="noStrike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°</a:t>
                      </a:r>
                      <a:r>
                        <a:rPr lang="en-US" sz="1400" b="1" i="1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K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el-GR" sz="14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b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49"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ΕΠΙΧΡΙΣΜΑ</a:t>
                      </a:r>
                    </a:p>
                  </a:txBody>
                  <a:tcPr marL="9018" marR="9018" marT="9018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1800</a:t>
                      </a: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9018" marR="9018" marT="9018" marB="0" anchor="ctr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b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49"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ΣΚΥΡΟΔΕΜΑ</a:t>
                      </a:r>
                    </a:p>
                  </a:txBody>
                  <a:tcPr marL="9018" marR="9018" marT="9018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1800</a:t>
                      </a: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1,15</a:t>
                      </a:r>
                    </a:p>
                  </a:txBody>
                  <a:tcPr marL="9018" marR="9018" marT="9018" marB="0" anchor="ctr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b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18" marR="9018" marT="9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8 - Ορθογώνιο"/>
          <p:cNvSpPr/>
          <p:nvPr/>
        </p:nvSpPr>
        <p:spPr>
          <a:xfrm>
            <a:off x="858039" y="4953693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l-GR" dirty="0" smtClean="0"/>
              <a:t> Τα δεδομένα καταγράφηκαν από τον πίνακα 2 στην σελίδα 49 για το σκυρόδεμα και στην σελίδα 48 για το επίχρισμα του αρχείου ΤΟΤΕΕ-20701-2-</a:t>
            </a:r>
            <a:r>
              <a:rPr lang="en-US" dirty="0" smtClean="0"/>
              <a:t>FINAL</a:t>
            </a:r>
            <a:r>
              <a:rPr lang="el-GR" dirty="0" smtClean="0"/>
              <a:t>-</a:t>
            </a:r>
            <a:r>
              <a:rPr lang="en-US" dirty="0" smtClean="0"/>
              <a:t>TEE</a:t>
            </a:r>
            <a:r>
              <a:rPr lang="el-GR" dirty="0" smtClean="0"/>
              <a:t>.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l-GR" sz="5400" u="sng" dirty="0" smtClean="0"/>
              <a:t>ΑΡΧΙΚΕΣ ΣΥΝΘΗΚΕΣ </a:t>
            </a:r>
            <a:br>
              <a:rPr lang="el-GR" sz="5400" u="sng" dirty="0" smtClean="0"/>
            </a:br>
            <a:endParaRPr lang="el-GR" dirty="0"/>
          </a:p>
        </p:txBody>
      </p:sp>
      <p:sp>
        <p:nvSpPr>
          <p:cNvPr id="5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l-GR" sz="2400" dirty="0" smtClean="0"/>
              <a:t> 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l-GR" sz="2400" dirty="0" smtClean="0"/>
              <a:t>Η αρχική θερμοκρασία είναι  6°</a:t>
            </a:r>
            <a:r>
              <a:rPr lang="en-US" sz="2400" dirty="0" smtClean="0"/>
              <a:t>C </a:t>
            </a:r>
            <a:r>
              <a:rPr lang="el-GR" sz="2400" dirty="0" smtClean="0"/>
              <a:t>σε χρόνο 00.00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85818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ΕΚΤΕΛΕΣΗ ΠΡΟΓΡΑΜΜΑΤΟΣ</a:t>
            </a:r>
            <a:endParaRPr lang="el-GR" sz="4000" u="sng" dirty="0"/>
          </a:p>
        </p:txBody>
      </p:sp>
      <p:pic>
        <p:nvPicPr>
          <p:cNvPr id="4" name="3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71613"/>
            <a:ext cx="5572164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ΕΚΤΕΛΕΣΗ ΠΡΟΓΡΑΜΜΑΤΟΣ</a:t>
            </a:r>
            <a:endParaRPr lang="el-GR" sz="4000" dirty="0"/>
          </a:p>
        </p:txBody>
      </p:sp>
      <p:pic>
        <p:nvPicPr>
          <p:cNvPr id="4" name="3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00240"/>
            <a:ext cx="557727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038" y="3929066"/>
            <a:ext cx="578011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 smtClean="0"/>
              <a:t>ΕΚΤΕΛΕΣΗ ΠΡΟΓΡΑΜΜΑΤΟΣ</a:t>
            </a:r>
            <a:endParaRPr lang="el-GR" sz="4000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643050"/>
            <a:ext cx="6143668" cy="4857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311</Words>
  <Application>Microsoft Office PowerPoint</Application>
  <PresentationFormat>Προβολή στην οθόνη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19" baseType="lpstr">
      <vt:lpstr>Ροή</vt:lpstr>
      <vt:lpstr>ΥΠΟΛΟΓΙΣΤΙΚΕΣ ΜΕΘΟΔΟΙ ΦΑΙΝΟΜΕΝΩΝ ΜΕΤΑΦΟΡΑΣ</vt:lpstr>
      <vt:lpstr>ΤΟΜΗ ΤΟΙΧΩΜΑΤΟΣ</vt:lpstr>
      <vt:lpstr>ΜΑΘΗΜΑΤΙΚΟ ΜΟΝΤΕΛΟ</vt:lpstr>
      <vt:lpstr>ΟΡΙΑΚΕΣ ΣΥΝΘΗΚΕΣ</vt:lpstr>
      <vt:lpstr>Παρουσίαση του PowerPoint</vt:lpstr>
      <vt:lpstr>             ΑΡΧΙΚΕΣ ΣΥΝΘΗΚΕΣ  </vt:lpstr>
      <vt:lpstr>ΕΚΤΕΛΕΣΗ ΠΡΟΓΡΑΜΜΑΤΟΣ</vt:lpstr>
      <vt:lpstr>ΕΚΤΕΛΕΣΗ ΠΡΟΓΡΑΜΜΑΤΟΣ</vt:lpstr>
      <vt:lpstr>ΕΚΤΕΛΕΣΗ ΠΡΟΓΡΑΜΜΑΤΟΣ</vt:lpstr>
      <vt:lpstr>ΕΚΤΕΛΕΣΗ ΠΡΟΓΡΑΜΜΑΤΟΣ</vt:lpstr>
      <vt:lpstr>ΔΙΑΚΥΜΑΝΣΗ ΘΕΡΜΟΚΡΑΣΙΑΣ ΓΙΑ 24h</vt:lpstr>
      <vt:lpstr>ΘΕΡΜΟΚΡΑΣΙΑΚΑ ΠΕΔΙΑ</vt:lpstr>
      <vt:lpstr>ΘΕΡΜΟΚΡΑΣΙΑΚΑ ΠΡΟΦΙΛ ΓΙΑ 5 ΗΜΕΡΕΣ</vt:lpstr>
      <vt:lpstr>ΘΕΡΜΙΚΕΣ ΑΠΩΛΕΙΕΣ</vt:lpstr>
      <vt:lpstr>ΘΕΡΜΙΚΕΣ ΑΠΩΛΕΙΕΣ</vt:lpstr>
      <vt:lpstr>ΘΕΡΜΙΚΕΣ ΑΠΩΛΕΙΕΣ</vt:lpstr>
      <vt:lpstr>ΘΕΡΜΙΚΕΣ ΑΠΩΛΕΙΕΣ</vt:lpstr>
      <vt:lpstr>ΕΥΧΑΡΙΣΤΟΥΜΕ  ΓΙΑ ΤΗΝ ΠΡΟΣΟΧΗ ΣΑΣ!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Nikolas</dc:creator>
  <cp:lastModifiedBy>student</cp:lastModifiedBy>
  <cp:revision>56</cp:revision>
  <dcterms:created xsi:type="dcterms:W3CDTF">2012-03-23T16:16:56Z</dcterms:created>
  <dcterms:modified xsi:type="dcterms:W3CDTF">2012-04-03T11:22:58Z</dcterms:modified>
</cp:coreProperties>
</file>