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9" r:id="rId3"/>
    <p:sldId id="272" r:id="rId4"/>
    <p:sldId id="273" r:id="rId5"/>
    <p:sldId id="275" r:id="rId6"/>
    <p:sldId id="274" r:id="rId7"/>
    <p:sldId id="276" r:id="rId8"/>
    <p:sldId id="277" r:id="rId9"/>
    <p:sldId id="278" r:id="rId10"/>
    <p:sldId id="280" r:id="rId11"/>
    <p:sldId id="281" r:id="rId12"/>
    <p:sldId id="282" r:id="rId13"/>
    <p:sldId id="283" r:id="rId14"/>
    <p:sldId id="284" r:id="rId15"/>
    <p:sldId id="286" r:id="rId16"/>
    <p:sldId id="287" r:id="rId17"/>
    <p:sldId id="288" r:id="rId18"/>
    <p:sldId id="261" r:id="rId1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ndřej Pajgrt" initials="OP" lastIdx="2" clrIdx="0">
    <p:extLst>
      <p:ext uri="{19B8F6BF-5375-455C-9EA6-DF929625EA0E}">
        <p15:presenceInfo xmlns:p15="http://schemas.microsoft.com/office/powerpoint/2012/main" userId="fbf7e7287ac861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72"/>
    <a:srgbClr val="A7BCD6"/>
    <a:srgbClr val="FFFFFF"/>
    <a:srgbClr val="A6B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587" autoAdjust="0"/>
  </p:normalViewPr>
  <p:slideViewPr>
    <p:cSldViewPr snapToGrid="0" showGuides="1">
      <p:cViewPr varScale="1">
        <p:scale>
          <a:sx n="63" d="100"/>
          <a:sy n="63" d="100"/>
        </p:scale>
        <p:origin x="1445" y="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15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1T14:33:44.427" idx="1">
    <p:pos x="3274" y="258"/>
    <p:text>Demo?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1T14:53:57.410" idx="2">
    <p:pos x="4608" y="400"/>
    <p:text>Demo na directory.build.props a project file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894D-53F3-4060-AF7D-8EA07C65538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EB6D4-2874-4344-BACD-5B40B2FE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22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F7F70-21DE-4C83-92F5-435E90FDCD2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A6133-5E02-4CB3-8CD2-79D67A7D8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37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riflame.visualstudio.com/Configuration%20Manager/_wiki/wikis/Configuration%20manager?wikiVersion=GBdevelop&amp;pageId=60&amp;pagePath=%2FConfigurationManager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riflame.visualstudio.com/Ori.Common/_git/Ori.Common.Exceptions?path=%2Fsrc%2FInfrastructure%2FExceptionHandlingMiddleware.cs&amp;version=GBdevelop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riflame.visualstudio.com/_git/ReportingService?path=%2Fsrc%2FReporting%2Fsrc%2FOri.Reporting.UI%2FProperties%2FlaunchSettings.json&amp;version=GBmaster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Preparations:</a:t>
            </a:r>
          </a:p>
          <a:p>
            <a:pPr marL="171450" indent="-171450">
              <a:buFontTx/>
              <a:buChar char="-"/>
            </a:pPr>
            <a:r>
              <a:rPr lang="en-US" dirty="0"/>
              <a:t>Solution </a:t>
            </a:r>
            <a:r>
              <a:rPr lang="en-US" dirty="0" err="1"/>
              <a:t>CoreIntro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Solution </a:t>
            </a:r>
            <a:r>
              <a:rPr lang="en-US" dirty="0" err="1"/>
              <a:t>Ori.Common.Exceptions</a:t>
            </a:r>
            <a:r>
              <a:rPr lang="en-US" dirty="0"/>
              <a:t> (</a:t>
            </a:r>
            <a:r>
              <a:rPr lang="en-US" dirty="0" err="1"/>
              <a:t>ServiceCollectionExtensions</a:t>
            </a:r>
            <a:r>
              <a:rPr lang="en-US" dirty="0"/>
              <a:t>, </a:t>
            </a:r>
            <a:r>
              <a:rPr lang="en-US" dirty="0" err="1"/>
              <a:t>ExceptionHandlingMiddleware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48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logovani</a:t>
            </a:r>
            <a:r>
              <a:rPr lang="en-US" dirty="0"/>
              <a:t> a named placeholders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04-Logging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Program.cs</a:t>
            </a:r>
            <a:r>
              <a:rPr lang="en-US" dirty="0"/>
              <a:t> -&gt; </a:t>
            </a:r>
            <a:r>
              <a:rPr lang="en-US" dirty="0" err="1"/>
              <a:t>ConfigureLogging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Different sources</a:t>
            </a:r>
          </a:p>
          <a:p>
            <a:pPr marL="171450" indent="-171450">
              <a:buFontTx/>
              <a:buChar char="-"/>
            </a:pPr>
            <a:r>
              <a:rPr lang="en-US" dirty="0"/>
              <a:t>Logger inject + example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 AI SDK + Update!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Addnamed</a:t>
            </a:r>
            <a:r>
              <a:rPr lang="en-US" dirty="0"/>
              <a:t> placeholders for logging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23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pPr marL="171450" indent="-171450">
              <a:buFontTx/>
              <a:buChar char="-"/>
            </a:pPr>
            <a:r>
              <a:rPr lang="en-US" dirty="0"/>
              <a:t>05-Settings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Program -&gt; </a:t>
            </a:r>
            <a:r>
              <a:rPr lang="en-US" dirty="0" err="1"/>
              <a:t>ConfigurAppConfiguration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StartUp</a:t>
            </a:r>
            <a:r>
              <a:rPr lang="en-US" dirty="0"/>
              <a:t> -&gt; </a:t>
            </a:r>
            <a:r>
              <a:rPr lang="en-US" dirty="0" err="1"/>
              <a:t>ConfigureServices</a:t>
            </a:r>
            <a:r>
              <a:rPr lang="en-US" dirty="0"/>
              <a:t> -&gt; </a:t>
            </a:r>
            <a:r>
              <a:rPr lang="en-US" dirty="0" err="1"/>
              <a:t>DirectInject</a:t>
            </a:r>
            <a:r>
              <a:rPr lang="en-US" dirty="0"/>
              <a:t> + Options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/settings and /</a:t>
            </a:r>
            <a:r>
              <a:rPr lang="en-US" dirty="0" err="1"/>
              <a:t>api</a:t>
            </a:r>
            <a:r>
              <a:rPr lang="en-US" dirty="0"/>
              <a:t>/options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Change </a:t>
            </a:r>
            <a:r>
              <a:rPr lang="en-US" dirty="0" err="1"/>
              <a:t>PublicValue</a:t>
            </a:r>
            <a:r>
              <a:rPr lang="en-US" dirty="0"/>
              <a:t> for options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UserSecretsId</a:t>
            </a:r>
            <a:r>
              <a:rPr lang="en-US" dirty="0"/>
              <a:t> in </a:t>
            </a:r>
            <a:r>
              <a:rPr lang="en-US" dirty="0" err="1"/>
              <a:t>proj</a:t>
            </a:r>
            <a:r>
              <a:rPr lang="en-US" dirty="0"/>
              <a:t> file</a:t>
            </a:r>
          </a:p>
          <a:p>
            <a:pPr marL="171450" indent="-171450">
              <a:buFontTx/>
              <a:buChar char="-"/>
            </a:pPr>
            <a:r>
              <a:rPr lang="en-US" dirty="0"/>
              <a:t>dotnet user-secrets set "</a:t>
            </a:r>
            <a:r>
              <a:rPr lang="en-US" dirty="0" err="1"/>
              <a:t>SettingsClass:SecretPhrase</a:t>
            </a:r>
            <a:r>
              <a:rPr lang="en-US" dirty="0"/>
              <a:t>" "</a:t>
            </a:r>
            <a:r>
              <a:rPr lang="en-US" dirty="0" err="1"/>
              <a:t>bubak</a:t>
            </a:r>
            <a:r>
              <a:rPr lang="en-US" dirty="0"/>
              <a:t>" --project D:\Work\Oriflame\ArchSync\coreintro\src\Settings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Ori.Configuration.Manager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https://oriflame.visualstudio.com/Configuration%20Manager/_wiki/wikis/Configuration%20manager?wikiVersion=GBdevelop&amp;pageId=60&amp;pagePath=%2FConfigurationManager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45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pPr marL="171450" indent="-171450">
              <a:buFontTx/>
              <a:buChar char="-"/>
            </a:pPr>
            <a:r>
              <a:rPr lang="en-US" dirty="0"/>
              <a:t>06-DI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to register</a:t>
            </a:r>
          </a:p>
          <a:p>
            <a:pPr marL="171450" indent="-171450">
              <a:buFontTx/>
              <a:buChar char="-"/>
            </a:pPr>
            <a:r>
              <a:rPr lang="en-US" dirty="0"/>
              <a:t>Register collections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Manual resolve (service locator)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Scrutor</a:t>
            </a:r>
            <a:r>
              <a:rPr lang="en-US" dirty="0"/>
              <a:t> Scan + Decorators</a:t>
            </a:r>
          </a:p>
          <a:p>
            <a:pPr marL="171450" indent="-171450">
              <a:buFontTx/>
              <a:buChar char="-"/>
            </a:pPr>
            <a:r>
              <a:rPr lang="en-US" dirty="0"/>
              <a:t>Custom DI container – return </a:t>
            </a:r>
            <a:r>
              <a:rPr lang="en-US" dirty="0" err="1"/>
              <a:t>IServiceProvider</a:t>
            </a:r>
            <a:r>
              <a:rPr lang="en-US" dirty="0"/>
              <a:t> from Configure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88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14309861-7B85-4AB7-961A-D22EF5D74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pPr marL="171450" indent="-171450">
              <a:buFontTx/>
              <a:buChar char="-"/>
            </a:pPr>
            <a:r>
              <a:rPr lang="en-US" dirty="0"/>
              <a:t>07-API</a:t>
            </a:r>
          </a:p>
          <a:p>
            <a:pPr marL="171450" indent="-171450">
              <a:buFontTx/>
              <a:buChar char="-"/>
            </a:pPr>
            <a:r>
              <a:rPr lang="en-US" dirty="0"/>
              <a:t>Plain and derived controller – base class</a:t>
            </a:r>
          </a:p>
          <a:p>
            <a:pPr marL="171450" indent="-171450">
              <a:buFontTx/>
              <a:buChar char="-"/>
            </a:pPr>
            <a:r>
              <a:rPr lang="en-US" dirty="0"/>
              <a:t>Different routes in </a:t>
            </a:r>
            <a:r>
              <a:rPr lang="en-US" dirty="0" err="1"/>
              <a:t>RouteController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Swagger?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System.Generics</a:t>
            </a:r>
            <a:r>
              <a:rPr lang="en-US" dirty="0"/>
              <a:t>, System.IO, </a:t>
            </a:r>
            <a:r>
              <a:rPr lang="en-US" dirty="0" err="1"/>
              <a:t>System.Linq</a:t>
            </a:r>
            <a:r>
              <a:rPr lang="en-US" dirty="0"/>
              <a:t>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20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Otazka</a:t>
            </a:r>
            <a:r>
              <a:rPr lang="en-US" dirty="0"/>
              <a:t>: Proc </a:t>
            </a:r>
            <a:r>
              <a:rPr lang="en-US" dirty="0" err="1"/>
              <a:t>nemuzu</a:t>
            </a: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 standard </a:t>
            </a:r>
            <a:r>
              <a:rPr lang="en-US" dirty="0" err="1"/>
              <a:t>konzolovku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Test project – </a:t>
            </a:r>
            <a:r>
              <a:rPr lang="en-US" dirty="0" err="1"/>
              <a:t>mely</a:t>
            </a:r>
            <a:r>
              <a:rPr lang="en-US" dirty="0"/>
              <a:t> by </a:t>
            </a:r>
            <a:r>
              <a:rPr lang="en-US" dirty="0" err="1"/>
              <a:t>byt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vsechny</a:t>
            </a:r>
            <a:r>
              <a:rPr lang="en-US" dirty="0"/>
              <a:t> platformy, </a:t>
            </a:r>
            <a:r>
              <a:rPr lang="en-US" dirty="0" err="1"/>
              <a:t>ktery</a:t>
            </a:r>
            <a:r>
              <a:rPr lang="en-US" dirty="0"/>
              <a:t> me </a:t>
            </a:r>
            <a:r>
              <a:rPr lang="en-US" dirty="0" err="1"/>
              <a:t>zajimaj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18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24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packages.config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01-Tooling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Dependencies v packages config, </a:t>
            </a:r>
            <a:r>
              <a:rPr lang="en-US" dirty="0" err="1"/>
              <a:t>ruzne</a:t>
            </a:r>
            <a:r>
              <a:rPr lang="en-US" dirty="0"/>
              <a:t> </a:t>
            </a:r>
            <a:r>
              <a:rPr lang="en-US" dirty="0" err="1"/>
              <a:t>verze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Hierarchicke</a:t>
            </a:r>
            <a:r>
              <a:rPr lang="en-US" dirty="0"/>
              <a:t> dependencies (ne </a:t>
            </a:r>
            <a:r>
              <a:rPr lang="en-US" dirty="0" err="1"/>
              <a:t>komplet</a:t>
            </a:r>
            <a:r>
              <a:rPr lang="en-US" dirty="0"/>
              <a:t> blast, ale </a:t>
            </a:r>
            <a:r>
              <a:rPr lang="en-US" dirty="0" err="1"/>
              <a:t>jenom</a:t>
            </a:r>
            <a:r>
              <a:rPr lang="en-US" dirty="0"/>
              <a:t> to, co </a:t>
            </a:r>
            <a:r>
              <a:rPr lang="en-US" dirty="0" err="1"/>
              <a:t>chci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Pouze</a:t>
            </a:r>
            <a:r>
              <a:rPr lang="en-US" dirty="0"/>
              <a:t> </a:t>
            </a:r>
            <a:r>
              <a:rPr lang="en-US" dirty="0" err="1"/>
              <a:t>jedino</a:t>
            </a:r>
            <a:r>
              <a:rPr lang="en-US" dirty="0"/>
              <a:t> </a:t>
            </a:r>
            <a:r>
              <a:rPr lang="en-US" dirty="0" err="1"/>
              <a:t>DLLko</a:t>
            </a:r>
            <a:r>
              <a:rPr lang="en-US" dirty="0"/>
              <a:t> v output</a:t>
            </a:r>
          </a:p>
          <a:p>
            <a:pPr marL="0" indent="0">
              <a:buFontTx/>
              <a:buNone/>
            </a:pPr>
            <a:r>
              <a:rPr lang="en-US" dirty="0"/>
              <a:t>Demo </a:t>
            </a:r>
            <a:r>
              <a:rPr lang="en-US" dirty="0" err="1"/>
              <a:t>na</a:t>
            </a:r>
            <a:r>
              <a:rPr lang="en-US" dirty="0"/>
              <a:t> self-hosted</a:t>
            </a:r>
          </a:p>
          <a:p>
            <a:pPr marL="17145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RuntimeIdentifier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&gt;win7-x64&lt;/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RuntimeIdentifier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dirty="0"/>
              <a:t>Demo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Directory.Build.props</a:t>
            </a:r>
            <a:endParaRPr lang="en-US" dirty="0"/>
          </a:p>
          <a:p>
            <a:r>
              <a:rPr lang="en-US" dirty="0"/>
              <a:t>- Version </a:t>
            </a:r>
            <a:r>
              <a:rPr lang="en-US" dirty="0" err="1"/>
              <a:t>pryc</a:t>
            </a:r>
            <a:r>
              <a:rPr lang="en-US" dirty="0"/>
              <a:t> z </a:t>
            </a:r>
            <a:r>
              <a:rPr lang="en-US" dirty="0" err="1"/>
              <a:t>projectu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26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ASP.Net</a:t>
            </a:r>
            <a:r>
              <a:rPr lang="en-US" dirty="0"/>
              <a:t> based on </a:t>
            </a:r>
            <a:r>
              <a:rPr lang="en-US" dirty="0" err="1"/>
              <a:t>System.Web</a:t>
            </a:r>
            <a:r>
              <a:rPr lang="en-US" dirty="0"/>
              <a:t> and IIS, ASP.NET Core based on OWIN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~ Katana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95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na</a:t>
            </a:r>
            <a:r>
              <a:rPr lang="en-US" dirty="0"/>
              <a:t> middleware pipelines</a:t>
            </a:r>
          </a:p>
          <a:p>
            <a:pPr marL="171450" indent="-171450">
              <a:buFontTx/>
              <a:buChar char="-"/>
            </a:pPr>
            <a:r>
              <a:rPr lang="en-US" dirty="0"/>
              <a:t>02-Middlewares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Pridat</a:t>
            </a:r>
            <a:r>
              <a:rPr lang="en-US" dirty="0"/>
              <a:t> </a:t>
            </a:r>
            <a:r>
              <a:rPr lang="en-US" dirty="0" err="1"/>
              <a:t>Ori.Common.Exceptions</a:t>
            </a:r>
            <a:r>
              <a:rPr lang="en-US" dirty="0"/>
              <a:t> -&gt; </a:t>
            </a:r>
            <a:r>
              <a:rPr lang="en-US" dirty="0" err="1"/>
              <a:t>app.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UseExceptionHandlingMiddleware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-&gt;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podivat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dovnitr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 to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musim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za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UseMVC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https://oriflame.visualstudio.com/Ori.Common/_git/Ori.Common.Exceptions?path=%2Fsrc%2FInfrastructure%2FExceptionHandlingMiddleware.cs&amp;version=GBdevelop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24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6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pPr marL="171450" indent="-171450">
              <a:buFontTx/>
              <a:buChar char="-"/>
            </a:pPr>
            <a:r>
              <a:rPr lang="en-US" dirty="0"/>
              <a:t>03-Hosting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Properties-&gt;Debug-&gt;Profile</a:t>
            </a:r>
          </a:p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https://oriflame.visualstudio.com/_git/ReportingService?path=%2Fsrc%2FReporting%2Fsrc%2FOri.Reporting.UI%2FProperties%2FlaunchSettings.json&amp;version=Gbmaster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launchSettings.json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56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page - Long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122684" cy="5734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1444" y="1811291"/>
            <a:ext cx="7310840" cy="1399521"/>
          </a:xfrm>
        </p:spPr>
        <p:txBody>
          <a:bodyPr anchor="b">
            <a:noAutofit/>
          </a:bodyPr>
          <a:lstStyle>
            <a:lvl1pPr algn="ctr">
              <a:defRPr sz="5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0152" y="3259365"/>
            <a:ext cx="7310842" cy="656462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35" y="5985530"/>
            <a:ext cx="2022613" cy="380437"/>
          </a:xfrm>
          <a:prstGeom prst="rect">
            <a:avLst/>
          </a:prstGeom>
        </p:spPr>
      </p:pic>
      <p:sp>
        <p:nvSpPr>
          <p:cNvPr id="1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442670" y="443907"/>
            <a:ext cx="3254783" cy="231340"/>
          </a:xfrm>
        </p:spPr>
        <p:txBody>
          <a:bodyPr anchor="ctr"/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Add date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13728" y="267719"/>
            <a:ext cx="4078272" cy="659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0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olumns - One image (background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3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073480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2125" y="130630"/>
            <a:ext cx="4079876" cy="617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54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columns - One image (white background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3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073480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2125" y="130630"/>
            <a:ext cx="4079876" cy="617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519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olumns - Image placeholder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3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073480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8112125" y="115888"/>
            <a:ext cx="4079875" cy="6192837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011260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columns - Image placeholder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3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073480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8112125" y="115888"/>
            <a:ext cx="4079875" cy="6192837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7460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- Two text columns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70521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8293138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770521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525" y="114300"/>
            <a:ext cx="4089400" cy="619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71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Image - Two text columns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770521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8293138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770521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525" y="114300"/>
            <a:ext cx="4089400" cy="619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593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- Two text columns (background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70521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8293138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770521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15888"/>
            <a:ext cx="4079875" cy="619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328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Image - Two text columns (white background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770521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8293138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770521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15888"/>
            <a:ext cx="4079875" cy="6192837"/>
          </a:xfrm>
          <a:prstGeom prst="rect">
            <a:avLst/>
          </a:prstGeom>
        </p:spPr>
      </p:pic>
      <p:cxnSp>
        <p:nvCxnSpPr>
          <p:cNvPr id="20" name="Straight Connector 19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8621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ext column - One image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1075" r="1941" b="2658"/>
          <a:stretch/>
        </p:blipFill>
        <p:spPr>
          <a:xfrm>
            <a:off x="8112125" y="115888"/>
            <a:ext cx="4079875" cy="6192837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2" y="1881187"/>
            <a:ext cx="6870617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662988" y="1837358"/>
            <a:ext cx="2978150" cy="1987390"/>
          </a:xfrm>
        </p:spPr>
        <p:txBody>
          <a:bodyPr anchor="b"/>
          <a:lstStyle>
            <a:lvl1pPr marL="0" indent="0" algn="ctr">
              <a:buNone/>
              <a:defRPr sz="3400" b="1">
                <a:solidFill>
                  <a:schemeClr val="bg2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657070" y="3891476"/>
            <a:ext cx="2978150" cy="1439026"/>
          </a:xfrm>
        </p:spPr>
        <p:txBody>
          <a:bodyPr anchor="t"/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7678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text column - One image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2" y="1881187"/>
            <a:ext cx="6870617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1075" r="1941" b="2658"/>
          <a:stretch/>
        </p:blipFill>
        <p:spPr>
          <a:xfrm>
            <a:off x="8112125" y="115888"/>
            <a:ext cx="4079875" cy="6192837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662988" y="1837358"/>
            <a:ext cx="2978150" cy="1987390"/>
          </a:xfrm>
        </p:spPr>
        <p:txBody>
          <a:bodyPr anchor="b"/>
          <a:lstStyle>
            <a:lvl1pPr marL="0" indent="0" algn="ctr">
              <a:buNone/>
              <a:defRPr sz="3400" b="1">
                <a:solidFill>
                  <a:schemeClr val="bg2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657070" y="3891476"/>
            <a:ext cx="2978150" cy="1439026"/>
          </a:xfrm>
        </p:spPr>
        <p:txBody>
          <a:bodyPr anchor="t"/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83058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page - Short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8107680" y="1"/>
            <a:ext cx="4083428" cy="5734050"/>
          </a:xfrm>
          <a:prstGeom prst="rect">
            <a:avLst/>
          </a:prstGeom>
          <a:solidFill>
            <a:srgbClr val="002D72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512639" y="1312036"/>
            <a:ext cx="3278952" cy="1615421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521348" y="3002513"/>
            <a:ext cx="3278952" cy="1946227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694" y="5985530"/>
            <a:ext cx="2022613" cy="3804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61257"/>
            <a:ext cx="8107680" cy="6605451"/>
          </a:xfrm>
          <a:prstGeom prst="rect">
            <a:avLst/>
          </a:prstGeom>
        </p:spPr>
      </p:pic>
      <p:sp>
        <p:nvSpPr>
          <p:cNvPr id="15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12640" y="459342"/>
            <a:ext cx="3262430" cy="222512"/>
          </a:xfrm>
        </p:spPr>
        <p:txBody>
          <a:bodyPr anchor="ctr"/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Add date</a:t>
            </a:r>
          </a:p>
        </p:txBody>
      </p:sp>
    </p:spTree>
    <p:extLst>
      <p:ext uri="{BB962C8B-B14F-4D97-AF65-F5344CB8AC3E}">
        <p14:creationId xmlns:p14="http://schemas.microsoft.com/office/powerpoint/2010/main" val="9018688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- One text column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1075" r="1941" b="2658"/>
          <a:stretch/>
        </p:blipFill>
        <p:spPr>
          <a:xfrm>
            <a:off x="0" y="115888"/>
            <a:ext cx="4079875" cy="6192837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770520" y="1881187"/>
            <a:ext cx="6870617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521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50094" y="1837358"/>
            <a:ext cx="2979688" cy="1987390"/>
          </a:xfrm>
        </p:spPr>
        <p:txBody>
          <a:bodyPr anchor="b"/>
          <a:lstStyle>
            <a:lvl1pPr marL="0" indent="0" algn="ctr">
              <a:buNone/>
              <a:defRPr sz="3400" b="1">
                <a:solidFill>
                  <a:schemeClr val="bg2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4176" y="3891476"/>
            <a:ext cx="2979688" cy="1439026"/>
          </a:xfrm>
        </p:spPr>
        <p:txBody>
          <a:bodyPr anchor="t"/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1251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image - One text column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753068" y="1881187"/>
            <a:ext cx="6870617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069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1075" r="1941" b="2658"/>
          <a:stretch/>
        </p:blipFill>
        <p:spPr>
          <a:xfrm>
            <a:off x="0" y="115888"/>
            <a:ext cx="4079875" cy="6192837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50094" y="1837358"/>
            <a:ext cx="2979688" cy="1987390"/>
          </a:xfrm>
        </p:spPr>
        <p:txBody>
          <a:bodyPr anchor="b"/>
          <a:lstStyle>
            <a:lvl1pPr marL="0" indent="0" algn="ctr">
              <a:buNone/>
              <a:defRPr sz="3400" b="1">
                <a:solidFill>
                  <a:schemeClr val="bg2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4176" y="3891476"/>
            <a:ext cx="2979688" cy="1439026"/>
          </a:xfrm>
        </p:spPr>
        <p:txBody>
          <a:bodyPr anchor="t"/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6461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- One text column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770520" y="1881187"/>
            <a:ext cx="6870617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521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15888"/>
            <a:ext cx="4079875" cy="6192837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294928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aceholder - One text column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753068" y="1881187"/>
            <a:ext cx="6870617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069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15888"/>
            <a:ext cx="4079875" cy="6192837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83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83799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21915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0863" y="1879145"/>
            <a:ext cx="5335200" cy="421603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305937" y="1881187"/>
            <a:ext cx="5335200" cy="421603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2384425"/>
            <a:ext cx="6095108" cy="3924301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096892" y="2384425"/>
            <a:ext cx="6095108" cy="3924301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887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0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hree images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0863" y="1881187"/>
            <a:ext cx="3254783" cy="421200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2384426"/>
            <a:ext cx="4071377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479190" y="1881187"/>
            <a:ext cx="3254783" cy="421200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386354" y="1881187"/>
            <a:ext cx="3254783" cy="421200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4072270" y="2384426"/>
            <a:ext cx="4071377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8131689" y="2384426"/>
            <a:ext cx="4071377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29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02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- Two images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0863" y="1879145"/>
            <a:ext cx="5335200" cy="421200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305937" y="1881187"/>
            <a:ext cx="5335200" cy="421200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2384426"/>
            <a:ext cx="6095108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096892" y="2384426"/>
            <a:ext cx="6095108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5327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0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- Three images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0863" y="1881187"/>
            <a:ext cx="3254783" cy="421200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2384426"/>
            <a:ext cx="4071377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479190" y="1881187"/>
            <a:ext cx="3254783" cy="421200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386354" y="1881187"/>
            <a:ext cx="3254783" cy="421200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4072270" y="2384426"/>
            <a:ext cx="4071377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8131689" y="2384426"/>
            <a:ext cx="4071377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691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0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002D72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1791520"/>
            <a:ext cx="11090275" cy="1615421"/>
          </a:xfrm>
        </p:spPr>
        <p:txBody>
          <a:bodyPr anchor="b">
            <a:noAutofit/>
          </a:bodyPr>
          <a:lstStyle>
            <a:lvl1pPr algn="ctr"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9568" y="3523660"/>
            <a:ext cx="11090280" cy="1946227"/>
          </a:xfrm>
        </p:spPr>
        <p:txBody>
          <a:bodyPr>
            <a:no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 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294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115888"/>
            <a:ext cx="6095108" cy="6192837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096892" y="115888"/>
            <a:ext cx="6095108" cy="6192837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1302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115888"/>
            <a:ext cx="6095108" cy="3096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096892" y="115888"/>
            <a:ext cx="6095108" cy="3096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893" y="3215101"/>
            <a:ext cx="6095108" cy="3096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6096892" y="3215101"/>
            <a:ext cx="6095108" cy="3096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1476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in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115889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059082" y="115889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8125095" y="115889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893" y="2184991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4059082" y="2179674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8125095" y="2179674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12"/>
          <p:cNvSpPr>
            <a:spLocks noGrp="1"/>
          </p:cNvSpPr>
          <p:nvPr>
            <p:ph type="pic" sz="quarter" idx="21"/>
          </p:nvPr>
        </p:nvSpPr>
        <p:spPr>
          <a:xfrm>
            <a:off x="893" y="4254092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12"/>
          <p:cNvSpPr>
            <a:spLocks noGrp="1"/>
          </p:cNvSpPr>
          <p:nvPr>
            <p:ph type="pic" sz="quarter" idx="22"/>
          </p:nvPr>
        </p:nvSpPr>
        <p:spPr>
          <a:xfrm>
            <a:off x="4059082" y="4254092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12"/>
          <p:cNvSpPr>
            <a:spLocks noGrp="1"/>
          </p:cNvSpPr>
          <p:nvPr>
            <p:ph type="pic" sz="quarter" idx="23"/>
          </p:nvPr>
        </p:nvSpPr>
        <p:spPr>
          <a:xfrm>
            <a:off x="8125095" y="4254092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7336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/Quotes (max 3 row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949234"/>
            <a:ext cx="7216621" cy="4784816"/>
          </a:xfrm>
        </p:spPr>
        <p:txBody>
          <a:bodyPr anchor="ctr">
            <a:noAutofit/>
          </a:bodyPr>
          <a:lstStyle>
            <a:lvl1pPr algn="l">
              <a:defRPr sz="53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Remember that this page should maximum be on three rows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523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949234"/>
            <a:ext cx="11090275" cy="4784816"/>
          </a:xfrm>
        </p:spPr>
        <p:txBody>
          <a:bodyPr anchor="ctr">
            <a:noAutofit/>
          </a:bodyPr>
          <a:lstStyle>
            <a:lvl1pPr algn="l">
              <a:defRPr sz="106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Only one row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563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92" y="115888"/>
            <a:ext cx="12191108" cy="6598421"/>
          </a:xfrm>
          <a:prstGeom prst="rect">
            <a:avLst/>
          </a:prstGeom>
          <a:solidFill>
            <a:srgbClr val="002D72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1980706"/>
            <a:ext cx="11090275" cy="1615421"/>
          </a:xfrm>
        </p:spPr>
        <p:txBody>
          <a:bodyPr anchor="b">
            <a:noAutofit/>
          </a:bodyPr>
          <a:lstStyle>
            <a:lvl1pPr algn="ctr"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9568" y="3670806"/>
            <a:ext cx="11090280" cy="1946227"/>
          </a:xfrm>
        </p:spPr>
        <p:txBody>
          <a:bodyPr>
            <a:no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Contact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697" y="5985530"/>
            <a:ext cx="2022603" cy="38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1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96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olumns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881188"/>
            <a:ext cx="5336131" cy="38528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305007" y="1881188"/>
            <a:ext cx="5336131" cy="38528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580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columns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881188"/>
            <a:ext cx="5336131" cy="38528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305007" y="1881188"/>
            <a:ext cx="5336131" cy="38528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64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olumns - One image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3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073480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6866" y="112733"/>
            <a:ext cx="4075134" cy="619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452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columns - One image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3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073480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6866" y="112733"/>
            <a:ext cx="4075134" cy="619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483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11090275" cy="81615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863" y="1881188"/>
            <a:ext cx="11090275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69993" y="6456998"/>
            <a:ext cx="271144" cy="1752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F2B5CF4-79E2-4BCE-8F81-53ED60D489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81" r:id="rId3"/>
    <p:sldLayoutId id="2147483650" r:id="rId4"/>
    <p:sldLayoutId id="2147483687" r:id="rId5"/>
    <p:sldLayoutId id="2147483657" r:id="rId6"/>
    <p:sldLayoutId id="2147483703" r:id="rId7"/>
    <p:sldLayoutId id="2147483661" r:id="rId8"/>
    <p:sldLayoutId id="2147483662" r:id="rId9"/>
    <p:sldLayoutId id="2147483689" r:id="rId10"/>
    <p:sldLayoutId id="2147483688" r:id="rId11"/>
    <p:sldLayoutId id="2147483692" r:id="rId12"/>
    <p:sldLayoutId id="2147483693" r:id="rId13"/>
    <p:sldLayoutId id="2147483694" r:id="rId14"/>
    <p:sldLayoutId id="2147483695" r:id="rId15"/>
    <p:sldLayoutId id="2147483697" r:id="rId16"/>
    <p:sldLayoutId id="2147483698" r:id="rId17"/>
    <p:sldLayoutId id="2147483690" r:id="rId18"/>
    <p:sldLayoutId id="2147483691" r:id="rId19"/>
    <p:sldLayoutId id="2147483699" r:id="rId20"/>
    <p:sldLayoutId id="2147483700" r:id="rId21"/>
    <p:sldLayoutId id="2147483701" r:id="rId22"/>
    <p:sldLayoutId id="2147483702" r:id="rId23"/>
    <p:sldLayoutId id="2147483704" r:id="rId24"/>
    <p:sldLayoutId id="2147483705" r:id="rId25"/>
    <p:sldLayoutId id="2147483708" r:id="rId26"/>
    <p:sldLayoutId id="2147483709" r:id="rId27"/>
    <p:sldLayoutId id="2147483706" r:id="rId28"/>
    <p:sldLayoutId id="2147483707" r:id="rId29"/>
    <p:sldLayoutId id="2147483710" r:id="rId30"/>
    <p:sldLayoutId id="2147483711" r:id="rId31"/>
    <p:sldLayoutId id="2147483712" r:id="rId32"/>
    <p:sldLayoutId id="2147483654" r:id="rId33"/>
    <p:sldLayoutId id="2147483665" r:id="rId34"/>
    <p:sldLayoutId id="2147483682" r:id="rId3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1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1650" indent="-2365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7550" indent="-215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44563" indent="-2460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69988" indent="-2254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7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orient="horz" pos="1071" userDrawn="1">
          <p15:clr>
            <a:srgbClr val="F26B43"/>
          </p15:clr>
        </p15:guide>
        <p15:guide id="4" orient="horz" pos="1185" userDrawn="1">
          <p15:clr>
            <a:srgbClr val="F26B43"/>
          </p15:clr>
        </p15:guide>
        <p15:guide id="5" orient="horz" pos="3612" userDrawn="1">
          <p15:clr>
            <a:srgbClr val="F26B43"/>
          </p15:clr>
        </p15:guide>
        <p15:guide id="6" orient="horz" pos="73" userDrawn="1">
          <p15:clr>
            <a:srgbClr val="F26B43"/>
          </p15:clr>
        </p15:guide>
        <p15:guide id="7" orient="horz" pos="3974" userDrawn="1">
          <p15:clr>
            <a:srgbClr val="F26B43"/>
          </p15:clr>
        </p15:guide>
        <p15:guide id="8" orient="horz" pos="55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microsoft.com/cs-cz/dotnet/standard/net-standar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.NET Core / ASP.NET Core Introduction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cs-CZ" dirty="0" err="1"/>
              <a:t>ndřej</a:t>
            </a:r>
            <a:r>
              <a:rPr lang="cs-CZ" dirty="0"/>
              <a:t> </a:t>
            </a:r>
            <a:r>
              <a:rPr lang="cs-CZ" dirty="0" err="1"/>
              <a:t>Pajgr</a:t>
            </a:r>
            <a:r>
              <a:rPr lang="en-US" dirty="0"/>
              <a:t>t</a:t>
            </a:r>
            <a:endParaRPr lang="cs-CZ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4B8427-E6C2-41F8-96A8-10D0C1F644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43163" y="444500"/>
            <a:ext cx="3254375" cy="230188"/>
          </a:xfrm>
        </p:spPr>
        <p:txBody>
          <a:bodyPr/>
          <a:lstStyle/>
          <a:p>
            <a:r>
              <a:rPr lang="en-US" dirty="0"/>
              <a:t>April 9th</a:t>
            </a:r>
          </a:p>
        </p:txBody>
      </p:sp>
    </p:spTree>
    <p:extLst>
      <p:ext uri="{BB962C8B-B14F-4D97-AF65-F5344CB8AC3E}">
        <p14:creationId xmlns:p14="http://schemas.microsoft.com/office/powerpoint/2010/main" val="125730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Hosting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10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Kestrel</a:t>
            </a:r>
          </a:p>
          <a:p>
            <a:r>
              <a:rPr lang="en-US" dirty="0"/>
              <a:t>Cross platform web server</a:t>
            </a:r>
          </a:p>
          <a:p>
            <a:r>
              <a:rPr lang="en-US" dirty="0"/>
              <a:t>Preferred for ASP.NET Core projects</a:t>
            </a:r>
          </a:p>
          <a:p>
            <a:r>
              <a:rPr lang="en-US" dirty="0"/>
              <a:t>Lightweight, build for speed</a:t>
            </a:r>
          </a:p>
          <a:p>
            <a:r>
              <a:rPr lang="en-US" dirty="0"/>
              <a:t>Less features then IIS</a:t>
            </a:r>
          </a:p>
          <a:p>
            <a:r>
              <a:rPr lang="en-US" dirty="0"/>
              <a:t>Should be run behind full-featured web server (IIS, </a:t>
            </a:r>
            <a:r>
              <a:rPr lang="en-US" dirty="0" err="1"/>
              <a:t>nginx</a:t>
            </a:r>
            <a:r>
              <a:rPr lang="en-US" dirty="0"/>
              <a:t>) in production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Properties/</a:t>
            </a:r>
            <a:r>
              <a:rPr lang="en-US" dirty="0" err="1"/>
              <a:t>launchSettings.json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7FCBD8-27AB-43EE-B4E0-DE87287DC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081" y="1313300"/>
            <a:ext cx="5822484" cy="423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70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Startup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11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Main()</a:t>
            </a:r>
          </a:p>
          <a:p>
            <a:r>
              <a:rPr lang="en-US" dirty="0" err="1"/>
              <a:t>WebHostBuilder</a:t>
            </a:r>
            <a:r>
              <a:rPr lang="en-US" dirty="0"/>
              <a:t> (=&gt; </a:t>
            </a:r>
            <a:r>
              <a:rPr lang="en-US" dirty="0" err="1"/>
              <a:t>HostBuilder</a:t>
            </a:r>
            <a:r>
              <a:rPr lang="en-US" dirty="0"/>
              <a:t> in 3.0)</a:t>
            </a:r>
          </a:p>
          <a:p>
            <a:r>
              <a:rPr lang="en-US" dirty="0"/>
              <a:t>Environment setup</a:t>
            </a:r>
          </a:p>
          <a:p>
            <a:pPr lvl="1"/>
            <a:r>
              <a:rPr lang="en-US" dirty="0"/>
              <a:t>One build for multiple environments</a:t>
            </a:r>
          </a:p>
          <a:p>
            <a:pPr lvl="1"/>
            <a:r>
              <a:rPr lang="en-US" dirty="0" err="1"/>
              <a:t>BuildIn</a:t>
            </a:r>
            <a:r>
              <a:rPr lang="en-US" dirty="0"/>
              <a:t>: Development, Staging, Production</a:t>
            </a:r>
          </a:p>
          <a:p>
            <a:r>
              <a:rPr lang="en-US" dirty="0"/>
              <a:t>Logging</a:t>
            </a:r>
          </a:p>
          <a:p>
            <a:r>
              <a:rPr lang="en-US" dirty="0"/>
              <a:t>Settings (config, connection strings, ..)</a:t>
            </a:r>
          </a:p>
          <a:p>
            <a:r>
              <a:rPr lang="en-US" dirty="0"/>
              <a:t>Startup class to use</a:t>
            </a:r>
          </a:p>
          <a:p>
            <a:pPr marL="265112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BE2D14E-1C24-4E8A-9778-C73C88184F7C}"/>
              </a:ext>
            </a:extLst>
          </p:cNvPr>
          <p:cNvSpPr txBox="1">
            <a:spLocks/>
          </p:cNvSpPr>
          <p:nvPr/>
        </p:nvSpPr>
        <p:spPr>
          <a:xfrm>
            <a:off x="6394314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Startup class</a:t>
            </a:r>
          </a:p>
          <a:p>
            <a:r>
              <a:rPr lang="en-US" dirty="0" err="1"/>
              <a:t>ConfigureServices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Composition root (DI setup)</a:t>
            </a:r>
          </a:p>
          <a:p>
            <a:r>
              <a:rPr lang="en-US" dirty="0"/>
              <a:t>Configure()</a:t>
            </a:r>
          </a:p>
          <a:p>
            <a:pPr lvl="1"/>
            <a:r>
              <a:rPr lang="en-US" dirty="0"/>
              <a:t>Pipeline setup</a:t>
            </a:r>
          </a:p>
          <a:p>
            <a:pPr lvl="1"/>
            <a:r>
              <a:rPr lang="en-US" i="1" dirty="0"/>
              <a:t>App initialization?</a:t>
            </a:r>
          </a:p>
          <a:p>
            <a:endParaRPr lang="en-US" i="1" dirty="0"/>
          </a:p>
          <a:p>
            <a:r>
              <a:rPr lang="en-US" dirty="0"/>
              <a:t>Convention based</a:t>
            </a:r>
          </a:p>
          <a:p>
            <a:pPr lvl="1"/>
            <a:r>
              <a:rPr lang="en-US" dirty="0" err="1"/>
              <a:t>Configure</a:t>
            </a:r>
            <a:r>
              <a:rPr lang="en-US" b="1" dirty="0" err="1"/>
              <a:t>Development</a:t>
            </a:r>
            <a:r>
              <a:rPr lang="en-US" dirty="0" err="1"/>
              <a:t>Services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9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Logging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12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7"/>
            <a:ext cx="5246823" cy="43506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Logging</a:t>
            </a:r>
          </a:p>
          <a:p>
            <a:r>
              <a:rPr lang="en-US" dirty="0" err="1"/>
              <a:t>Microsoft.Extensions.Logging.xxx</a:t>
            </a:r>
            <a:endParaRPr lang="en-US" dirty="0"/>
          </a:p>
          <a:p>
            <a:r>
              <a:rPr lang="en-US" dirty="0" err="1"/>
              <a:t>HostBuilder.ConfigureLogging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AddConsole</a:t>
            </a:r>
            <a:endParaRPr lang="en-US" dirty="0"/>
          </a:p>
          <a:p>
            <a:pPr lvl="1"/>
            <a:r>
              <a:rPr lang="en-US" dirty="0" err="1"/>
              <a:t>AddDebug</a:t>
            </a:r>
            <a:endParaRPr lang="en-US" dirty="0"/>
          </a:p>
          <a:p>
            <a:pPr lvl="1"/>
            <a:r>
              <a:rPr lang="en-US" dirty="0" err="1"/>
              <a:t>AddFile</a:t>
            </a:r>
            <a:endParaRPr lang="en-US" dirty="0"/>
          </a:p>
          <a:p>
            <a:pPr lvl="1"/>
            <a:r>
              <a:rPr lang="en-US" dirty="0" err="1"/>
              <a:t>AddApplicationInsights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AddXxx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Inject </a:t>
            </a:r>
            <a:r>
              <a:rPr lang="en-US" dirty="0" err="1"/>
              <a:t>ILoggerFactory</a:t>
            </a:r>
            <a:r>
              <a:rPr lang="en-US" dirty="0"/>
              <a:t>, </a:t>
            </a:r>
            <a:r>
              <a:rPr lang="en-US" dirty="0" err="1"/>
              <a:t>ILogger</a:t>
            </a:r>
            <a:r>
              <a:rPr lang="en-US" dirty="0"/>
              <a:t>&lt;T&gt;</a:t>
            </a:r>
          </a:p>
          <a:p>
            <a:pPr marL="265112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65112" lvl="1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BCB4A87-7024-422D-AF1F-1C61750A8B8F}"/>
              </a:ext>
            </a:extLst>
          </p:cNvPr>
          <p:cNvSpPr txBox="1">
            <a:spLocks/>
          </p:cNvSpPr>
          <p:nvPr/>
        </p:nvSpPr>
        <p:spPr>
          <a:xfrm>
            <a:off x="6394318" y="1881187"/>
            <a:ext cx="5246823" cy="4023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Application Insights logging</a:t>
            </a:r>
          </a:p>
          <a:p>
            <a:r>
              <a:rPr lang="en-US" dirty="0"/>
              <a:t>Named placeholders</a:t>
            </a:r>
          </a:p>
          <a:p>
            <a:r>
              <a:rPr lang="en-US" dirty="0"/>
              <a:t>No structured logging</a:t>
            </a:r>
          </a:p>
        </p:txBody>
      </p:sp>
    </p:spTree>
    <p:extLst>
      <p:ext uri="{BB962C8B-B14F-4D97-AF65-F5344CB8AC3E}">
        <p14:creationId xmlns:p14="http://schemas.microsoft.com/office/powerpoint/2010/main" val="101114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Settings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13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7"/>
            <a:ext cx="5246823" cy="4023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Settings</a:t>
            </a:r>
          </a:p>
          <a:p>
            <a:r>
              <a:rPr lang="en-US" dirty="0" err="1"/>
              <a:t>Microsoft.Extensions.Configuration</a:t>
            </a:r>
            <a:endParaRPr lang="en-US" dirty="0"/>
          </a:p>
          <a:p>
            <a:r>
              <a:rPr lang="en-US" dirty="0"/>
              <a:t>Key – value pairs</a:t>
            </a:r>
          </a:p>
          <a:p>
            <a:r>
              <a:rPr lang="en-US" dirty="0"/>
              <a:t>Nested, separated by “:” (Group1:Name)</a:t>
            </a:r>
          </a:p>
          <a:p>
            <a:r>
              <a:rPr lang="en-US" dirty="0" err="1"/>
              <a:t>HostBuilder.ConfigureAppConfiguration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Addxxx</a:t>
            </a:r>
            <a:r>
              <a:rPr lang="en-US" dirty="0"/>
              <a:t>() </a:t>
            </a:r>
          </a:p>
          <a:p>
            <a:pPr lvl="1"/>
            <a:r>
              <a:rPr lang="en-US" dirty="0"/>
              <a:t>json, xml, CLI, </a:t>
            </a:r>
            <a:r>
              <a:rPr lang="en-US" dirty="0" err="1"/>
              <a:t>KeyVault</a:t>
            </a:r>
            <a:r>
              <a:rPr lang="en-US" dirty="0"/>
              <a:t>, Environment, …</a:t>
            </a:r>
          </a:p>
          <a:p>
            <a:r>
              <a:rPr lang="en-US" dirty="0"/>
              <a:t>Last value wins</a:t>
            </a:r>
          </a:p>
          <a:p>
            <a:endParaRPr lang="en-US" dirty="0"/>
          </a:p>
          <a:p>
            <a:r>
              <a:rPr lang="en-US" dirty="0" err="1"/>
              <a:t>UserSecrets</a:t>
            </a:r>
            <a:endParaRPr lang="en-US" dirty="0"/>
          </a:p>
          <a:p>
            <a:pPr lvl="1"/>
            <a:r>
              <a:rPr lang="en-US" dirty="0" err="1"/>
              <a:t>KeyVault</a:t>
            </a:r>
            <a:endParaRPr lang="en-US" dirty="0"/>
          </a:p>
          <a:p>
            <a:pPr lvl="1"/>
            <a:r>
              <a:rPr lang="en-US" dirty="0"/>
              <a:t>dotnet user-secrets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BE2D14E-1C24-4E8A-9778-C73C88184F7C}"/>
              </a:ext>
            </a:extLst>
          </p:cNvPr>
          <p:cNvSpPr txBox="1">
            <a:spLocks/>
          </p:cNvSpPr>
          <p:nvPr/>
        </p:nvSpPr>
        <p:spPr>
          <a:xfrm>
            <a:off x="6394314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B4F31531-D12A-4C0E-B752-0F8FB88D85A2}"/>
              </a:ext>
            </a:extLst>
          </p:cNvPr>
          <p:cNvSpPr txBox="1">
            <a:spLocks/>
          </p:cNvSpPr>
          <p:nvPr/>
        </p:nvSpPr>
        <p:spPr>
          <a:xfrm>
            <a:off x="6394314" y="1881186"/>
            <a:ext cx="5246823" cy="4023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IConfiguration</a:t>
            </a:r>
            <a:endParaRPr lang="en-US" b="1" dirty="0"/>
          </a:p>
          <a:p>
            <a:r>
              <a:rPr lang="en-US" dirty="0" err="1"/>
              <a:t>GetSection</a:t>
            </a:r>
            <a:r>
              <a:rPr lang="en-US" dirty="0"/>
              <a:t>(</a:t>
            </a:r>
            <a:r>
              <a:rPr lang="en-US" i="1" dirty="0"/>
              <a:t>&lt;path&gt;).</a:t>
            </a:r>
            <a:r>
              <a:rPr lang="en-US" dirty="0" err="1"/>
              <a:t>GetValue</a:t>
            </a:r>
            <a:r>
              <a:rPr lang="en-US" dirty="0"/>
              <a:t>&lt;T&gt;()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Options</a:t>
            </a:r>
          </a:p>
          <a:p>
            <a:r>
              <a:rPr lang="en-US" dirty="0"/>
              <a:t>Lazy configuration access</a:t>
            </a:r>
          </a:p>
          <a:p>
            <a:r>
              <a:rPr lang="en-US" dirty="0"/>
              <a:t>Update on change</a:t>
            </a:r>
          </a:p>
          <a:p>
            <a:r>
              <a:rPr lang="en-US" dirty="0" err="1"/>
              <a:t>services.Configure</a:t>
            </a:r>
            <a:r>
              <a:rPr lang="en-US" dirty="0"/>
              <a:t>&lt;T&gt;(Configuration);</a:t>
            </a:r>
          </a:p>
          <a:p>
            <a:r>
              <a:rPr lang="en-US" dirty="0"/>
              <a:t>Inject </a:t>
            </a:r>
            <a:r>
              <a:rPr lang="en-US" dirty="0" err="1"/>
              <a:t>IOptionsMonitor</a:t>
            </a:r>
            <a:r>
              <a:rPr lang="en-US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167370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DI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14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7"/>
            <a:ext cx="5246823" cy="4023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Build-in DI container</a:t>
            </a:r>
          </a:p>
          <a:p>
            <a:r>
              <a:rPr lang="en-US" dirty="0" err="1"/>
              <a:t>Microsoft.Extensions.DependencyInjection</a:t>
            </a:r>
            <a:endParaRPr lang="en-US" dirty="0"/>
          </a:p>
          <a:p>
            <a:r>
              <a:rPr lang="en-US" dirty="0"/>
              <a:t>Lightweight, fast</a:t>
            </a:r>
          </a:p>
          <a:p>
            <a:r>
              <a:rPr lang="en-US" dirty="0" err="1"/>
              <a:t>IServiceCollection</a:t>
            </a:r>
            <a:r>
              <a:rPr lang="en-US" dirty="0"/>
              <a:t> for registration</a:t>
            </a:r>
          </a:p>
          <a:p>
            <a:r>
              <a:rPr lang="en-US" dirty="0" err="1"/>
              <a:t>IServiceProvider</a:t>
            </a:r>
            <a:r>
              <a:rPr lang="en-US" dirty="0"/>
              <a:t> for resolving</a:t>
            </a:r>
          </a:p>
          <a:p>
            <a:endParaRPr lang="en-US" dirty="0"/>
          </a:p>
          <a:p>
            <a:r>
              <a:rPr lang="en-US" dirty="0"/>
              <a:t>Missing some advanced features</a:t>
            </a:r>
          </a:p>
          <a:p>
            <a:pPr lvl="1"/>
            <a:r>
              <a:rPr lang="en-US" dirty="0"/>
              <a:t>Convention based registration</a:t>
            </a:r>
          </a:p>
          <a:p>
            <a:pPr lvl="1"/>
            <a:r>
              <a:rPr lang="en-US" dirty="0"/>
              <a:t>Interception (AOP)</a:t>
            </a:r>
          </a:p>
          <a:p>
            <a:pPr lvl="1"/>
            <a:r>
              <a:rPr lang="en-US" dirty="0"/>
              <a:t>Custom lifestyles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65112" lvl="1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BE2D14E-1C24-4E8A-9778-C73C88184F7C}"/>
              </a:ext>
            </a:extLst>
          </p:cNvPr>
          <p:cNvSpPr txBox="1">
            <a:spLocks/>
          </p:cNvSpPr>
          <p:nvPr/>
        </p:nvSpPr>
        <p:spPr>
          <a:xfrm>
            <a:off x="6394314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FB47C667-6DC0-4DA5-AD41-F8503D8BA1E4}"/>
              </a:ext>
            </a:extLst>
          </p:cNvPr>
          <p:cNvSpPr txBox="1">
            <a:spLocks/>
          </p:cNvSpPr>
          <p:nvPr/>
        </p:nvSpPr>
        <p:spPr>
          <a:xfrm>
            <a:off x="6394314" y="1881186"/>
            <a:ext cx="5246823" cy="43056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3</a:t>
            </a:r>
            <a:r>
              <a:rPr lang="en-US" b="1" baseline="30000" dirty="0"/>
              <a:t>rd</a:t>
            </a:r>
            <a:r>
              <a:rPr lang="en-US" b="1" dirty="0"/>
              <a:t> party containers</a:t>
            </a:r>
          </a:p>
          <a:p>
            <a:r>
              <a:rPr lang="en-US" dirty="0"/>
              <a:t>Implement </a:t>
            </a:r>
            <a:r>
              <a:rPr lang="en-US" dirty="0" err="1"/>
              <a:t>IServiceProvider</a:t>
            </a:r>
            <a:endParaRPr lang="en-US" dirty="0"/>
          </a:p>
          <a:p>
            <a:pPr lvl="1"/>
            <a:r>
              <a:rPr lang="en-US" dirty="0" err="1"/>
              <a:t>Autofaq</a:t>
            </a:r>
            <a:endParaRPr lang="en-US" dirty="0"/>
          </a:p>
          <a:p>
            <a:pPr lvl="1"/>
            <a:r>
              <a:rPr lang="en-US" dirty="0" err="1"/>
              <a:t>SimpleInjector</a:t>
            </a:r>
            <a:endParaRPr lang="en-US" dirty="0"/>
          </a:p>
          <a:p>
            <a:pPr lvl="1"/>
            <a:r>
              <a:rPr lang="en-US" dirty="0" err="1"/>
              <a:t>Castle.Windsor</a:t>
            </a:r>
            <a:endParaRPr lang="en-US" dirty="0"/>
          </a:p>
          <a:p>
            <a:r>
              <a:rPr lang="en-US" dirty="0"/>
              <a:t>Return </a:t>
            </a:r>
            <a:r>
              <a:rPr lang="en-US" dirty="0" err="1"/>
              <a:t>IServiceProvider</a:t>
            </a:r>
            <a:r>
              <a:rPr lang="en-US" dirty="0"/>
              <a:t> from </a:t>
            </a:r>
            <a:r>
              <a:rPr lang="en-US" dirty="0" err="1"/>
              <a:t>Startup.ConfigureServices</a:t>
            </a:r>
            <a:r>
              <a:rPr lang="en-US" dirty="0"/>
              <a:t>()</a:t>
            </a:r>
          </a:p>
          <a:p>
            <a:r>
              <a:rPr lang="en-US" dirty="0"/>
              <a:t>Some manual wiring required</a:t>
            </a:r>
          </a:p>
          <a:p>
            <a:pPr lvl="1"/>
            <a:endParaRPr lang="en-US" dirty="0"/>
          </a:p>
          <a:p>
            <a:r>
              <a:rPr lang="en-US" dirty="0" err="1"/>
              <a:t>Scrutor</a:t>
            </a:r>
            <a:r>
              <a:rPr lang="en-US" dirty="0"/>
              <a:t> NuGet package</a:t>
            </a:r>
          </a:p>
          <a:p>
            <a:pPr lvl="1"/>
            <a:r>
              <a:rPr lang="en-US" dirty="0"/>
              <a:t>Conventions, discovery</a:t>
            </a:r>
          </a:p>
          <a:p>
            <a:pPr lvl="1"/>
            <a:r>
              <a:rPr lang="en-US" dirty="0"/>
              <a:t>Decorator pattern (AOP)</a:t>
            </a:r>
          </a:p>
          <a:p>
            <a:pPr marL="265112" lvl="1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7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-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15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7"/>
            <a:ext cx="5246823" cy="4023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Controllers</a:t>
            </a:r>
          </a:p>
          <a:p>
            <a:r>
              <a:rPr lang="en-US" dirty="0"/>
              <a:t>No convention or base class required</a:t>
            </a:r>
          </a:p>
          <a:p>
            <a:r>
              <a:rPr lang="en-US" dirty="0"/>
              <a:t>Controller should be marked with [</a:t>
            </a:r>
            <a:r>
              <a:rPr lang="en-US" dirty="0" err="1"/>
              <a:t>ApiController</a:t>
            </a:r>
            <a:r>
              <a:rPr lang="en-US" dirty="0"/>
              <a:t>] attribute</a:t>
            </a:r>
          </a:p>
          <a:p>
            <a:r>
              <a:rPr lang="en-US" dirty="0"/>
              <a:t>Routing defined with [Route] attribute</a:t>
            </a:r>
          </a:p>
          <a:p>
            <a:r>
              <a:rPr lang="en-US" dirty="0"/>
              <a:t>Method names mapped by [</a:t>
            </a:r>
            <a:r>
              <a:rPr lang="en-US" dirty="0" err="1"/>
              <a:t>HttpXXX</a:t>
            </a:r>
            <a:r>
              <a:rPr lang="en-US" dirty="0"/>
              <a:t>] attribute, no convention mapping required</a:t>
            </a:r>
          </a:p>
          <a:p>
            <a:endParaRPr lang="en-US" dirty="0"/>
          </a:p>
          <a:p>
            <a:r>
              <a:rPr lang="en-US" dirty="0" err="1"/>
              <a:t>FromBody</a:t>
            </a:r>
            <a:r>
              <a:rPr lang="en-US" dirty="0"/>
              <a:t>, </a:t>
            </a:r>
            <a:r>
              <a:rPr lang="en-US" dirty="0" err="1"/>
              <a:t>FromHeader</a:t>
            </a:r>
            <a:r>
              <a:rPr lang="en-US" dirty="0"/>
              <a:t>, </a:t>
            </a:r>
            <a:r>
              <a:rPr lang="en-US" dirty="0" err="1"/>
              <a:t>FromRoute</a:t>
            </a:r>
            <a:r>
              <a:rPr lang="en-US" dirty="0"/>
              <a:t>, …</a:t>
            </a:r>
          </a:p>
          <a:p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BE2D14E-1C24-4E8A-9778-C73C88184F7C}"/>
              </a:ext>
            </a:extLst>
          </p:cNvPr>
          <p:cNvSpPr txBox="1">
            <a:spLocks/>
          </p:cNvSpPr>
          <p:nvPr/>
        </p:nvSpPr>
        <p:spPr>
          <a:xfrm>
            <a:off x="6394314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FB47C667-6DC0-4DA5-AD41-F8503D8BA1E4}"/>
              </a:ext>
            </a:extLst>
          </p:cNvPr>
          <p:cNvSpPr txBox="1">
            <a:spLocks/>
          </p:cNvSpPr>
          <p:nvPr/>
        </p:nvSpPr>
        <p:spPr>
          <a:xfrm>
            <a:off x="6394314" y="1881186"/>
            <a:ext cx="5246823" cy="43056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Results</a:t>
            </a:r>
          </a:p>
          <a:p>
            <a:pPr marL="334962" indent="-342900"/>
            <a:r>
              <a:rPr lang="en-US" dirty="0"/>
              <a:t>More return options possible</a:t>
            </a:r>
          </a:p>
          <a:p>
            <a:pPr marL="608012" lvl="1" indent="-342900"/>
            <a:r>
              <a:rPr lang="en-US" dirty="0"/>
              <a:t>Specific type</a:t>
            </a:r>
          </a:p>
          <a:p>
            <a:pPr marL="608012" lvl="1" indent="-342900"/>
            <a:r>
              <a:rPr lang="en-US" dirty="0" err="1"/>
              <a:t>IActionResult</a:t>
            </a:r>
            <a:endParaRPr lang="en-US" dirty="0"/>
          </a:p>
          <a:p>
            <a:pPr marL="608012" lvl="1" indent="-342900"/>
            <a:r>
              <a:rPr lang="en-US" dirty="0" err="1"/>
              <a:t>ActionResult</a:t>
            </a:r>
            <a:r>
              <a:rPr lang="en-US" dirty="0"/>
              <a:t>&lt;T&gt;</a:t>
            </a:r>
          </a:p>
          <a:p>
            <a:pPr marL="334962" indent="-342900"/>
            <a:r>
              <a:rPr lang="en-US" dirty="0"/>
              <a:t>Async support</a:t>
            </a:r>
          </a:p>
          <a:p>
            <a:pPr marL="334962" indent="-342900"/>
            <a:r>
              <a:rPr lang="en-US" dirty="0" err="1"/>
              <a:t>ProducesResponseType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66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- Razor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16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7"/>
            <a:ext cx="5246823" cy="4023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Razor pages</a:t>
            </a:r>
          </a:p>
          <a:p>
            <a:r>
              <a:rPr lang="en-US" dirty="0"/>
              <a:t>Lightweight MVC</a:t>
            </a:r>
          </a:p>
          <a:p>
            <a:r>
              <a:rPr lang="en-US" dirty="0"/>
              <a:t>Convention based</a:t>
            </a:r>
          </a:p>
          <a:p>
            <a:r>
              <a:rPr lang="en-US" dirty="0" err="1"/>
              <a:t>PageModel</a:t>
            </a:r>
            <a:r>
              <a:rPr lang="en-US" dirty="0"/>
              <a:t> derived class</a:t>
            </a:r>
          </a:p>
          <a:p>
            <a:pPr lvl="1"/>
            <a:r>
              <a:rPr lang="en-US" dirty="0" err="1"/>
              <a:t>Controller+Model</a:t>
            </a:r>
            <a:endParaRPr lang="en-US" dirty="0"/>
          </a:p>
          <a:p>
            <a:pPr lvl="1"/>
            <a:r>
              <a:rPr lang="en-US" dirty="0" err="1"/>
              <a:t>OnGet</a:t>
            </a:r>
            <a:r>
              <a:rPr lang="en-US" dirty="0"/>
              <a:t>(), </a:t>
            </a:r>
            <a:r>
              <a:rPr lang="en-US" dirty="0" err="1"/>
              <a:t>OnPost</a:t>
            </a:r>
            <a:r>
              <a:rPr lang="en-US" dirty="0"/>
              <a:t>(), </a:t>
            </a:r>
            <a:r>
              <a:rPr lang="en-US" dirty="0" err="1"/>
              <a:t>OnGetAsync</a:t>
            </a:r>
            <a:r>
              <a:rPr lang="en-US" dirty="0"/>
              <a:t>(), …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BE2D14E-1C24-4E8A-9778-C73C88184F7C}"/>
              </a:ext>
            </a:extLst>
          </p:cNvPr>
          <p:cNvSpPr txBox="1">
            <a:spLocks/>
          </p:cNvSpPr>
          <p:nvPr/>
        </p:nvSpPr>
        <p:spPr>
          <a:xfrm>
            <a:off x="6394314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FB47C667-6DC0-4DA5-AD41-F8503D8BA1E4}"/>
              </a:ext>
            </a:extLst>
          </p:cNvPr>
          <p:cNvSpPr txBox="1">
            <a:spLocks/>
          </p:cNvSpPr>
          <p:nvPr/>
        </p:nvSpPr>
        <p:spPr>
          <a:xfrm>
            <a:off x="6394314" y="1881186"/>
            <a:ext cx="5246823" cy="43056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AD088F-BAC8-4D0C-AD55-E66C3392C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298" y="426175"/>
            <a:ext cx="5784081" cy="32235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25CD79-A2A8-4B4A-9D12-5EA68E6C1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483" y="3892937"/>
            <a:ext cx="4023709" cy="19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2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MVC, SPA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17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7"/>
            <a:ext cx="5246823" cy="4023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MVC</a:t>
            </a:r>
          </a:p>
          <a:p>
            <a:r>
              <a:rPr lang="en-US" dirty="0"/>
              <a:t>Convention based</a:t>
            </a:r>
          </a:p>
          <a:p>
            <a:r>
              <a:rPr lang="en-US" dirty="0"/>
              <a:t>Controllers should derive from Controller class</a:t>
            </a:r>
          </a:p>
          <a:p>
            <a:r>
              <a:rPr lang="en-US" dirty="0" err="1"/>
              <a:t>App.UseMvc</a:t>
            </a:r>
            <a:r>
              <a:rPr lang="en-US" dirty="0"/>
              <a:t>(r =&gt; </a:t>
            </a:r>
            <a:r>
              <a:rPr lang="en-US" dirty="0" err="1"/>
              <a:t>r.MapRoutes</a:t>
            </a:r>
            <a:r>
              <a:rPr lang="en-US" dirty="0"/>
              <a:t>())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SPA</a:t>
            </a:r>
          </a:p>
          <a:p>
            <a:r>
              <a:rPr lang="en-US" dirty="0"/>
              <a:t>React / Angular template</a:t>
            </a:r>
          </a:p>
          <a:p>
            <a:r>
              <a:rPr lang="en-US" dirty="0"/>
              <a:t>Server side loading + API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BE2D14E-1C24-4E8A-9778-C73C88184F7C}"/>
              </a:ext>
            </a:extLst>
          </p:cNvPr>
          <p:cNvSpPr txBox="1">
            <a:spLocks/>
          </p:cNvSpPr>
          <p:nvPr/>
        </p:nvSpPr>
        <p:spPr>
          <a:xfrm>
            <a:off x="6394314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E86E3D-5370-49A7-BE6C-B13D5D19B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080" y="1280435"/>
            <a:ext cx="2865368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3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C2DCC-A30A-3C4D-985B-21AC21D7E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0878" y="685623"/>
            <a:ext cx="3139688" cy="4784816"/>
          </a:xfrm>
        </p:spPr>
        <p:txBody>
          <a:bodyPr/>
          <a:lstStyle/>
          <a:p>
            <a:r>
              <a:rPr lang="en-GB" sz="8800" dirty="0"/>
              <a:t>Q&amp;A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345C1-4CB9-2F4D-B33C-DFC8626198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C160A-C8EF-4B48-9201-197D1FFC5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329" y="1283045"/>
            <a:ext cx="3799702" cy="379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7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D79664-B630-6043-89C5-DDCDB839C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070980"/>
            <a:ext cx="11170081" cy="3852862"/>
          </a:xfrm>
        </p:spPr>
        <p:txBody>
          <a:bodyPr/>
          <a:lstStyle/>
          <a:p>
            <a:r>
              <a:rPr lang="en-US" altLang="sv-SE" sz="2400" dirty="0"/>
              <a:t>Runtime / Framework / Standard</a:t>
            </a:r>
          </a:p>
          <a:p>
            <a:r>
              <a:rPr lang="en-US" altLang="sv-SE" sz="2400" dirty="0"/>
              <a:t>.NET Core vs .NET Framework</a:t>
            </a:r>
          </a:p>
          <a:p>
            <a:r>
              <a:rPr lang="en-US" altLang="sv-SE" sz="2400" dirty="0"/>
              <a:t>Tooling</a:t>
            </a:r>
          </a:p>
          <a:p>
            <a:r>
              <a:rPr lang="en-US" altLang="sv-SE" sz="2400" dirty="0"/>
              <a:t>ASP.NET Core vs ASP.NET 4.x</a:t>
            </a:r>
          </a:p>
          <a:p>
            <a:r>
              <a:rPr lang="en-US" altLang="sv-SE" sz="2400" dirty="0"/>
              <a:t>Startup</a:t>
            </a:r>
          </a:p>
          <a:p>
            <a:pPr lvl="1"/>
            <a:r>
              <a:rPr lang="en-US" altLang="sv-SE" sz="2400" dirty="0"/>
              <a:t>Hosting</a:t>
            </a:r>
          </a:p>
          <a:p>
            <a:pPr lvl="1"/>
            <a:r>
              <a:rPr lang="en-US" altLang="sv-SE" sz="2400" dirty="0"/>
              <a:t>Configuration</a:t>
            </a:r>
          </a:p>
          <a:p>
            <a:pPr lvl="1"/>
            <a:r>
              <a:rPr lang="en-US" altLang="sv-SE" sz="2400" dirty="0"/>
              <a:t>Logging</a:t>
            </a:r>
          </a:p>
          <a:p>
            <a:pPr lvl="1"/>
            <a:r>
              <a:rPr lang="en-US" altLang="sv-SE" sz="2400" dirty="0"/>
              <a:t>DI</a:t>
            </a:r>
          </a:p>
          <a:p>
            <a:endParaRPr lang="en-US" altLang="sv-SE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8D94B1-9BF5-9448-95A2-0C5EE5B7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BAA277-C525-F34D-ADBA-28A18DF9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 dirty="0"/>
              <a:t>Agenda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09EA9D-747D-4C58-AB00-60268D39F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306" y="1648892"/>
            <a:ext cx="2900218" cy="14501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AD88E3-6445-439E-80E7-5F3C95CB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521" y="1357323"/>
            <a:ext cx="1195532" cy="11955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166DB5-1648-4C6D-B0F3-65850BC8B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137" y="4494729"/>
            <a:ext cx="1273464" cy="12734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085F56-801E-488E-A759-23F786082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2537" y="4318084"/>
            <a:ext cx="1438600" cy="14501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828DFC-6E65-4342-8096-2128100B10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8046" y="2512123"/>
            <a:ext cx="2530764" cy="253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9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8A3D2E-58A4-4369-8C8B-8879F46B7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1881188"/>
            <a:ext cx="3782291" cy="385286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Runtime</a:t>
            </a:r>
            <a:endParaRPr lang="en-US" b="1" dirty="0"/>
          </a:p>
          <a:p>
            <a:r>
              <a:rPr lang="en-US" dirty="0"/>
              <a:t>Assembly loading</a:t>
            </a:r>
          </a:p>
          <a:p>
            <a:r>
              <a:rPr lang="en-US" dirty="0"/>
              <a:t>GC</a:t>
            </a:r>
          </a:p>
          <a:p>
            <a:r>
              <a:rPr lang="en-US" dirty="0"/>
              <a:t>Native interop</a:t>
            </a:r>
          </a:p>
          <a:p>
            <a:r>
              <a:rPr lang="en-US" dirty="0"/>
              <a:t>Managed code execution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E94A95-847D-4EB0-A5B9-8AD747DE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878A55-2FF5-418E-9203-03FBD0DC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…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9AAC26D4-87F9-4A76-8107-D0CB47B0C785}"/>
              </a:ext>
            </a:extLst>
          </p:cNvPr>
          <p:cNvSpPr txBox="1">
            <a:spLocks/>
          </p:cNvSpPr>
          <p:nvPr/>
        </p:nvSpPr>
        <p:spPr>
          <a:xfrm>
            <a:off x="4333153" y="1881188"/>
            <a:ext cx="3782291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Platform</a:t>
            </a:r>
            <a:endParaRPr lang="en-US" b="1" dirty="0"/>
          </a:p>
          <a:p>
            <a:r>
              <a:rPr lang="en-US" dirty="0"/>
              <a:t>Framework / Core / Mono /…</a:t>
            </a:r>
          </a:p>
          <a:p>
            <a:r>
              <a:rPr lang="en-US" dirty="0"/>
              <a:t>Library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Namespace</a:t>
            </a:r>
          </a:p>
          <a:p>
            <a:pPr lvl="1"/>
            <a:r>
              <a:rPr lang="en-US" dirty="0"/>
              <a:t>Assemblies</a:t>
            </a:r>
          </a:p>
          <a:p>
            <a:endParaRPr lang="en-US" dirty="0"/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C3BB9883-4B9C-4809-B3AF-C1C1F8048842}"/>
              </a:ext>
            </a:extLst>
          </p:cNvPr>
          <p:cNvSpPr txBox="1">
            <a:spLocks/>
          </p:cNvSpPr>
          <p:nvPr/>
        </p:nvSpPr>
        <p:spPr>
          <a:xfrm>
            <a:off x="8115445" y="1881188"/>
            <a:ext cx="3782290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Standard</a:t>
            </a:r>
            <a:endParaRPr lang="en-US" b="1" dirty="0"/>
          </a:p>
          <a:p>
            <a:r>
              <a:rPr lang="en-US" dirty="0"/>
              <a:t>API definition</a:t>
            </a:r>
          </a:p>
          <a:p>
            <a:r>
              <a:rPr lang="en-US" dirty="0"/>
              <a:t>Contract, no implementation</a:t>
            </a:r>
          </a:p>
          <a:p>
            <a:r>
              <a:rPr lang="en-US" dirty="0"/>
              <a:t>Defines compatibility</a:t>
            </a:r>
          </a:p>
          <a:p>
            <a:r>
              <a:rPr lang="en-US" dirty="0"/>
              <a:t>Replaces PCL</a:t>
            </a:r>
          </a:p>
        </p:txBody>
      </p:sp>
    </p:spTree>
    <p:extLst>
      <p:ext uri="{BB962C8B-B14F-4D97-AF65-F5344CB8AC3E}">
        <p14:creationId xmlns:p14="http://schemas.microsoft.com/office/powerpoint/2010/main" val="223209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95772EEC-CB24-4CA6-A4AA-1C5CA2A1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18B1556B-EFF9-43C2-9719-656526295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7555" y="1772940"/>
            <a:ext cx="6516179" cy="331211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5A683A-6A15-47DE-A8CE-F870DE720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4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7DF9D0-B83B-466B-9314-25BC9F7E8010}"/>
              </a:ext>
            </a:extLst>
          </p:cNvPr>
          <p:cNvSpPr txBox="1"/>
          <p:nvPr/>
        </p:nvSpPr>
        <p:spPr>
          <a:xfrm>
            <a:off x="516608" y="5169488"/>
            <a:ext cx="4643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https://docs.microsoft.com/cs-cz/dotnet/standard/net-standard</a:t>
            </a:r>
            <a:endParaRPr lang="en-US" sz="1200" dirty="0"/>
          </a:p>
        </p:txBody>
      </p:sp>
      <p:sp>
        <p:nvSpPr>
          <p:cNvPr id="28" name="Content Placeholder 1">
            <a:extLst>
              <a:ext uri="{FF2B5EF4-FFF2-40B4-BE49-F238E27FC236}">
                <a16:creationId xmlns:a16="http://schemas.microsoft.com/office/drawing/2014/main" id="{689CC090-B843-4D74-8D2D-3DD7B1A134EE}"/>
              </a:ext>
            </a:extLst>
          </p:cNvPr>
          <p:cNvSpPr txBox="1">
            <a:spLocks/>
          </p:cNvSpPr>
          <p:nvPr/>
        </p:nvSpPr>
        <p:spPr>
          <a:xfrm>
            <a:off x="7294433" y="1550012"/>
            <a:ext cx="4643708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Class library</a:t>
            </a:r>
          </a:p>
          <a:p>
            <a:r>
              <a:rPr lang="en-US" dirty="0"/>
              <a:t>Use .NET standard if possible</a:t>
            </a:r>
          </a:p>
          <a:p>
            <a:r>
              <a:rPr lang="en-US" dirty="0"/>
              <a:t>Lower is better</a:t>
            </a:r>
          </a:p>
          <a:p>
            <a:pPr lvl="1"/>
            <a:r>
              <a:rPr lang="en-US" dirty="0"/>
              <a:t>Less components to work with</a:t>
            </a:r>
          </a:p>
          <a:p>
            <a:pPr lvl="1"/>
            <a:r>
              <a:rPr lang="en-US" dirty="0"/>
              <a:t>More possible consumers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Application / test projects</a:t>
            </a:r>
          </a:p>
          <a:p>
            <a:r>
              <a:rPr lang="en-US" dirty="0"/>
              <a:t>Specific platform</a:t>
            </a:r>
          </a:p>
          <a:p>
            <a:r>
              <a:rPr lang="en-US" dirty="0"/>
              <a:t>Higher version possible</a:t>
            </a:r>
          </a:p>
          <a:p>
            <a:pPr lvl="1"/>
            <a:r>
              <a:rPr lang="en-US" dirty="0"/>
              <a:t>More libs to consume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1C60C1-5EAD-4383-9805-266F44FDF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999796"/>
            <a:ext cx="5336131" cy="3852862"/>
          </a:xfrm>
        </p:spPr>
        <p:txBody>
          <a:bodyPr/>
          <a:lstStyle/>
          <a:p>
            <a:r>
              <a:rPr lang="en-US" b="1" dirty="0"/>
              <a:t>Heavy</a:t>
            </a:r>
          </a:p>
          <a:p>
            <a:r>
              <a:rPr lang="en-US" b="1" dirty="0"/>
              <a:t>Monolith</a:t>
            </a:r>
          </a:p>
          <a:p>
            <a:pPr lvl="1"/>
            <a:r>
              <a:rPr lang="en-US" b="1" dirty="0"/>
              <a:t>Most in framework</a:t>
            </a:r>
          </a:p>
          <a:p>
            <a:r>
              <a:rPr lang="en-US" b="1" dirty="0"/>
              <a:t>Windows dependent</a:t>
            </a:r>
          </a:p>
          <a:p>
            <a:r>
              <a:rPr lang="en-US" b="1" dirty="0"/>
              <a:t>First release ~2002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75CE20-181E-4999-B39C-42474974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0FCF3-9FBE-4E4C-AFB7-4ECDA28D1F7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34617" y="1999796"/>
            <a:ext cx="5336131" cy="2529901"/>
          </a:xfrm>
        </p:spPr>
        <p:txBody>
          <a:bodyPr/>
          <a:lstStyle/>
          <a:p>
            <a:r>
              <a:rPr lang="en-US" b="1" dirty="0"/>
              <a:t>Lightweight</a:t>
            </a:r>
          </a:p>
          <a:p>
            <a:r>
              <a:rPr lang="en-US" b="1" dirty="0"/>
              <a:t>Modular</a:t>
            </a:r>
          </a:p>
          <a:p>
            <a:pPr lvl="1"/>
            <a:r>
              <a:rPr lang="en-US" b="1" dirty="0"/>
              <a:t>Most in NuGet packages</a:t>
            </a:r>
          </a:p>
          <a:p>
            <a:r>
              <a:rPr lang="en-US" b="1" dirty="0"/>
              <a:t>Multiplatform</a:t>
            </a:r>
          </a:p>
          <a:p>
            <a:r>
              <a:rPr lang="en-US" b="1" dirty="0"/>
              <a:t>Faster</a:t>
            </a:r>
          </a:p>
          <a:p>
            <a:r>
              <a:rPr lang="en-US" b="1" dirty="0" err="1"/>
              <a:t>OpenSource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D470F6-D307-4605-B0A6-E502EB3DB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Framework vs .NET Core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9900A3-9B29-4164-A6C6-3F7F64D30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577" y="4660653"/>
            <a:ext cx="2801566" cy="14007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CE30A-F7A7-4831-824F-3AB4E04DF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733" y="4660653"/>
            <a:ext cx="1324988" cy="132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53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052F-EE5C-4043-81FD-072254ED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 –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FC406-B705-4220-A567-4456FF28B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90916"/>
            <a:ext cx="11090275" cy="3852862"/>
          </a:xfrm>
        </p:spPr>
        <p:txBody>
          <a:bodyPr/>
          <a:lstStyle/>
          <a:p>
            <a:pPr marL="0" indent="-7938">
              <a:buNone/>
            </a:pPr>
            <a:r>
              <a:rPr lang="en-US" b="1" dirty="0"/>
              <a:t>New dotnet command</a:t>
            </a:r>
          </a:p>
          <a:p>
            <a:r>
              <a:rPr lang="en-US" dirty="0"/>
              <a:t>.NET Core port of MSBUILD</a:t>
            </a:r>
          </a:p>
          <a:p>
            <a:r>
              <a:rPr lang="en-US" dirty="0"/>
              <a:t>Multiplatform</a:t>
            </a:r>
          </a:p>
          <a:p>
            <a:r>
              <a:rPr lang="en-US" dirty="0"/>
              <a:t>One tool to handle “everything” and replace</a:t>
            </a:r>
          </a:p>
          <a:p>
            <a:pPr lvl="1"/>
            <a:r>
              <a:rPr lang="en-US" dirty="0"/>
              <a:t>MSBUILD (build, test, publish, …)</a:t>
            </a:r>
          </a:p>
          <a:p>
            <a:pPr lvl="2"/>
            <a:r>
              <a:rPr lang="en-US" dirty="0"/>
              <a:t> can still use “dotnet </a:t>
            </a:r>
            <a:r>
              <a:rPr lang="en-US" dirty="0" err="1"/>
              <a:t>msbuild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NuGet (restore, pack, </a:t>
            </a:r>
            <a:r>
              <a:rPr lang="en-US" dirty="0" err="1"/>
              <a:t>nuget</a:t>
            </a:r>
            <a:r>
              <a:rPr lang="en-US" dirty="0"/>
              <a:t> push, …)</a:t>
            </a:r>
          </a:p>
          <a:p>
            <a:pPr lvl="1"/>
            <a:endParaRPr lang="en-US" dirty="0"/>
          </a:p>
          <a:p>
            <a:r>
              <a:rPr lang="en-US" dirty="0"/>
              <a:t>Global tools</a:t>
            </a:r>
          </a:p>
          <a:p>
            <a:pPr lvl="1"/>
            <a:r>
              <a:rPr lang="en-US" dirty="0"/>
              <a:t>dotnet tool xxx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5B1AD-F840-42B8-AA1A-3ACCC954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7B2EC2-A727-4BBF-8ACB-5FF6ADAE9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83342"/>
            <a:ext cx="5945201" cy="501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0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052F-EE5C-4043-81FD-072254ED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 –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FC406-B705-4220-A567-4456FF28B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files in folder included by default</a:t>
            </a:r>
          </a:p>
          <a:p>
            <a:r>
              <a:rPr lang="en-US" dirty="0"/>
              <a:t>Contains package references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packages.config</a:t>
            </a:r>
            <a:endParaRPr lang="en-US" dirty="0"/>
          </a:p>
          <a:p>
            <a:pPr lvl="1"/>
            <a:r>
              <a:rPr lang="en-US" dirty="0"/>
              <a:t>Automatic binding redirect</a:t>
            </a:r>
          </a:p>
          <a:p>
            <a:r>
              <a:rPr lang="en-US" dirty="0"/>
              <a:t>Partially merged with </a:t>
            </a:r>
            <a:r>
              <a:rPr lang="en-US" dirty="0" err="1"/>
              <a:t>AssemblyInfo</a:t>
            </a:r>
            <a:endParaRPr lang="en-US" dirty="0"/>
          </a:p>
          <a:p>
            <a:pPr lvl="1"/>
            <a:r>
              <a:rPr lang="en-US" dirty="0"/>
              <a:t>Version, description, author, …</a:t>
            </a:r>
          </a:p>
          <a:p>
            <a:r>
              <a:rPr lang="en-US" dirty="0"/>
              <a:t>Build output</a:t>
            </a:r>
          </a:p>
          <a:p>
            <a:pPr lvl="1"/>
            <a:r>
              <a:rPr lang="en-US" dirty="0"/>
              <a:t>Target framework (net461, netstandard2.0, …)</a:t>
            </a:r>
          </a:p>
          <a:p>
            <a:pPr lvl="1"/>
            <a:r>
              <a:rPr lang="en-US" dirty="0"/>
              <a:t>Deployment mode (framework-dependent vs self-hosted)</a:t>
            </a:r>
          </a:p>
          <a:p>
            <a:r>
              <a:rPr lang="en-US" dirty="0" err="1"/>
              <a:t>Directory.Build.props</a:t>
            </a:r>
            <a:r>
              <a:rPr lang="en-US" dirty="0"/>
              <a:t> &amp; targets</a:t>
            </a:r>
          </a:p>
          <a:p>
            <a:pPr marL="265112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5B1AD-F840-42B8-AA1A-3ACCC954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5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2059-C010-4F62-87BE-80041276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94CD0B-FB5F-4FAC-95EF-6E869711F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6223" y="1538807"/>
            <a:ext cx="7953171" cy="440306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F53D7-5218-4855-9BC3-23F6CD73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5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Request pipeline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7DB304-B47E-4978-B1F2-4CF6929FE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26851" y="1784494"/>
            <a:ext cx="5714286" cy="365714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9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of chained components = </a:t>
            </a:r>
            <a:r>
              <a:rPr lang="en-US" b="1" dirty="0" err="1"/>
              <a:t>Middleware</a:t>
            </a:r>
            <a:r>
              <a:rPr lang="en-US" dirty="0" err="1"/>
              <a:t>s</a:t>
            </a:r>
            <a:endParaRPr lang="en-US" dirty="0"/>
          </a:p>
          <a:p>
            <a:r>
              <a:rPr lang="en-US" dirty="0" err="1"/>
              <a:t>DoWork</a:t>
            </a:r>
            <a:r>
              <a:rPr lang="en-US" dirty="0"/>
              <a:t>(); =&gt; Next(); =&gt; </a:t>
            </a:r>
            <a:r>
              <a:rPr lang="en-US" dirty="0" err="1"/>
              <a:t>DoAnotherWork</a:t>
            </a:r>
            <a:r>
              <a:rPr lang="en-US" dirty="0"/>
              <a:t>();</a:t>
            </a:r>
          </a:p>
          <a:p>
            <a:r>
              <a:rPr lang="en-US" dirty="0" err="1"/>
              <a:t>applicationBuilder.Use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Order matters</a:t>
            </a:r>
          </a:p>
          <a:p>
            <a:pPr lvl="1"/>
            <a:r>
              <a:rPr lang="en-US" dirty="0"/>
              <a:t>HTTPS</a:t>
            </a:r>
          </a:p>
          <a:p>
            <a:pPr lvl="1"/>
            <a:r>
              <a:rPr lang="en-US" dirty="0"/>
              <a:t>Static files</a:t>
            </a:r>
          </a:p>
          <a:p>
            <a:pPr lvl="1"/>
            <a:r>
              <a:rPr lang="en-US" dirty="0"/>
              <a:t>Auth</a:t>
            </a:r>
          </a:p>
          <a:p>
            <a:pPr lvl="1"/>
            <a:r>
              <a:rPr lang="en-US" dirty="0"/>
              <a:t>MVC</a:t>
            </a:r>
          </a:p>
          <a:p>
            <a:pPr lvl="1"/>
            <a:endParaRPr lang="en-US" dirty="0"/>
          </a:p>
          <a:p>
            <a:r>
              <a:rPr lang="en-US" dirty="0" err="1"/>
              <a:t>Ori.Common.ExceptionHandlingMiddleware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71302"/>
      </p:ext>
    </p:extLst>
  </p:cSld>
  <p:clrMapOvr>
    <a:masterClrMapping/>
  </p:clrMapOvr>
</p:sld>
</file>

<file path=ppt/theme/theme1.xml><?xml version="1.0" encoding="utf-8"?>
<a:theme xmlns:a="http://schemas.openxmlformats.org/drawingml/2006/main" name="Oriflame">
  <a:themeElements>
    <a:clrScheme name="Oriflame">
      <a:dk1>
        <a:srgbClr val="646569"/>
      </a:dk1>
      <a:lt1>
        <a:sysClr val="window" lastClr="FFFFFF"/>
      </a:lt1>
      <a:dk2>
        <a:srgbClr val="A7BCD6"/>
      </a:dk2>
      <a:lt2>
        <a:srgbClr val="DCFFBD"/>
      </a:lt2>
      <a:accent1>
        <a:srgbClr val="BAC5B9"/>
      </a:accent1>
      <a:accent2>
        <a:srgbClr val="DFC2C3"/>
      </a:accent2>
      <a:accent3>
        <a:srgbClr val="B3B0C4"/>
      </a:accent3>
      <a:accent4>
        <a:srgbClr val="D7C4B7"/>
      </a:accent4>
      <a:accent5>
        <a:srgbClr val="B9DCD2"/>
      </a:accent5>
      <a:accent6>
        <a:srgbClr val="A6BFE7"/>
      </a:accent6>
      <a:hlink>
        <a:srgbClr val="646569"/>
      </a:hlink>
      <a:folHlink>
        <a:srgbClr val="646569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0811C180-2745-5C45-BB33-0A4C737F3AE2}" vid="{5F232FD9-57CB-5A4B-9FF2-ED965509E6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Oriflame_PPT Template_Navy</Template>
  <TotalTime>3659</TotalTime>
  <Words>1148</Words>
  <Application>Microsoft Office PowerPoint</Application>
  <PresentationFormat>Widescreen</PresentationFormat>
  <Paragraphs>300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Oriflame</vt:lpstr>
      <vt:lpstr>.NET Core / ASP.NET Core Introduction</vt:lpstr>
      <vt:lpstr>Agenda</vt:lpstr>
      <vt:lpstr>.NET …</vt:lpstr>
      <vt:lpstr>.NET standard</vt:lpstr>
      <vt:lpstr>.NET Framework vs .NET Core</vt:lpstr>
      <vt:lpstr>Tooling – CLI</vt:lpstr>
      <vt:lpstr>Tooling – project</vt:lpstr>
      <vt:lpstr>ASP.NET Core</vt:lpstr>
      <vt:lpstr>ASP.NET Core – Request pipeline</vt:lpstr>
      <vt:lpstr>ASP.NET Core – Hosting</vt:lpstr>
      <vt:lpstr>ASP.NET Core – Startup</vt:lpstr>
      <vt:lpstr>ASP.NET Core – Logging</vt:lpstr>
      <vt:lpstr>ASP.NET Core – Settings</vt:lpstr>
      <vt:lpstr>ASP.NET Core – DI</vt:lpstr>
      <vt:lpstr>ASP.NET Core - API</vt:lpstr>
      <vt:lpstr>ASP.NET Core - Razor</vt:lpstr>
      <vt:lpstr>ASP.NET Core – MVC, SPA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Messaging Platform</dc:title>
  <dc:subject/>
  <dc:creator>Ondrej Pajgrt</dc:creator>
  <cp:keywords/>
  <dc:description/>
  <cp:lastModifiedBy>Pajgrt, Ondrej [External]</cp:lastModifiedBy>
  <cp:revision>128</cp:revision>
  <dcterms:created xsi:type="dcterms:W3CDTF">2019-02-20T14:21:09Z</dcterms:created>
  <dcterms:modified xsi:type="dcterms:W3CDTF">2019-04-09T06:30:54Z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