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6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 Pajgrt" initials="OP" lastIdx="2" clrIdx="0">
    <p:extLst>
      <p:ext uri="{19B8F6BF-5375-455C-9EA6-DF929625EA0E}">
        <p15:presenceInfo xmlns:p15="http://schemas.microsoft.com/office/powerpoint/2012/main" userId="fbf7e7287ac861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A7BCD6"/>
    <a:srgbClr val="FFFFFF"/>
    <a:srgbClr val="A6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87" autoAdjust="0"/>
  </p:normalViewPr>
  <p:slideViewPr>
    <p:cSldViewPr snapToGrid="0" showGuides="1">
      <p:cViewPr varScale="1">
        <p:scale>
          <a:sx n="82" d="100"/>
          <a:sy n="82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15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33:44.427" idx="1">
    <p:pos x="3274" y="258"/>
    <p:text>Demo?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53:57.410" idx="2">
    <p:pos x="4608" y="400"/>
    <p:text>Demo na directory.build.props a project file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894D-53F3-4060-AF7D-8EA07C6553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B6D4-2874-4344-BACD-5B40B2FE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7F70-21DE-4C83-92F5-435E90FDCD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6133-5E02-4CB3-8CD2-79D67A7D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Preparations: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CoreIntro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Ori.Common.Exceptions</a:t>
            </a:r>
            <a:r>
              <a:rPr lang="en-US" dirty="0"/>
              <a:t> (</a:t>
            </a:r>
            <a:r>
              <a:rPr lang="en-US" dirty="0" err="1"/>
              <a:t>ServiceCollectionExtensions</a:t>
            </a:r>
            <a:r>
              <a:rPr lang="en-US" dirty="0"/>
              <a:t>, </a:t>
            </a:r>
            <a:r>
              <a:rPr lang="en-US" dirty="0" err="1"/>
              <a:t>ExceptionHandlingMiddleware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Otazka</a:t>
            </a:r>
            <a:r>
              <a:rPr lang="en-US" dirty="0"/>
              <a:t>: Proc </a:t>
            </a:r>
            <a:r>
              <a:rPr lang="en-US" dirty="0" err="1"/>
              <a:t>nemuzu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standard </a:t>
            </a:r>
            <a:r>
              <a:rPr lang="en-US" dirty="0" err="1"/>
              <a:t>konzolovku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Test project – </a:t>
            </a:r>
            <a:r>
              <a:rPr lang="en-US" dirty="0" err="1"/>
              <a:t>mely</a:t>
            </a:r>
            <a:r>
              <a:rPr lang="en-US" dirty="0"/>
              <a:t> by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vsechny</a:t>
            </a:r>
            <a:r>
              <a:rPr lang="en-US" dirty="0"/>
              <a:t> platformy, </a:t>
            </a:r>
            <a:r>
              <a:rPr lang="en-US" dirty="0" err="1"/>
              <a:t>ktery</a:t>
            </a:r>
            <a:r>
              <a:rPr lang="en-US" dirty="0"/>
              <a:t> me </a:t>
            </a:r>
            <a:r>
              <a:rPr lang="en-US" dirty="0" err="1"/>
              <a:t>zajimaj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packages.config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01-Tooling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Dependencies v packages config, </a:t>
            </a:r>
            <a:r>
              <a:rPr lang="en-US" dirty="0" err="1"/>
              <a:t>ruzne</a:t>
            </a:r>
            <a:r>
              <a:rPr lang="en-US" dirty="0"/>
              <a:t> </a:t>
            </a:r>
            <a:r>
              <a:rPr lang="en-US" dirty="0" err="1"/>
              <a:t>verze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Hierarchicke</a:t>
            </a:r>
            <a:r>
              <a:rPr lang="en-US" dirty="0"/>
              <a:t> dependencies (ne </a:t>
            </a:r>
            <a:r>
              <a:rPr lang="en-US" dirty="0" err="1"/>
              <a:t>komplet</a:t>
            </a:r>
            <a:r>
              <a:rPr lang="en-US" dirty="0"/>
              <a:t> blast, ale </a:t>
            </a:r>
            <a:r>
              <a:rPr lang="en-US" dirty="0" err="1"/>
              <a:t>jenom</a:t>
            </a:r>
            <a:r>
              <a:rPr lang="en-US" dirty="0"/>
              <a:t> to, co </a:t>
            </a:r>
            <a:r>
              <a:rPr lang="en-US" dirty="0" err="1"/>
              <a:t>chci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jedino</a:t>
            </a:r>
            <a:r>
              <a:rPr lang="en-US" dirty="0"/>
              <a:t> </a:t>
            </a:r>
            <a:r>
              <a:rPr lang="en-US" dirty="0" err="1"/>
              <a:t>DLLko</a:t>
            </a:r>
            <a:r>
              <a:rPr lang="en-US" dirty="0"/>
              <a:t> v output</a:t>
            </a:r>
          </a:p>
          <a:p>
            <a:pPr marL="0" indent="0">
              <a:buFontTx/>
              <a:buNone/>
            </a:pPr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self-hosted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&gt;win7-x64&lt;/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Directory.Build.props</a:t>
            </a:r>
            <a:endParaRPr lang="en-US" dirty="0"/>
          </a:p>
          <a:p>
            <a:r>
              <a:rPr lang="en-US" dirty="0"/>
              <a:t>- Version </a:t>
            </a:r>
            <a:r>
              <a:rPr lang="en-US" dirty="0" err="1"/>
              <a:t>pryc</a:t>
            </a:r>
            <a:r>
              <a:rPr lang="en-US" dirty="0"/>
              <a:t> z </a:t>
            </a:r>
            <a:r>
              <a:rPr lang="en-US" dirty="0" err="1"/>
              <a:t>projectu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2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middleware pipelines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02-Middlewares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Pridat</a:t>
            </a:r>
            <a:r>
              <a:rPr lang="en-US" dirty="0"/>
              <a:t> </a:t>
            </a:r>
            <a:r>
              <a:rPr lang="en-US" dirty="0" err="1"/>
              <a:t>Ori.Common.Exceptions</a:t>
            </a:r>
            <a:r>
              <a:rPr lang="en-US" dirty="0"/>
              <a:t> -&gt; </a:t>
            </a:r>
            <a:r>
              <a:rPr lang="en-US" dirty="0" err="1"/>
              <a:t>app.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UseExceptionHandlingMiddleware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podivat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dovnitr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logovani</a:t>
            </a:r>
            <a:r>
              <a:rPr lang="en-US" dirty="0"/>
              <a:t> a named placeholders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ioptions</a:t>
            </a:r>
            <a:r>
              <a:rPr lang="en-US" dirty="0"/>
              <a:t> vs </a:t>
            </a:r>
            <a:r>
              <a:rPr lang="en-US" dirty="0" err="1"/>
              <a:t>iconfiguration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ioptions</a:t>
            </a:r>
            <a:r>
              <a:rPr lang="en-US" dirty="0"/>
              <a:t> vs </a:t>
            </a:r>
            <a:r>
              <a:rPr lang="en-US" dirty="0" err="1"/>
              <a:t>iconfiguration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Long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122684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1444" y="1811291"/>
            <a:ext cx="7310840" cy="1399521"/>
          </a:xfrm>
        </p:spPr>
        <p:txBody>
          <a:bodyPr anchor="b">
            <a:noAutofit/>
          </a:bodyPr>
          <a:lstStyle>
            <a:lvl1pPr algn="ctr">
              <a:defRPr sz="5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52" y="3259365"/>
            <a:ext cx="7310842" cy="65646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35" y="5985530"/>
            <a:ext cx="2022613" cy="380437"/>
          </a:xfrm>
          <a:prstGeom prst="rect">
            <a:avLst/>
          </a:prstGeom>
        </p:spPr>
      </p:pic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42670" y="443907"/>
            <a:ext cx="3254783" cy="231340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3728" y="267719"/>
            <a:ext cx="4078272" cy="6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1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Image placeholder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1126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Image placeholder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46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62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67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text column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305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Short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107680" y="1"/>
            <a:ext cx="4083428" cy="5734050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12639" y="1312036"/>
            <a:ext cx="3278952" cy="1615421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21348" y="3002513"/>
            <a:ext cx="3278952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94" y="5985530"/>
            <a:ext cx="2022613" cy="380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1257"/>
            <a:ext cx="8107680" cy="6605451"/>
          </a:xfrm>
          <a:prstGeom prst="rect">
            <a:avLst/>
          </a:prstGeom>
        </p:spPr>
      </p:pic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12640" y="459342"/>
            <a:ext cx="3262430" cy="222512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90186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25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461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949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aceholder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3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8379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19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8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image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wo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32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hree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1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791520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523660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30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93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096892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4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059082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125095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93" y="2184991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59082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25095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893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4059082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8125095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3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s (max 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7216621" cy="4784816"/>
          </a:xfrm>
        </p:spPr>
        <p:txBody>
          <a:bodyPr anchor="ctr">
            <a:noAutofit/>
          </a:bodyPr>
          <a:lstStyle>
            <a:lvl1pPr algn="l">
              <a:defRPr sz="53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Remember that this page should maximum be on three rows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23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11090275" cy="4784816"/>
          </a:xfrm>
        </p:spPr>
        <p:txBody>
          <a:bodyPr anchor="ctr">
            <a:noAutofit/>
          </a:bodyPr>
          <a:lstStyle>
            <a:lvl1pPr algn="l">
              <a:defRPr sz="10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Only one row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6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598421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980706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670806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97" y="5985530"/>
            <a:ext cx="2022603" cy="3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45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8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11090275" cy="816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881188"/>
            <a:ext cx="11090275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993" y="6456998"/>
            <a:ext cx="271144" cy="1752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F2B5CF4-79E2-4BCE-8F81-53ED60D489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1" r:id="rId3"/>
    <p:sldLayoutId id="2147483650" r:id="rId4"/>
    <p:sldLayoutId id="2147483687" r:id="rId5"/>
    <p:sldLayoutId id="2147483657" r:id="rId6"/>
    <p:sldLayoutId id="2147483703" r:id="rId7"/>
    <p:sldLayoutId id="2147483661" r:id="rId8"/>
    <p:sldLayoutId id="2147483662" r:id="rId9"/>
    <p:sldLayoutId id="2147483689" r:id="rId10"/>
    <p:sldLayoutId id="2147483688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8" r:id="rId17"/>
    <p:sldLayoutId id="2147483690" r:id="rId18"/>
    <p:sldLayoutId id="2147483691" r:id="rId19"/>
    <p:sldLayoutId id="2147483699" r:id="rId20"/>
    <p:sldLayoutId id="2147483700" r:id="rId21"/>
    <p:sldLayoutId id="2147483701" r:id="rId22"/>
    <p:sldLayoutId id="2147483702" r:id="rId23"/>
    <p:sldLayoutId id="2147483704" r:id="rId24"/>
    <p:sldLayoutId id="2147483705" r:id="rId25"/>
    <p:sldLayoutId id="2147483708" r:id="rId26"/>
    <p:sldLayoutId id="2147483709" r:id="rId27"/>
    <p:sldLayoutId id="2147483706" r:id="rId28"/>
    <p:sldLayoutId id="2147483707" r:id="rId29"/>
    <p:sldLayoutId id="2147483710" r:id="rId30"/>
    <p:sldLayoutId id="2147483711" r:id="rId31"/>
    <p:sldLayoutId id="2147483712" r:id="rId32"/>
    <p:sldLayoutId id="2147483654" r:id="rId33"/>
    <p:sldLayoutId id="2147483665" r:id="rId34"/>
    <p:sldLayoutId id="2147483682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36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15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44563" indent="-2460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9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1071" userDrawn="1">
          <p15:clr>
            <a:srgbClr val="F26B43"/>
          </p15:clr>
        </p15:guide>
        <p15:guide id="4" orient="horz" pos="1185" userDrawn="1">
          <p15:clr>
            <a:srgbClr val="F26B43"/>
          </p15:clr>
        </p15:guide>
        <p15:guide id="5" orient="horz" pos="3612" userDrawn="1">
          <p15:clr>
            <a:srgbClr val="F26B43"/>
          </p15:clr>
        </p15:guide>
        <p15:guide id="6" orient="horz" pos="73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5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cs-cz/dotnet/standard/net-standa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.NET Core / ASP.NET Core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cs-CZ" dirty="0" err="1"/>
              <a:t>ndřej</a:t>
            </a:r>
            <a:r>
              <a:rPr lang="cs-CZ" dirty="0"/>
              <a:t> </a:t>
            </a:r>
            <a:r>
              <a:rPr lang="cs-CZ" dirty="0" err="1"/>
              <a:t>Pajgr</a:t>
            </a:r>
            <a:r>
              <a:rPr lang="en-US" dirty="0"/>
              <a:t>t</a:t>
            </a:r>
            <a:endParaRPr lang="cs-CZ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4B8427-E6C2-41F8-96A8-10D0C1F64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3163" y="444500"/>
            <a:ext cx="3254375" cy="230188"/>
          </a:xfrm>
        </p:spPr>
        <p:txBody>
          <a:bodyPr/>
          <a:lstStyle/>
          <a:p>
            <a:r>
              <a:rPr lang="en-US" dirty="0"/>
              <a:t>April 9th</a:t>
            </a:r>
          </a:p>
        </p:txBody>
      </p:sp>
    </p:spTree>
    <p:extLst>
      <p:ext uri="{BB962C8B-B14F-4D97-AF65-F5344CB8AC3E}">
        <p14:creationId xmlns:p14="http://schemas.microsoft.com/office/powerpoint/2010/main" val="125730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Hosting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Kestrel</a:t>
            </a:r>
          </a:p>
          <a:p>
            <a:r>
              <a:rPr lang="en-US" dirty="0"/>
              <a:t>Cross platform web server</a:t>
            </a:r>
          </a:p>
          <a:p>
            <a:r>
              <a:rPr lang="en-US" dirty="0"/>
              <a:t>Preferred for ASP.NET Core projects</a:t>
            </a:r>
          </a:p>
          <a:p>
            <a:r>
              <a:rPr lang="en-US" dirty="0"/>
              <a:t>Lightweight, build for speed</a:t>
            </a:r>
          </a:p>
          <a:p>
            <a:r>
              <a:rPr lang="en-US" dirty="0"/>
              <a:t>Less features then IIS</a:t>
            </a:r>
          </a:p>
          <a:p>
            <a:r>
              <a:rPr lang="en-US" dirty="0"/>
              <a:t>Should be run behind full-featured web server (IIS, </a:t>
            </a:r>
            <a:r>
              <a:rPr lang="en-US" dirty="0" err="1"/>
              <a:t>nginx</a:t>
            </a:r>
            <a:r>
              <a:rPr lang="en-US" dirty="0"/>
              <a:t>) in production</a:t>
            </a:r>
          </a:p>
          <a:p>
            <a:r>
              <a:rPr lang="en-US" dirty="0"/>
              <a:t>Open source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FCBD8-27AB-43EE-B4E0-DE87287D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81" y="1313300"/>
            <a:ext cx="5822484" cy="42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Main()</a:t>
            </a:r>
          </a:p>
          <a:p>
            <a:r>
              <a:rPr lang="en-US" dirty="0" err="1"/>
              <a:t>WebHostBuilder</a:t>
            </a:r>
            <a:r>
              <a:rPr lang="en-US" dirty="0"/>
              <a:t> (=&gt; </a:t>
            </a:r>
            <a:r>
              <a:rPr lang="en-US" dirty="0" err="1"/>
              <a:t>HostBuilder</a:t>
            </a:r>
            <a:r>
              <a:rPr lang="en-US" dirty="0"/>
              <a:t> in 3.0)</a:t>
            </a:r>
          </a:p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One build for multiple environments</a:t>
            </a:r>
          </a:p>
          <a:p>
            <a:pPr lvl="1"/>
            <a:r>
              <a:rPr lang="en-US" dirty="0" err="1"/>
              <a:t>BuildIn</a:t>
            </a:r>
            <a:r>
              <a:rPr lang="en-US" dirty="0"/>
              <a:t>: Development, Staging, Production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Startup class to use</a:t>
            </a:r>
          </a:p>
          <a:p>
            <a:pPr marL="2651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Startup class</a:t>
            </a:r>
          </a:p>
          <a:p>
            <a:r>
              <a:rPr lang="en-US" dirty="0" err="1"/>
              <a:t>ConfigureServices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Composition root (DI setup)</a:t>
            </a:r>
          </a:p>
          <a:p>
            <a:r>
              <a:rPr lang="en-US" dirty="0"/>
              <a:t>Configure()</a:t>
            </a:r>
          </a:p>
          <a:p>
            <a:pPr lvl="1"/>
            <a:r>
              <a:rPr lang="en-US" dirty="0"/>
              <a:t>Pipeline setup</a:t>
            </a:r>
          </a:p>
          <a:p>
            <a:pPr lvl="1"/>
            <a:r>
              <a:rPr lang="en-US" i="1" dirty="0"/>
              <a:t>App initialization?</a:t>
            </a:r>
          </a:p>
          <a:p>
            <a:endParaRPr lang="en-US" i="1" dirty="0"/>
          </a:p>
          <a:p>
            <a:r>
              <a:rPr lang="en-US" dirty="0"/>
              <a:t>Convention based</a:t>
            </a:r>
          </a:p>
          <a:p>
            <a:pPr lvl="1"/>
            <a:r>
              <a:rPr lang="en-US" dirty="0" err="1"/>
              <a:t>Configure</a:t>
            </a:r>
            <a:r>
              <a:rPr lang="en-US" b="1" dirty="0" err="1"/>
              <a:t>Development</a:t>
            </a:r>
            <a:r>
              <a:rPr lang="en-US" dirty="0" err="1"/>
              <a:t>Services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350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Logging</a:t>
            </a:r>
          </a:p>
          <a:p>
            <a:r>
              <a:rPr lang="en-US" dirty="0" err="1"/>
              <a:t>Microsoft.Extensions.Logging.xxx</a:t>
            </a:r>
            <a:endParaRPr lang="en-US" dirty="0"/>
          </a:p>
          <a:p>
            <a:r>
              <a:rPr lang="en-US" dirty="0" err="1"/>
              <a:t>HostBuilder.ConfigureLogging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AddConsole</a:t>
            </a:r>
            <a:endParaRPr lang="en-US" dirty="0"/>
          </a:p>
          <a:p>
            <a:pPr lvl="1"/>
            <a:r>
              <a:rPr lang="en-US" dirty="0" err="1"/>
              <a:t>AddDebug</a:t>
            </a:r>
            <a:endParaRPr lang="en-US" dirty="0"/>
          </a:p>
          <a:p>
            <a:pPr lvl="1"/>
            <a:r>
              <a:rPr lang="en-US" dirty="0" err="1"/>
              <a:t>AddFile</a:t>
            </a:r>
            <a:endParaRPr lang="en-US" dirty="0"/>
          </a:p>
          <a:p>
            <a:pPr lvl="1"/>
            <a:r>
              <a:rPr lang="en-US" dirty="0" err="1"/>
              <a:t>AddXxx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ILogger</a:t>
            </a:r>
            <a:r>
              <a:rPr lang="en-US" dirty="0"/>
              <a:t>, </a:t>
            </a:r>
            <a:r>
              <a:rPr lang="en-US" dirty="0" err="1"/>
              <a:t>ILogger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Named placeholders</a:t>
            </a:r>
          </a:p>
          <a:p>
            <a:pPr marL="2651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BCB4A87-7024-422D-AF1F-1C61750A8B8F}"/>
              </a:ext>
            </a:extLst>
          </p:cNvPr>
          <p:cNvSpPr txBox="1">
            <a:spLocks/>
          </p:cNvSpPr>
          <p:nvPr/>
        </p:nvSpPr>
        <p:spPr>
          <a:xfrm>
            <a:off x="6394318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Application Insights logging</a:t>
            </a:r>
          </a:p>
          <a:p>
            <a:r>
              <a:rPr lang="en-US" dirty="0" err="1"/>
              <a:t>HostBuilder.UseApplicationInsights</a:t>
            </a:r>
            <a:r>
              <a:rPr lang="en-US" dirty="0"/>
              <a:t>()</a:t>
            </a:r>
          </a:p>
          <a:p>
            <a:r>
              <a:rPr lang="en-US" dirty="0" err="1"/>
              <a:t>loggerFactory.AddApplicationInsights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111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Settings</a:t>
            </a:r>
          </a:p>
          <a:p>
            <a:r>
              <a:rPr lang="en-US" dirty="0" err="1"/>
              <a:t>Microsoft.Extensions.Configuration</a:t>
            </a:r>
            <a:endParaRPr lang="en-US" dirty="0"/>
          </a:p>
          <a:p>
            <a:r>
              <a:rPr lang="en-US" dirty="0"/>
              <a:t>Key – value pairs</a:t>
            </a:r>
          </a:p>
          <a:p>
            <a:r>
              <a:rPr lang="en-US" dirty="0"/>
              <a:t>Nested, separated by “:” (Group1:Name)</a:t>
            </a:r>
          </a:p>
          <a:p>
            <a:r>
              <a:rPr lang="en-US" dirty="0" err="1"/>
              <a:t>HostBuilder.ConfigureAppConfiguration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json, xml, CLI, </a:t>
            </a:r>
            <a:r>
              <a:rPr lang="en-US" dirty="0" err="1"/>
              <a:t>KeyVault</a:t>
            </a:r>
            <a:r>
              <a:rPr lang="en-US" dirty="0"/>
              <a:t>, Environment, …</a:t>
            </a:r>
          </a:p>
          <a:p>
            <a:r>
              <a:rPr lang="en-US" dirty="0"/>
              <a:t>Last value wins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4F31531-D12A-4C0E-B752-0F8FB88D85A2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IConfiguration</a:t>
            </a:r>
            <a:endParaRPr lang="en-US" b="1" dirty="0"/>
          </a:p>
          <a:p>
            <a:r>
              <a:rPr lang="en-US" dirty="0" err="1"/>
              <a:t>GetSection</a:t>
            </a:r>
            <a:r>
              <a:rPr lang="en-US" dirty="0"/>
              <a:t>(</a:t>
            </a:r>
            <a:r>
              <a:rPr lang="en-US" i="1" dirty="0"/>
              <a:t>&lt;path&gt;).</a:t>
            </a:r>
            <a:r>
              <a:rPr lang="en-US" dirty="0" err="1"/>
              <a:t>GetValue</a:t>
            </a:r>
            <a:r>
              <a:rPr lang="en-US" dirty="0"/>
              <a:t>&lt;T&gt;()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</a:t>
            </a:r>
          </a:p>
          <a:p>
            <a:r>
              <a:rPr lang="en-US" dirty="0"/>
              <a:t>Lazy configuration access</a:t>
            </a:r>
          </a:p>
          <a:p>
            <a:r>
              <a:rPr lang="en-US" dirty="0"/>
              <a:t>Update on change</a:t>
            </a:r>
          </a:p>
          <a:p>
            <a:r>
              <a:rPr lang="en-US" dirty="0" err="1"/>
              <a:t>services.Configure</a:t>
            </a:r>
            <a:r>
              <a:rPr lang="en-US" dirty="0"/>
              <a:t>&lt;T&gt;(Configuration);</a:t>
            </a:r>
          </a:p>
          <a:p>
            <a:r>
              <a:rPr lang="en-US" dirty="0"/>
              <a:t>Inject </a:t>
            </a:r>
            <a:r>
              <a:rPr lang="en-US" dirty="0" err="1"/>
              <a:t>IOptionsMonitor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6737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Build-in DI container</a:t>
            </a:r>
          </a:p>
          <a:p>
            <a:r>
              <a:rPr lang="en-US" dirty="0" err="1"/>
              <a:t>Microsoft.Extensions.DependencyInjection</a:t>
            </a:r>
            <a:endParaRPr lang="en-US" dirty="0"/>
          </a:p>
          <a:p>
            <a:r>
              <a:rPr lang="en-US" dirty="0"/>
              <a:t>Lightweight, fast</a:t>
            </a:r>
          </a:p>
          <a:p>
            <a:r>
              <a:rPr lang="en-US" dirty="0" err="1"/>
              <a:t>IServiceCollection</a:t>
            </a:r>
            <a:r>
              <a:rPr lang="en-US" dirty="0"/>
              <a:t> for registration</a:t>
            </a:r>
          </a:p>
          <a:p>
            <a:r>
              <a:rPr lang="en-US" dirty="0" err="1"/>
              <a:t>IServiceProvider</a:t>
            </a:r>
            <a:r>
              <a:rPr lang="en-US" dirty="0"/>
              <a:t> for resolving</a:t>
            </a:r>
          </a:p>
          <a:p>
            <a:endParaRPr lang="en-US" dirty="0"/>
          </a:p>
          <a:p>
            <a:r>
              <a:rPr lang="en-US" dirty="0"/>
              <a:t>Missing some advanced features</a:t>
            </a:r>
          </a:p>
          <a:p>
            <a:pPr lvl="1"/>
            <a:r>
              <a:rPr lang="en-US" dirty="0"/>
              <a:t>Convention based registration</a:t>
            </a:r>
          </a:p>
          <a:p>
            <a:pPr lvl="1"/>
            <a:r>
              <a:rPr lang="en-US" dirty="0"/>
              <a:t>Interception (AOP)</a:t>
            </a:r>
          </a:p>
          <a:p>
            <a:pPr lvl="1"/>
            <a:r>
              <a:rPr lang="en-US" dirty="0"/>
              <a:t>Custom lifestyles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party containers</a:t>
            </a:r>
          </a:p>
          <a:p>
            <a:r>
              <a:rPr lang="en-US" dirty="0"/>
              <a:t>Implement </a:t>
            </a:r>
            <a:r>
              <a:rPr lang="en-US" dirty="0" err="1"/>
              <a:t>IServiceProvider</a:t>
            </a:r>
            <a:endParaRPr lang="en-US" dirty="0"/>
          </a:p>
          <a:p>
            <a:pPr lvl="1"/>
            <a:r>
              <a:rPr lang="en-US" dirty="0" err="1"/>
              <a:t>Autofaq</a:t>
            </a:r>
            <a:endParaRPr lang="en-US" dirty="0"/>
          </a:p>
          <a:p>
            <a:pPr lvl="1"/>
            <a:r>
              <a:rPr lang="en-US" dirty="0" err="1"/>
              <a:t>SimpleInjector</a:t>
            </a:r>
            <a:endParaRPr lang="en-US" dirty="0"/>
          </a:p>
          <a:p>
            <a:pPr lvl="1"/>
            <a:r>
              <a:rPr lang="en-US" dirty="0" err="1"/>
              <a:t>Castle.Windsor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IServiceProvider</a:t>
            </a:r>
            <a:r>
              <a:rPr lang="en-US" dirty="0"/>
              <a:t> from </a:t>
            </a:r>
            <a:r>
              <a:rPr lang="en-US" dirty="0" err="1"/>
              <a:t>Startup.ConfigureServices</a:t>
            </a:r>
            <a:r>
              <a:rPr lang="en-US" dirty="0"/>
              <a:t>()</a:t>
            </a:r>
          </a:p>
          <a:p>
            <a:r>
              <a:rPr lang="en-US" dirty="0"/>
              <a:t>Some manual wiring required</a:t>
            </a:r>
          </a:p>
          <a:p>
            <a:pPr lvl="1"/>
            <a:endParaRPr lang="en-US" dirty="0"/>
          </a:p>
          <a:p>
            <a:r>
              <a:rPr lang="en-US" dirty="0" err="1"/>
              <a:t>Scrutor</a:t>
            </a:r>
            <a:r>
              <a:rPr lang="en-US" dirty="0"/>
              <a:t> NuGet package</a:t>
            </a:r>
          </a:p>
          <a:p>
            <a:pPr lvl="1"/>
            <a:r>
              <a:rPr lang="en-US" dirty="0"/>
              <a:t>Conventions, discovery</a:t>
            </a:r>
          </a:p>
          <a:p>
            <a:pPr lvl="1"/>
            <a:r>
              <a:rPr lang="en-US" dirty="0"/>
              <a:t>Decorator pattern (AOP)</a:t>
            </a:r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Controllers</a:t>
            </a:r>
          </a:p>
          <a:p>
            <a:r>
              <a:rPr lang="en-US" dirty="0"/>
              <a:t>No convention or base class required</a:t>
            </a:r>
          </a:p>
          <a:p>
            <a:r>
              <a:rPr lang="en-US" dirty="0"/>
              <a:t>Controller should be marked with [</a:t>
            </a:r>
            <a:r>
              <a:rPr lang="en-US" dirty="0" err="1"/>
              <a:t>ApiController</a:t>
            </a:r>
            <a:r>
              <a:rPr lang="en-US" dirty="0"/>
              <a:t>] attribute</a:t>
            </a:r>
          </a:p>
          <a:p>
            <a:r>
              <a:rPr lang="en-US" dirty="0"/>
              <a:t>Routing defined with [Route] attribute</a:t>
            </a:r>
          </a:p>
          <a:p>
            <a:r>
              <a:rPr lang="en-US" dirty="0"/>
              <a:t>Method names mapped by [</a:t>
            </a:r>
            <a:r>
              <a:rPr lang="en-US" dirty="0" err="1"/>
              <a:t>HttpXXX</a:t>
            </a:r>
            <a:r>
              <a:rPr lang="en-US" dirty="0"/>
              <a:t>] attribute, no convention mapping required</a:t>
            </a:r>
          </a:p>
          <a:p>
            <a:endParaRPr lang="en-US" dirty="0"/>
          </a:p>
          <a:p>
            <a:r>
              <a:rPr lang="en-US" dirty="0" err="1"/>
              <a:t>FromBody</a:t>
            </a:r>
            <a:r>
              <a:rPr lang="en-US" dirty="0"/>
              <a:t>, </a:t>
            </a:r>
            <a:r>
              <a:rPr lang="en-US" dirty="0" err="1"/>
              <a:t>FromHeader</a:t>
            </a:r>
            <a:r>
              <a:rPr lang="en-US" dirty="0"/>
              <a:t>, </a:t>
            </a:r>
            <a:r>
              <a:rPr lang="en-US" dirty="0" err="1"/>
              <a:t>FromRoute</a:t>
            </a:r>
            <a:r>
              <a:rPr lang="en-US" dirty="0"/>
              <a:t>, …</a:t>
            </a:r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334962" indent="-342900"/>
            <a:r>
              <a:rPr lang="en-US" dirty="0"/>
              <a:t>More return options possible</a:t>
            </a:r>
          </a:p>
          <a:p>
            <a:pPr marL="608012" lvl="1" indent="-342900"/>
            <a:r>
              <a:rPr lang="en-US" dirty="0"/>
              <a:t>Specific type</a:t>
            </a:r>
          </a:p>
          <a:p>
            <a:pPr marL="608012" lvl="1" indent="-342900"/>
            <a:r>
              <a:rPr lang="en-US" dirty="0" err="1"/>
              <a:t>IActionResult</a:t>
            </a:r>
            <a:endParaRPr lang="en-US" dirty="0"/>
          </a:p>
          <a:p>
            <a:pPr marL="608012" lvl="1" indent="-342900"/>
            <a:r>
              <a:rPr lang="en-US" dirty="0" err="1"/>
              <a:t>ActionResult</a:t>
            </a:r>
            <a:r>
              <a:rPr lang="en-US" dirty="0"/>
              <a:t>&lt;T&gt;</a:t>
            </a:r>
          </a:p>
          <a:p>
            <a:pPr marL="334962" indent="-342900"/>
            <a:r>
              <a:rPr lang="en-US" dirty="0"/>
              <a:t>Async support</a:t>
            </a:r>
          </a:p>
          <a:p>
            <a:pPr marL="334962" indent="-342900"/>
            <a:r>
              <a:rPr lang="en-US" dirty="0" err="1"/>
              <a:t>ProducesResponseType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Razor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Razor pages</a:t>
            </a:r>
          </a:p>
          <a:p>
            <a:r>
              <a:rPr lang="en-US" dirty="0"/>
              <a:t>Lightweight 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 err="1"/>
              <a:t>PageModel</a:t>
            </a:r>
            <a:r>
              <a:rPr lang="en-US" dirty="0"/>
              <a:t> derived class</a:t>
            </a:r>
          </a:p>
          <a:p>
            <a:pPr lvl="1"/>
            <a:r>
              <a:rPr lang="en-US" dirty="0" err="1"/>
              <a:t>Controller+Model</a:t>
            </a:r>
            <a:endParaRPr lang="en-US" dirty="0"/>
          </a:p>
          <a:p>
            <a:pPr lvl="1"/>
            <a:r>
              <a:rPr lang="en-US" dirty="0" err="1"/>
              <a:t>OnGet</a:t>
            </a:r>
            <a:r>
              <a:rPr lang="en-US" dirty="0"/>
              <a:t>(), </a:t>
            </a:r>
            <a:r>
              <a:rPr lang="en-US" dirty="0" err="1"/>
              <a:t>OnPost</a:t>
            </a:r>
            <a:r>
              <a:rPr lang="en-US" dirty="0"/>
              <a:t>(), </a:t>
            </a:r>
            <a:r>
              <a:rPr lang="en-US" dirty="0" err="1"/>
              <a:t>OnGetAsync</a:t>
            </a:r>
            <a:r>
              <a:rPr lang="en-US" dirty="0"/>
              <a:t>(), 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D088F-BAC8-4D0C-AD55-E66C3392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98" y="426175"/>
            <a:ext cx="5784081" cy="322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5CD79-A2A8-4B4A-9D12-5EA68E6C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83" y="3892937"/>
            <a:ext cx="402370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MVC, SPA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/>
              <a:t>Controllers should derive from Controller class</a:t>
            </a:r>
          </a:p>
          <a:p>
            <a:r>
              <a:rPr lang="en-US" dirty="0" err="1"/>
              <a:t>App.UseMvc</a:t>
            </a:r>
            <a:r>
              <a:rPr lang="en-US" dirty="0"/>
              <a:t>(r =&gt; </a:t>
            </a:r>
            <a:r>
              <a:rPr lang="en-US" dirty="0" err="1"/>
              <a:t>r.MapRoutes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SPA</a:t>
            </a:r>
          </a:p>
          <a:p>
            <a:r>
              <a:rPr lang="en-US" dirty="0"/>
              <a:t>React / Angular template</a:t>
            </a:r>
          </a:p>
          <a:p>
            <a:r>
              <a:rPr lang="en-US" dirty="0"/>
              <a:t>Server side loading +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86E3D-5370-49A7-BE6C-B13D5D19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80" y="1280435"/>
            <a:ext cx="2865368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DCC-A30A-3C4D-985B-21AC21D7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878" y="685623"/>
            <a:ext cx="3139688" cy="4784816"/>
          </a:xfrm>
        </p:spPr>
        <p:txBody>
          <a:bodyPr/>
          <a:lstStyle/>
          <a:p>
            <a:r>
              <a:rPr lang="en-GB" sz="8800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345C1-4CB9-2F4D-B33C-DFC862619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160A-C8EF-4B48-9201-197D1FFC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29" y="1283045"/>
            <a:ext cx="3799702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79664-B630-6043-89C5-DDCDB839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70980"/>
            <a:ext cx="11170081" cy="3852862"/>
          </a:xfrm>
        </p:spPr>
        <p:txBody>
          <a:bodyPr/>
          <a:lstStyle/>
          <a:p>
            <a:r>
              <a:rPr lang="en-US" altLang="sv-SE" sz="2400" dirty="0"/>
              <a:t>Runtime / Framework / Standard</a:t>
            </a:r>
          </a:p>
          <a:p>
            <a:r>
              <a:rPr lang="en-US" altLang="sv-SE" sz="2400" dirty="0"/>
              <a:t>.NET Core vs .NET Framework</a:t>
            </a:r>
          </a:p>
          <a:p>
            <a:r>
              <a:rPr lang="en-US" altLang="sv-SE" sz="2400" dirty="0"/>
              <a:t>Tooling</a:t>
            </a:r>
          </a:p>
          <a:p>
            <a:r>
              <a:rPr lang="en-US" altLang="sv-SE" sz="2400" dirty="0"/>
              <a:t>ASP.NET Core vs ASP.NET 4.x</a:t>
            </a:r>
          </a:p>
          <a:p>
            <a:r>
              <a:rPr lang="en-US" altLang="sv-SE" sz="2400" dirty="0"/>
              <a:t>Startup</a:t>
            </a:r>
          </a:p>
          <a:p>
            <a:pPr lvl="1"/>
            <a:r>
              <a:rPr lang="en-US" altLang="sv-SE" sz="2400" dirty="0"/>
              <a:t>Hosting</a:t>
            </a:r>
          </a:p>
          <a:p>
            <a:pPr lvl="1"/>
            <a:r>
              <a:rPr lang="en-US" altLang="sv-SE" sz="2400" dirty="0"/>
              <a:t>Configuration</a:t>
            </a:r>
          </a:p>
          <a:p>
            <a:pPr lvl="1"/>
            <a:r>
              <a:rPr lang="en-US" altLang="sv-SE" sz="2400" dirty="0"/>
              <a:t>Logging</a:t>
            </a:r>
          </a:p>
          <a:p>
            <a:pPr lvl="1"/>
            <a:r>
              <a:rPr lang="en-US" altLang="sv-SE" sz="2400" dirty="0"/>
              <a:t>DI</a:t>
            </a:r>
          </a:p>
          <a:p>
            <a:endParaRPr lang="en-US" altLang="sv-S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94B1-9BF5-9448-95A2-0C5EE5B7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AA277-C525-F34D-ADBA-28A18DF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dirty="0"/>
              <a:t>Agenda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9EA9D-747D-4C58-AB00-60268D39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06" y="1648892"/>
            <a:ext cx="2900218" cy="145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D88E3-6445-439E-80E7-5F3C95CB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21" y="1357323"/>
            <a:ext cx="1195532" cy="119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66DB5-1648-4C6D-B0F3-65850BC8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37" y="4494729"/>
            <a:ext cx="1273464" cy="1273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85F56-801E-488E-A759-23F78608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537" y="4318084"/>
            <a:ext cx="1438600" cy="1450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828DFC-6E65-4342-8096-2128100B1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046" y="2512123"/>
            <a:ext cx="2530764" cy="25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A3D2E-58A4-4369-8C8B-8879F46B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81188"/>
            <a:ext cx="3782291" cy="38528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Runtime</a:t>
            </a:r>
            <a:endParaRPr lang="en-US" b="1" dirty="0"/>
          </a:p>
          <a:p>
            <a:r>
              <a:rPr lang="en-US" dirty="0"/>
              <a:t>Assembly loading</a:t>
            </a:r>
          </a:p>
          <a:p>
            <a:r>
              <a:rPr lang="en-US" dirty="0"/>
              <a:t>GC</a:t>
            </a:r>
          </a:p>
          <a:p>
            <a:r>
              <a:rPr lang="en-US" dirty="0"/>
              <a:t>Native interop</a:t>
            </a:r>
          </a:p>
          <a:p>
            <a:r>
              <a:rPr lang="en-US" dirty="0"/>
              <a:t>Managed code execution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94A95-847D-4EB0-A5B9-8AD747DE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78A55-2FF5-418E-9203-03FBD0D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…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AAC26D4-87F9-4A76-8107-D0CB47B0C785}"/>
              </a:ext>
            </a:extLst>
          </p:cNvPr>
          <p:cNvSpPr txBox="1">
            <a:spLocks/>
          </p:cNvSpPr>
          <p:nvPr/>
        </p:nvSpPr>
        <p:spPr>
          <a:xfrm>
            <a:off x="4333153" y="1881188"/>
            <a:ext cx="3782291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Platform</a:t>
            </a:r>
            <a:endParaRPr lang="en-US" b="1" dirty="0"/>
          </a:p>
          <a:p>
            <a:r>
              <a:rPr lang="en-US" dirty="0"/>
              <a:t>Framework / Core / Mono /…</a:t>
            </a:r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Namespace</a:t>
            </a:r>
          </a:p>
          <a:p>
            <a:pPr lvl="1"/>
            <a:r>
              <a:rPr lang="en-US" dirty="0"/>
              <a:t>Assemblies</a:t>
            </a:r>
          </a:p>
          <a:p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3BB9883-4B9C-4809-B3AF-C1C1F8048842}"/>
              </a:ext>
            </a:extLst>
          </p:cNvPr>
          <p:cNvSpPr txBox="1">
            <a:spLocks/>
          </p:cNvSpPr>
          <p:nvPr/>
        </p:nvSpPr>
        <p:spPr>
          <a:xfrm>
            <a:off x="8115445" y="1881188"/>
            <a:ext cx="3782290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Standard</a:t>
            </a:r>
            <a:endParaRPr lang="en-US" b="1" dirty="0"/>
          </a:p>
          <a:p>
            <a:r>
              <a:rPr lang="en-US" dirty="0"/>
              <a:t>API definition</a:t>
            </a:r>
          </a:p>
          <a:p>
            <a:r>
              <a:rPr lang="en-US" dirty="0"/>
              <a:t>Contract, no implementation</a:t>
            </a:r>
          </a:p>
          <a:p>
            <a:r>
              <a:rPr lang="en-US" dirty="0"/>
              <a:t>Defines compatibility</a:t>
            </a:r>
          </a:p>
          <a:p>
            <a:r>
              <a:rPr lang="en-US" dirty="0"/>
              <a:t>Replaces PCL</a:t>
            </a:r>
          </a:p>
        </p:txBody>
      </p:sp>
    </p:spTree>
    <p:extLst>
      <p:ext uri="{BB962C8B-B14F-4D97-AF65-F5344CB8AC3E}">
        <p14:creationId xmlns:p14="http://schemas.microsoft.com/office/powerpoint/2010/main" val="22320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5772EEC-CB24-4CA6-A4AA-1C5CA2A1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8B1556B-EFF9-43C2-9719-65652629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8265" y="1688511"/>
            <a:ext cx="6516179" cy="33121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A683A-6A15-47DE-A8CE-F870DE72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DF9D0-B83B-466B-9314-25BC9F7E8010}"/>
              </a:ext>
            </a:extLst>
          </p:cNvPr>
          <p:cNvSpPr txBox="1"/>
          <p:nvPr/>
        </p:nvSpPr>
        <p:spPr>
          <a:xfrm>
            <a:off x="7180737" y="5030989"/>
            <a:ext cx="464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https://docs.microsoft.com/cs-cz/dotnet/standard/net-standard</a:t>
            </a:r>
            <a:endParaRPr lang="en-US" sz="1200"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689CC090-B843-4D74-8D2D-3DD7B1A134EE}"/>
              </a:ext>
            </a:extLst>
          </p:cNvPr>
          <p:cNvSpPr txBox="1">
            <a:spLocks/>
          </p:cNvSpPr>
          <p:nvPr/>
        </p:nvSpPr>
        <p:spPr>
          <a:xfrm>
            <a:off x="550862" y="1881188"/>
            <a:ext cx="4643708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Class library</a:t>
            </a:r>
          </a:p>
          <a:p>
            <a:r>
              <a:rPr lang="en-US" dirty="0"/>
              <a:t>Use .NET standard if possible</a:t>
            </a:r>
          </a:p>
          <a:p>
            <a:r>
              <a:rPr lang="en-US" dirty="0"/>
              <a:t>Lower is better</a:t>
            </a:r>
          </a:p>
          <a:p>
            <a:pPr lvl="1"/>
            <a:r>
              <a:rPr lang="en-US" dirty="0"/>
              <a:t>Less components to work with</a:t>
            </a:r>
          </a:p>
          <a:p>
            <a:pPr lvl="1"/>
            <a:r>
              <a:rPr lang="en-US" dirty="0"/>
              <a:t>More possible consumers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Application / test projects</a:t>
            </a:r>
          </a:p>
          <a:p>
            <a:r>
              <a:rPr lang="en-US" dirty="0"/>
              <a:t>Specific platform</a:t>
            </a:r>
          </a:p>
          <a:p>
            <a:r>
              <a:rPr lang="en-US" dirty="0"/>
              <a:t>Higher version possible</a:t>
            </a:r>
          </a:p>
          <a:p>
            <a:pPr lvl="1"/>
            <a:r>
              <a:rPr lang="en-US" dirty="0"/>
              <a:t>More libs to consume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C60C1-5EAD-4383-9805-266F44FD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9796"/>
            <a:ext cx="5336131" cy="3852862"/>
          </a:xfrm>
        </p:spPr>
        <p:txBody>
          <a:bodyPr/>
          <a:lstStyle/>
          <a:p>
            <a:r>
              <a:rPr lang="en-US" b="1" dirty="0"/>
              <a:t>Heavy</a:t>
            </a:r>
          </a:p>
          <a:p>
            <a:r>
              <a:rPr lang="en-US" b="1" dirty="0"/>
              <a:t>Monolith</a:t>
            </a:r>
          </a:p>
          <a:p>
            <a:pPr lvl="1"/>
            <a:r>
              <a:rPr lang="en-US" b="1" dirty="0"/>
              <a:t>Most in framework</a:t>
            </a:r>
          </a:p>
          <a:p>
            <a:r>
              <a:rPr lang="en-US" b="1" dirty="0"/>
              <a:t>Windows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5CE20-181E-4999-B39C-4247497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FCF3-9FBE-4E4C-AFB7-4ECDA28D1F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4617" y="1999796"/>
            <a:ext cx="5336131" cy="2529901"/>
          </a:xfrm>
        </p:spPr>
        <p:txBody>
          <a:bodyPr/>
          <a:lstStyle/>
          <a:p>
            <a:r>
              <a:rPr lang="en-US" b="1" dirty="0"/>
              <a:t>Lightweight</a:t>
            </a:r>
          </a:p>
          <a:p>
            <a:r>
              <a:rPr lang="en-US" b="1" dirty="0"/>
              <a:t>Modular</a:t>
            </a:r>
          </a:p>
          <a:p>
            <a:pPr lvl="1"/>
            <a:r>
              <a:rPr lang="en-US" b="1" dirty="0"/>
              <a:t>Most in NuGet packages</a:t>
            </a:r>
          </a:p>
          <a:p>
            <a:r>
              <a:rPr lang="en-US" b="1" dirty="0"/>
              <a:t>Multiplatform</a:t>
            </a:r>
          </a:p>
          <a:p>
            <a:r>
              <a:rPr lang="en-US" b="1" dirty="0"/>
              <a:t>Faster</a:t>
            </a:r>
          </a:p>
          <a:p>
            <a:r>
              <a:rPr lang="en-US" b="1" dirty="0" err="1"/>
              <a:t>OpenSource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470F6-D307-4605-B0A6-E502EB3D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vs .NET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00A3-9B29-4164-A6C6-3F7F64D3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77" y="4660653"/>
            <a:ext cx="2801566" cy="1400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CE30A-F7A7-4831-824F-3AB4E04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3" y="4660653"/>
            <a:ext cx="1324988" cy="13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90916"/>
            <a:ext cx="11090275" cy="3852862"/>
          </a:xfrm>
        </p:spPr>
        <p:txBody>
          <a:bodyPr/>
          <a:lstStyle/>
          <a:p>
            <a:pPr marL="0" indent="-7938">
              <a:buNone/>
            </a:pPr>
            <a:r>
              <a:rPr lang="en-US" b="1" dirty="0"/>
              <a:t>New dotnet command</a:t>
            </a:r>
          </a:p>
          <a:p>
            <a:r>
              <a:rPr lang="en-US" dirty="0"/>
              <a:t>.NET Core port of MSBUILD</a:t>
            </a:r>
          </a:p>
          <a:p>
            <a:r>
              <a:rPr lang="en-US" dirty="0"/>
              <a:t>Multiplatform</a:t>
            </a:r>
          </a:p>
          <a:p>
            <a:r>
              <a:rPr lang="en-US" dirty="0"/>
              <a:t>One tool to handle “everything” and replace</a:t>
            </a:r>
          </a:p>
          <a:p>
            <a:pPr lvl="1"/>
            <a:r>
              <a:rPr lang="en-US" dirty="0"/>
              <a:t>MSBUILD (build, test, publish, …)</a:t>
            </a:r>
          </a:p>
          <a:p>
            <a:pPr lvl="2"/>
            <a:r>
              <a:rPr lang="en-US" dirty="0"/>
              <a:t> can still use “dotnet </a:t>
            </a:r>
            <a:r>
              <a:rPr lang="en-US" dirty="0" err="1"/>
              <a:t>msbuild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NuGet (restore, pack, </a:t>
            </a:r>
            <a:r>
              <a:rPr lang="en-US" dirty="0" err="1"/>
              <a:t>nuget</a:t>
            </a:r>
            <a:r>
              <a:rPr lang="en-US" dirty="0"/>
              <a:t> push, …)</a:t>
            </a:r>
          </a:p>
          <a:p>
            <a:pPr lvl="1"/>
            <a:endParaRPr lang="en-US" dirty="0"/>
          </a:p>
          <a:p>
            <a:r>
              <a:rPr lang="en-US" dirty="0"/>
              <a:t>Global tools</a:t>
            </a:r>
          </a:p>
          <a:p>
            <a:pPr lvl="1"/>
            <a:r>
              <a:rPr lang="en-US" dirty="0"/>
              <a:t>dotnet tool 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B2EC2-A727-4BBF-8ACB-5FF6ADAE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342"/>
            <a:ext cx="5945201" cy="5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package references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packages.config</a:t>
            </a:r>
            <a:endParaRPr lang="en-US" dirty="0"/>
          </a:p>
          <a:p>
            <a:pPr lvl="1"/>
            <a:r>
              <a:rPr lang="en-US" dirty="0"/>
              <a:t>Automatic binding redirect</a:t>
            </a:r>
          </a:p>
          <a:p>
            <a:r>
              <a:rPr lang="en-US" dirty="0"/>
              <a:t>Partially merged with </a:t>
            </a:r>
            <a:r>
              <a:rPr lang="en-US" dirty="0" err="1"/>
              <a:t>AssemblyInfo</a:t>
            </a:r>
            <a:endParaRPr lang="en-US" dirty="0"/>
          </a:p>
          <a:p>
            <a:pPr lvl="1"/>
            <a:r>
              <a:rPr lang="en-US" dirty="0"/>
              <a:t>Version, description, author, …</a:t>
            </a:r>
          </a:p>
          <a:p>
            <a:r>
              <a:rPr lang="en-US" dirty="0"/>
              <a:t>Build output</a:t>
            </a:r>
          </a:p>
          <a:p>
            <a:pPr lvl="1"/>
            <a:r>
              <a:rPr lang="en-US" dirty="0"/>
              <a:t>Target framework (net461, netstandard2.0, …)</a:t>
            </a:r>
          </a:p>
          <a:p>
            <a:pPr lvl="1"/>
            <a:r>
              <a:rPr lang="en-US" dirty="0"/>
              <a:t>Deployment mode (framework-dependent vs self-hosted)</a:t>
            </a:r>
          </a:p>
          <a:p>
            <a:r>
              <a:rPr lang="en-US" dirty="0" err="1"/>
              <a:t>Directory.Build.props</a:t>
            </a:r>
            <a:r>
              <a:rPr lang="en-US" dirty="0"/>
              <a:t> &amp; targets</a:t>
            </a:r>
          </a:p>
          <a:p>
            <a:pPr marL="26511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2059-C010-4F62-87BE-8004127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4CD0B-FB5F-4FAC-95EF-6E869711F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23" y="1538807"/>
            <a:ext cx="7953171" cy="44030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53D7-5218-4855-9BC3-23F6CD7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Request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DB304-B47E-4978-B1F2-4CF6929FE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6851" y="1784494"/>
            <a:ext cx="5714286" cy="36571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of chained components = </a:t>
            </a:r>
            <a:r>
              <a:rPr lang="en-US" b="1" dirty="0" err="1"/>
              <a:t>Middleware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DoWork</a:t>
            </a:r>
            <a:r>
              <a:rPr lang="en-US" dirty="0"/>
              <a:t>(); =&gt; Next(); =&gt; </a:t>
            </a:r>
            <a:r>
              <a:rPr lang="en-US" dirty="0" err="1"/>
              <a:t>DoAnotherWork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Order matters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Static files</a:t>
            </a:r>
          </a:p>
          <a:p>
            <a:pPr lvl="1"/>
            <a:r>
              <a:rPr lang="en-US" dirty="0"/>
              <a:t>Auth</a:t>
            </a:r>
          </a:p>
          <a:p>
            <a:pPr lvl="1"/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7328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iflame">
  <a:themeElements>
    <a:clrScheme name="Oriflame">
      <a:dk1>
        <a:srgbClr val="646569"/>
      </a:dk1>
      <a:lt1>
        <a:sysClr val="window" lastClr="FFFFFF"/>
      </a:lt1>
      <a:dk2>
        <a:srgbClr val="A7BCD6"/>
      </a:dk2>
      <a:lt2>
        <a:srgbClr val="DCFFBD"/>
      </a:lt2>
      <a:accent1>
        <a:srgbClr val="BAC5B9"/>
      </a:accent1>
      <a:accent2>
        <a:srgbClr val="DFC2C3"/>
      </a:accent2>
      <a:accent3>
        <a:srgbClr val="B3B0C4"/>
      </a:accent3>
      <a:accent4>
        <a:srgbClr val="D7C4B7"/>
      </a:accent4>
      <a:accent5>
        <a:srgbClr val="B9DCD2"/>
      </a:accent5>
      <a:accent6>
        <a:srgbClr val="A6BFE7"/>
      </a:accent6>
      <a:hlink>
        <a:srgbClr val="646569"/>
      </a:hlink>
      <a:folHlink>
        <a:srgbClr val="64656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811C180-2745-5C45-BB33-0A4C737F3AE2}" vid="{5F232FD9-57CB-5A4B-9FF2-ED965509E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Oriflame_PPT Template_Navy</Template>
  <TotalTime>2804</TotalTime>
  <Words>859</Words>
  <Application>Microsoft Office PowerPoint</Application>
  <PresentationFormat>Widescreen</PresentationFormat>
  <Paragraphs>256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Oriflame</vt:lpstr>
      <vt:lpstr>.NET Core / ASP.NET Core Introduction</vt:lpstr>
      <vt:lpstr>Agenda</vt:lpstr>
      <vt:lpstr>.NET …</vt:lpstr>
      <vt:lpstr>.NET standard</vt:lpstr>
      <vt:lpstr>.NET Framework vs .NET Core</vt:lpstr>
      <vt:lpstr>Tooling – CLI</vt:lpstr>
      <vt:lpstr>Tooling – project</vt:lpstr>
      <vt:lpstr>ASP.NET Core</vt:lpstr>
      <vt:lpstr>ASP.NET Core – Request pipeline</vt:lpstr>
      <vt:lpstr>ASP.NET Core – Hosting</vt:lpstr>
      <vt:lpstr>ASP.NET Core – Startup</vt:lpstr>
      <vt:lpstr>ASP.NET Core – Logging</vt:lpstr>
      <vt:lpstr>ASP.NET Core – Settings</vt:lpstr>
      <vt:lpstr>ASP.NET Core – DI</vt:lpstr>
      <vt:lpstr>ASP.NET Core - API</vt:lpstr>
      <vt:lpstr>ASP.NET Core - Razor</vt:lpstr>
      <vt:lpstr>ASP.NET Core – MVC, SPA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Platform</dc:title>
  <dc:subject/>
  <dc:creator>Ondrej Pajgrt</dc:creator>
  <cp:keywords/>
  <dc:description/>
  <cp:lastModifiedBy>Pajgrt, Ondrej [External]</cp:lastModifiedBy>
  <cp:revision>98</cp:revision>
  <dcterms:created xsi:type="dcterms:W3CDTF">2019-02-20T14:21:09Z</dcterms:created>
  <dcterms:modified xsi:type="dcterms:W3CDTF">2019-04-08T06:52:04Z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