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72" r:id="rId4"/>
    <p:sldId id="275" r:id="rId5"/>
    <p:sldId id="273" r:id="rId6"/>
    <p:sldId id="274" r:id="rId7"/>
    <p:sldId id="276" r:id="rId8"/>
    <p:sldId id="277" r:id="rId9"/>
    <p:sldId id="261" r:id="rId10"/>
    <p:sldId id="271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 Pajgrt" initials="OP" lastIdx="2" clrIdx="0">
    <p:extLst>
      <p:ext uri="{19B8F6BF-5375-455C-9EA6-DF929625EA0E}">
        <p15:presenceInfo xmlns:p15="http://schemas.microsoft.com/office/powerpoint/2012/main" userId="fbf7e7287ac861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A7BCD6"/>
    <a:srgbClr val="FFFFFF"/>
    <a:srgbClr val="A6B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15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1T14:33:44.427" idx="1">
    <p:pos x="3274" y="258"/>
    <p:text>Demo?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1T14:53:57.410" idx="2">
    <p:pos x="4608" y="400"/>
    <p:text>Demo na directory.build.props a project file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894D-53F3-4060-AF7D-8EA07C65538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EB6D4-2874-4344-BACD-5B40B2FE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2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7F70-21DE-4C83-92F5-435E90FDCD2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A6133-5E02-4CB3-8CD2-79D67A7D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/>
              <a:t> selfhosted</a:t>
            </a:r>
            <a:endParaRPr lang="en-US" dirty="0"/>
          </a:p>
          <a:p>
            <a:r>
              <a:rPr lang="en-US" dirty="0"/>
              <a:t>Demo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Directory.Build.props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A6133-5E02-4CB3-8CD2-79D67A7D8C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2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page - Long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122684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1444" y="1811291"/>
            <a:ext cx="7310840" cy="1399521"/>
          </a:xfrm>
        </p:spPr>
        <p:txBody>
          <a:bodyPr anchor="b">
            <a:noAutofit/>
          </a:bodyPr>
          <a:lstStyle>
            <a:lvl1pPr algn="ctr">
              <a:defRPr sz="5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152" y="3259365"/>
            <a:ext cx="7310842" cy="65646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35" y="5985530"/>
            <a:ext cx="2022613" cy="380437"/>
          </a:xfrm>
          <a:prstGeom prst="rect">
            <a:avLst/>
          </a:prstGeom>
        </p:spPr>
      </p:pic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42670" y="443907"/>
            <a:ext cx="3254783" cy="231340"/>
          </a:xfrm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Add date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3728" y="267719"/>
            <a:ext cx="4078272" cy="65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One image (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125" y="130630"/>
            <a:ext cx="4079876" cy="61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5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One image (white 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2125" y="130630"/>
            <a:ext cx="4079876" cy="61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51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Image placeholder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112125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011260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Image placeholder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112125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460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Two text column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114300"/>
            <a:ext cx="40894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1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Two text column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114300"/>
            <a:ext cx="40894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59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Two text columns (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3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Two text columns (white background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770521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8293138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62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column - One image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8112125" y="115888"/>
            <a:ext cx="4079875" cy="61928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2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662988" y="1837358"/>
            <a:ext cx="2978150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57070" y="3891476"/>
            <a:ext cx="2978150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67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text column - One imag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2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8112125" y="115888"/>
            <a:ext cx="4079875" cy="619283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662988" y="1837358"/>
            <a:ext cx="2978150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657070" y="3891476"/>
            <a:ext cx="2978150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83058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page - Short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107680" y="1"/>
            <a:ext cx="4083428" cy="5734050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12639" y="1312036"/>
            <a:ext cx="3278952" cy="1615421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21348" y="3002513"/>
            <a:ext cx="3278952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94" y="5985530"/>
            <a:ext cx="2022613" cy="380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1257"/>
            <a:ext cx="8107680" cy="6605451"/>
          </a:xfrm>
          <a:prstGeom prst="rect">
            <a:avLst/>
          </a:prstGeom>
        </p:spPr>
      </p:pic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12640" y="459342"/>
            <a:ext cx="3262430" cy="222512"/>
          </a:xfrm>
        </p:spPr>
        <p:txBody>
          <a:bodyPr anchor="ctr"/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Add date</a:t>
            </a:r>
          </a:p>
        </p:txBody>
      </p:sp>
    </p:spTree>
    <p:extLst>
      <p:ext uri="{BB962C8B-B14F-4D97-AF65-F5344CB8AC3E}">
        <p14:creationId xmlns:p14="http://schemas.microsoft.com/office/powerpoint/2010/main" val="901868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- One text column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0520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50094" y="1837358"/>
            <a:ext cx="2979688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4176" y="3891476"/>
            <a:ext cx="2979688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25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- One text column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53068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69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075" r="1941" b="2658"/>
          <a:stretch/>
        </p:blipFill>
        <p:spPr>
          <a:xfrm>
            <a:off x="0" y="115888"/>
            <a:ext cx="4079875" cy="6192837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50094" y="1837358"/>
            <a:ext cx="2979688" cy="1987390"/>
          </a:xfrm>
        </p:spPr>
        <p:txBody>
          <a:bodyPr anchor="b"/>
          <a:lstStyle>
            <a:lvl1pPr marL="0" indent="0" algn="ctr">
              <a:buNone/>
              <a:defRPr sz="3400" b="1">
                <a:solidFill>
                  <a:schemeClr val="bg2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4176" y="3891476"/>
            <a:ext cx="2979688" cy="1439026"/>
          </a:xfrm>
        </p:spPr>
        <p:txBody>
          <a:bodyPr anchor="t"/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65113" indent="0">
              <a:buNone/>
              <a:defRPr>
                <a:solidFill>
                  <a:schemeClr val="bg2"/>
                </a:solidFill>
              </a:defRPr>
            </a:lvl2pPr>
            <a:lvl3pPr marL="446088" indent="0">
              <a:buNone/>
              <a:defRPr>
                <a:solidFill>
                  <a:schemeClr val="bg2"/>
                </a:solidFill>
              </a:defRPr>
            </a:lvl3pPr>
            <a:lvl4pPr marL="627063" indent="0">
              <a:buNone/>
              <a:defRPr>
                <a:solidFill>
                  <a:schemeClr val="bg2"/>
                </a:solidFill>
              </a:defRPr>
            </a:lvl4pPr>
            <a:lvl5pPr marL="808038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461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- One text column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0520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521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9492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aceholder - One text column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53068" y="1881187"/>
            <a:ext cx="6870617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69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15888"/>
            <a:ext cx="4079875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3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83799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191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79145"/>
            <a:ext cx="5335200" cy="42160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5937" y="1881187"/>
            <a:ext cx="5335200" cy="421603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5"/>
            <a:ext cx="6095108" cy="39243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2384425"/>
            <a:ext cx="6095108" cy="3924301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8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hree image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79190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6354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72270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31689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29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- Two image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79145"/>
            <a:ext cx="5335200" cy="42120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05937" y="1881187"/>
            <a:ext cx="5335200" cy="42120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6095108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2384426"/>
            <a:ext cx="6095108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32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- Three image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50863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479190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386354" y="1881187"/>
            <a:ext cx="3254783" cy="421200"/>
          </a:xfrm>
        </p:spPr>
        <p:txBody>
          <a:bodyPr/>
          <a:lstStyle>
            <a:lvl1pPr marL="0" indent="0" algn="l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72270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31689" y="2384426"/>
            <a:ext cx="4071377" cy="39243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91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791520"/>
            <a:ext cx="11090275" cy="1615421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68" y="3523660"/>
            <a:ext cx="11090280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9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8"/>
            <a:ext cx="6095108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115888"/>
            <a:ext cx="6095108" cy="619283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30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8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96892" y="115888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93" y="3215101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096892" y="3215101"/>
            <a:ext cx="6095108" cy="309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47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93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059082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8125095" y="115889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93" y="2184991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4059082" y="2179674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8125095" y="2179674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893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4059082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8125095" y="4254092"/>
            <a:ext cx="4071377" cy="20628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33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s (max 3 row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949234"/>
            <a:ext cx="7216621" cy="4784816"/>
          </a:xfrm>
        </p:spPr>
        <p:txBody>
          <a:bodyPr anchor="ctr">
            <a:noAutofit/>
          </a:bodyPr>
          <a:lstStyle>
            <a:lvl1pPr algn="l">
              <a:defRPr sz="53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Remember that this page should maximum be on three rows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23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949234"/>
            <a:ext cx="11090275" cy="4784816"/>
          </a:xfrm>
        </p:spPr>
        <p:txBody>
          <a:bodyPr anchor="ctr">
            <a:noAutofit/>
          </a:bodyPr>
          <a:lstStyle>
            <a:lvl1pPr algn="l">
              <a:defRPr sz="10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Only one row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6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92" y="115888"/>
            <a:ext cx="12191108" cy="6598421"/>
          </a:xfrm>
          <a:prstGeom prst="rect">
            <a:avLst/>
          </a:prstGeom>
          <a:solidFill>
            <a:srgbClr val="002D72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1980706"/>
            <a:ext cx="11090275" cy="1615421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68" y="3670806"/>
            <a:ext cx="11090280" cy="1946227"/>
          </a:xfrm>
        </p:spPr>
        <p:txBody>
          <a:bodyPr>
            <a:no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97" y="5985530"/>
            <a:ext cx="2022603" cy="3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1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6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5007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580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5007" y="1881188"/>
            <a:ext cx="5336131" cy="38528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6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lumns - One image (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6" y="112733"/>
            <a:ext cx="4075134" cy="6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452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columns - One image (white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892" y="0"/>
            <a:ext cx="12191108" cy="6858000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0863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073480" y="1881187"/>
            <a:ext cx="3348000" cy="3852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6870617" cy="827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6866" y="112733"/>
            <a:ext cx="4075134" cy="61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483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92" y="115888"/>
            <a:ext cx="12191108" cy="6192837"/>
          </a:xfrm>
          <a:prstGeom prst="rect">
            <a:avLst/>
          </a:prstGeom>
          <a:solidFill>
            <a:schemeClr val="tx2">
              <a:alpha val="3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863" y="872359"/>
            <a:ext cx="11090275" cy="8161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63" y="1881188"/>
            <a:ext cx="11090275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9993" y="6456998"/>
            <a:ext cx="271144" cy="1752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F2B5CF4-79E2-4BCE-8F81-53ED60D489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11369993" y="6635115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11369993" y="6442437"/>
            <a:ext cx="271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 flipH="1">
            <a:off x="550863" y="6595778"/>
            <a:ext cx="1652387" cy="1077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00" cap="all" spc="80" dirty="0">
                <a:solidFill>
                  <a:schemeClr val="tx1"/>
                </a:solidFill>
              </a:rPr>
              <a:t>©</a:t>
            </a:r>
            <a:r>
              <a:rPr lang="en-US" sz="400" cap="all" spc="0" baseline="0" dirty="0">
                <a:solidFill>
                  <a:schemeClr val="tx1"/>
                </a:solidFill>
              </a:rPr>
              <a:t> </a:t>
            </a:r>
            <a:r>
              <a:rPr lang="en-US" sz="400" cap="all" spc="80" dirty="0" err="1">
                <a:solidFill>
                  <a:schemeClr val="tx1"/>
                </a:solidFill>
              </a:rPr>
              <a:t>Oriflame</a:t>
            </a:r>
            <a:r>
              <a:rPr lang="en-US" sz="400" cap="all" spc="80" dirty="0">
                <a:solidFill>
                  <a:schemeClr val="tx1"/>
                </a:solidFill>
              </a:rPr>
              <a:t> Cosmetics</a:t>
            </a:r>
            <a:r>
              <a:rPr lang="en-US" sz="400" cap="all" spc="80" baseline="0" dirty="0">
                <a:solidFill>
                  <a:schemeClr val="tx1"/>
                </a:solidFill>
              </a:rPr>
              <a:t> AG,2018</a:t>
            </a:r>
            <a:endParaRPr lang="en-US" sz="1600" cap="all" spc="8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71" y="6438375"/>
            <a:ext cx="1143000" cy="2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1" r:id="rId3"/>
    <p:sldLayoutId id="2147483650" r:id="rId4"/>
    <p:sldLayoutId id="2147483687" r:id="rId5"/>
    <p:sldLayoutId id="2147483657" r:id="rId6"/>
    <p:sldLayoutId id="2147483703" r:id="rId7"/>
    <p:sldLayoutId id="2147483661" r:id="rId8"/>
    <p:sldLayoutId id="2147483662" r:id="rId9"/>
    <p:sldLayoutId id="2147483689" r:id="rId10"/>
    <p:sldLayoutId id="2147483688" r:id="rId11"/>
    <p:sldLayoutId id="2147483692" r:id="rId12"/>
    <p:sldLayoutId id="2147483693" r:id="rId13"/>
    <p:sldLayoutId id="2147483694" r:id="rId14"/>
    <p:sldLayoutId id="2147483695" r:id="rId15"/>
    <p:sldLayoutId id="2147483697" r:id="rId16"/>
    <p:sldLayoutId id="2147483698" r:id="rId17"/>
    <p:sldLayoutId id="2147483690" r:id="rId18"/>
    <p:sldLayoutId id="2147483691" r:id="rId19"/>
    <p:sldLayoutId id="2147483699" r:id="rId20"/>
    <p:sldLayoutId id="2147483700" r:id="rId21"/>
    <p:sldLayoutId id="2147483701" r:id="rId22"/>
    <p:sldLayoutId id="2147483702" r:id="rId23"/>
    <p:sldLayoutId id="2147483704" r:id="rId24"/>
    <p:sldLayoutId id="2147483705" r:id="rId25"/>
    <p:sldLayoutId id="2147483708" r:id="rId26"/>
    <p:sldLayoutId id="2147483709" r:id="rId27"/>
    <p:sldLayoutId id="2147483706" r:id="rId28"/>
    <p:sldLayoutId id="2147483707" r:id="rId29"/>
    <p:sldLayoutId id="2147483710" r:id="rId30"/>
    <p:sldLayoutId id="2147483711" r:id="rId31"/>
    <p:sldLayoutId id="2147483712" r:id="rId32"/>
    <p:sldLayoutId id="2147483654" r:id="rId33"/>
    <p:sldLayoutId id="2147483665" r:id="rId34"/>
    <p:sldLayoutId id="2147483682" r:id="rId3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1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365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215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44563" indent="-2460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9988" indent="-2254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1071" userDrawn="1">
          <p15:clr>
            <a:srgbClr val="F26B43"/>
          </p15:clr>
        </p15:guide>
        <p15:guide id="4" orient="horz" pos="1185" userDrawn="1">
          <p15:clr>
            <a:srgbClr val="F26B43"/>
          </p15:clr>
        </p15:guide>
        <p15:guide id="5" orient="horz" pos="3612" userDrawn="1">
          <p15:clr>
            <a:srgbClr val="F26B43"/>
          </p15:clr>
        </p15:guide>
        <p15:guide id="6" orient="horz" pos="73" userDrawn="1">
          <p15:clr>
            <a:srgbClr val="F26B43"/>
          </p15:clr>
        </p15:guide>
        <p15:guide id="7" orient="horz" pos="3974" userDrawn="1">
          <p15:clr>
            <a:srgbClr val="F26B43"/>
          </p15:clr>
        </p15:guide>
        <p15:guide id="8" orient="horz" pos="55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cs-cz/dotnet/standard/net-standar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.NET Core / ASP.NET Core 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cs-CZ" dirty="0" err="1"/>
              <a:t>ndřej</a:t>
            </a:r>
            <a:r>
              <a:rPr lang="cs-CZ" dirty="0"/>
              <a:t> </a:t>
            </a:r>
            <a:r>
              <a:rPr lang="cs-CZ" dirty="0" err="1"/>
              <a:t>Pajgr</a:t>
            </a:r>
            <a:r>
              <a:rPr lang="en-US" dirty="0"/>
              <a:t>t</a:t>
            </a:r>
            <a:endParaRPr lang="cs-CZ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4B8427-E6C2-41F8-96A8-10D0C1F64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3163" y="444500"/>
            <a:ext cx="3254375" cy="230188"/>
          </a:xfrm>
        </p:spPr>
        <p:txBody>
          <a:bodyPr/>
          <a:lstStyle/>
          <a:p>
            <a:r>
              <a:rPr lang="en-US" dirty="0"/>
              <a:t>April 9th</a:t>
            </a:r>
          </a:p>
        </p:txBody>
      </p:sp>
    </p:spTree>
    <p:extLst>
      <p:ext uri="{BB962C8B-B14F-4D97-AF65-F5344CB8AC3E}">
        <p14:creationId xmlns:p14="http://schemas.microsoft.com/office/powerpoint/2010/main" val="125730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421645-C130-4CE4-A853-288DB9D5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1188"/>
            <a:ext cx="11090274" cy="38528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30657-9E70-4693-9960-CA7BA882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05514C-B83A-4A45-8F73-9C5ABB61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242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D79664-B630-6043-89C5-DDCDB839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70980"/>
            <a:ext cx="11170081" cy="3852862"/>
          </a:xfrm>
        </p:spPr>
        <p:txBody>
          <a:bodyPr/>
          <a:lstStyle/>
          <a:p>
            <a:r>
              <a:rPr lang="en-US" altLang="sv-SE" sz="2400" dirty="0"/>
              <a:t>Runtime / Framework / Standard</a:t>
            </a:r>
          </a:p>
          <a:p>
            <a:r>
              <a:rPr lang="en-US" altLang="sv-SE" sz="2400" dirty="0"/>
              <a:t>.NET Core vs .NET Framework</a:t>
            </a:r>
          </a:p>
          <a:p>
            <a:r>
              <a:rPr lang="en-US" altLang="sv-SE" sz="2400" dirty="0"/>
              <a:t>Tooling</a:t>
            </a:r>
          </a:p>
          <a:p>
            <a:r>
              <a:rPr lang="en-US" altLang="sv-SE" sz="2400" dirty="0"/>
              <a:t>ASP.NET Core vs ASP.NET 4.x</a:t>
            </a:r>
          </a:p>
          <a:p>
            <a:r>
              <a:rPr lang="en-US" altLang="sv-SE" sz="2400" dirty="0"/>
              <a:t>Startup</a:t>
            </a:r>
          </a:p>
          <a:p>
            <a:pPr lvl="1"/>
            <a:r>
              <a:rPr lang="en-US" altLang="sv-SE" sz="2400" dirty="0"/>
              <a:t>Hosting</a:t>
            </a:r>
          </a:p>
          <a:p>
            <a:pPr lvl="1"/>
            <a:r>
              <a:rPr lang="en-US" altLang="sv-SE" sz="2400" dirty="0"/>
              <a:t>Configuration</a:t>
            </a:r>
          </a:p>
          <a:p>
            <a:pPr lvl="1"/>
            <a:r>
              <a:rPr lang="en-US" altLang="sv-SE" sz="2400" dirty="0"/>
              <a:t>Logging</a:t>
            </a:r>
          </a:p>
          <a:p>
            <a:pPr lvl="1"/>
            <a:r>
              <a:rPr lang="en-US" altLang="sv-SE" sz="2400" dirty="0"/>
              <a:t>DI</a:t>
            </a:r>
          </a:p>
          <a:p>
            <a:endParaRPr lang="en-US" altLang="sv-SE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D94B1-9BF5-9448-95A2-0C5EE5B7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BAA277-C525-F34D-ADBA-28A18DF9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dirty="0"/>
              <a:t>Agenda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9EA9D-747D-4C58-AB00-60268D39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06" y="1648892"/>
            <a:ext cx="2900218" cy="1450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D88E3-6445-439E-80E7-5F3C95CB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521" y="1357323"/>
            <a:ext cx="1195532" cy="1195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166DB5-1648-4C6D-B0F3-65850BC8B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37" y="4494729"/>
            <a:ext cx="1273464" cy="1273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085F56-801E-488E-A759-23F78608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2537" y="4318084"/>
            <a:ext cx="1438600" cy="14501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828DFC-6E65-4342-8096-2128100B1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046" y="2512123"/>
            <a:ext cx="2530764" cy="25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9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8A3D2E-58A4-4369-8C8B-8879F46B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881188"/>
            <a:ext cx="3782291" cy="38528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Runtime</a:t>
            </a:r>
            <a:endParaRPr lang="en-US" b="1" dirty="0"/>
          </a:p>
          <a:p>
            <a:r>
              <a:rPr lang="en-US" dirty="0"/>
              <a:t>Assembly loading</a:t>
            </a:r>
          </a:p>
          <a:p>
            <a:r>
              <a:rPr lang="en-US" dirty="0"/>
              <a:t>GC</a:t>
            </a:r>
          </a:p>
          <a:p>
            <a:r>
              <a:rPr lang="en-US" dirty="0"/>
              <a:t>Native interop</a:t>
            </a:r>
          </a:p>
          <a:p>
            <a:r>
              <a:rPr lang="en-US" dirty="0"/>
              <a:t>Managed code execution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94A95-847D-4EB0-A5B9-8AD747DE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78A55-2FF5-418E-9203-03FBD0DC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…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9AAC26D4-87F9-4A76-8107-D0CB47B0C785}"/>
              </a:ext>
            </a:extLst>
          </p:cNvPr>
          <p:cNvSpPr txBox="1">
            <a:spLocks/>
          </p:cNvSpPr>
          <p:nvPr/>
        </p:nvSpPr>
        <p:spPr>
          <a:xfrm>
            <a:off x="4333153" y="1881188"/>
            <a:ext cx="3782291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Platform</a:t>
            </a:r>
            <a:endParaRPr lang="en-US" b="1" dirty="0"/>
          </a:p>
          <a:p>
            <a:r>
              <a:rPr lang="en-US" dirty="0"/>
              <a:t>Library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Namespace</a:t>
            </a:r>
          </a:p>
          <a:p>
            <a:pPr lvl="1"/>
            <a:r>
              <a:rPr lang="en-US" dirty="0"/>
              <a:t>Assemblies</a:t>
            </a:r>
          </a:p>
          <a:p>
            <a:endParaRPr lang="en-US" dirty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3BB9883-4B9C-4809-B3AF-C1C1F8048842}"/>
              </a:ext>
            </a:extLst>
          </p:cNvPr>
          <p:cNvSpPr txBox="1">
            <a:spLocks/>
          </p:cNvSpPr>
          <p:nvPr/>
        </p:nvSpPr>
        <p:spPr>
          <a:xfrm>
            <a:off x="8115445" y="1881188"/>
            <a:ext cx="3782290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Standard</a:t>
            </a:r>
            <a:endParaRPr lang="en-US" b="1" dirty="0"/>
          </a:p>
          <a:p>
            <a:r>
              <a:rPr lang="en-US" dirty="0"/>
              <a:t>API definition</a:t>
            </a:r>
          </a:p>
          <a:p>
            <a:r>
              <a:rPr lang="en-US" dirty="0"/>
              <a:t>Contract, no implementation</a:t>
            </a:r>
          </a:p>
          <a:p>
            <a:r>
              <a:rPr lang="en-US" dirty="0"/>
              <a:t>Defines compatibility</a:t>
            </a:r>
          </a:p>
          <a:p>
            <a:r>
              <a:rPr lang="en-US" dirty="0"/>
              <a:t>Replaces PCL</a:t>
            </a:r>
          </a:p>
        </p:txBody>
      </p:sp>
    </p:spTree>
    <p:extLst>
      <p:ext uri="{BB962C8B-B14F-4D97-AF65-F5344CB8AC3E}">
        <p14:creationId xmlns:p14="http://schemas.microsoft.com/office/powerpoint/2010/main" val="223209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1C60C1-5EAD-4383-9805-266F44FD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999796"/>
            <a:ext cx="5336131" cy="3852862"/>
          </a:xfrm>
        </p:spPr>
        <p:txBody>
          <a:bodyPr/>
          <a:lstStyle/>
          <a:p>
            <a:r>
              <a:rPr lang="en-US" b="1" dirty="0"/>
              <a:t>Heavy</a:t>
            </a:r>
          </a:p>
          <a:p>
            <a:r>
              <a:rPr lang="en-US" b="1" dirty="0"/>
              <a:t>Monolith</a:t>
            </a:r>
          </a:p>
          <a:p>
            <a:pPr lvl="1"/>
            <a:r>
              <a:rPr lang="en-US" b="1" dirty="0"/>
              <a:t>Most in framework</a:t>
            </a:r>
          </a:p>
          <a:p>
            <a:r>
              <a:rPr lang="en-US" b="1" dirty="0"/>
              <a:t>Windows dependent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5CE20-181E-4999-B39C-42474974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0FCF3-9FBE-4E4C-AFB7-4ECDA28D1F7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34617" y="1999796"/>
            <a:ext cx="5336131" cy="2529901"/>
          </a:xfrm>
        </p:spPr>
        <p:txBody>
          <a:bodyPr/>
          <a:lstStyle/>
          <a:p>
            <a:r>
              <a:rPr lang="en-US" b="1" dirty="0"/>
              <a:t>Lightweight</a:t>
            </a:r>
          </a:p>
          <a:p>
            <a:r>
              <a:rPr lang="en-US" b="1" dirty="0"/>
              <a:t>Modular</a:t>
            </a:r>
          </a:p>
          <a:p>
            <a:pPr lvl="1"/>
            <a:r>
              <a:rPr lang="en-US" b="1" dirty="0"/>
              <a:t>Most in NuGet packages</a:t>
            </a:r>
          </a:p>
          <a:p>
            <a:r>
              <a:rPr lang="en-US" b="1" dirty="0"/>
              <a:t>Multiplatform</a:t>
            </a:r>
          </a:p>
          <a:p>
            <a:r>
              <a:rPr lang="en-US" b="1" dirty="0"/>
              <a:t>Faster</a:t>
            </a:r>
          </a:p>
          <a:p>
            <a:r>
              <a:rPr lang="en-US" b="1" dirty="0" err="1"/>
              <a:t>OpenSource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D470F6-D307-4605-B0A6-E502EB3D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vs .NET 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900A3-9B29-4164-A6C6-3F7F64D3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577" y="4660653"/>
            <a:ext cx="2801566" cy="1400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CE30A-F7A7-4831-824F-3AB4E04D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33" y="4660653"/>
            <a:ext cx="1324988" cy="132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95772EEC-CB24-4CA6-A4AA-1C5CA2A1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version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8B1556B-EFF9-43C2-9719-656526295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8265" y="1688511"/>
            <a:ext cx="6516179" cy="331211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A683A-6A15-47DE-A8CE-F870DE72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5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7DF9D0-B83B-466B-9314-25BC9F7E8010}"/>
              </a:ext>
            </a:extLst>
          </p:cNvPr>
          <p:cNvSpPr txBox="1"/>
          <p:nvPr/>
        </p:nvSpPr>
        <p:spPr>
          <a:xfrm>
            <a:off x="7180737" y="5030989"/>
            <a:ext cx="4643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https://docs.microsoft.com/cs-cz/dotnet/standard/net-standard</a:t>
            </a:r>
            <a:endParaRPr lang="en-US" sz="1200" dirty="0"/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689CC090-B843-4D74-8D2D-3DD7B1A134EE}"/>
              </a:ext>
            </a:extLst>
          </p:cNvPr>
          <p:cNvSpPr txBox="1">
            <a:spLocks/>
          </p:cNvSpPr>
          <p:nvPr/>
        </p:nvSpPr>
        <p:spPr>
          <a:xfrm>
            <a:off x="550862" y="1881188"/>
            <a:ext cx="4643708" cy="3852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1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15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4563" indent="-2460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998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Class library</a:t>
            </a:r>
          </a:p>
          <a:p>
            <a:r>
              <a:rPr lang="en-US" dirty="0"/>
              <a:t>Use .NET standard if possible</a:t>
            </a:r>
          </a:p>
          <a:p>
            <a:r>
              <a:rPr lang="en-US" dirty="0"/>
              <a:t>Lower is better</a:t>
            </a:r>
          </a:p>
          <a:p>
            <a:pPr lvl="1"/>
            <a:r>
              <a:rPr lang="en-US" dirty="0"/>
              <a:t>Less components to work with</a:t>
            </a:r>
          </a:p>
          <a:p>
            <a:pPr lvl="1"/>
            <a:r>
              <a:rPr lang="en-US" dirty="0"/>
              <a:t>More possible consumers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Application / test projects</a:t>
            </a:r>
          </a:p>
          <a:p>
            <a:r>
              <a:rPr lang="en-US" dirty="0"/>
              <a:t>Core of framework</a:t>
            </a:r>
          </a:p>
          <a:p>
            <a:r>
              <a:rPr lang="en-US" dirty="0"/>
              <a:t>Higher version possible</a:t>
            </a:r>
          </a:p>
          <a:p>
            <a:pPr lvl="1"/>
            <a:r>
              <a:rPr lang="en-US" dirty="0"/>
              <a:t>More libs to consume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52F-EE5C-4043-81FD-072254ED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-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406-B705-4220-A567-4456FF28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90916"/>
            <a:ext cx="11090275" cy="3852862"/>
          </a:xfrm>
        </p:spPr>
        <p:txBody>
          <a:bodyPr/>
          <a:lstStyle/>
          <a:p>
            <a:pPr marL="0" indent="-7938">
              <a:buNone/>
            </a:pPr>
            <a:r>
              <a:rPr lang="en-US" b="1" dirty="0"/>
              <a:t>New dotnet command</a:t>
            </a:r>
          </a:p>
          <a:p>
            <a:r>
              <a:rPr lang="en-US" dirty="0"/>
              <a:t>.NET Core port of MSBUILD</a:t>
            </a:r>
          </a:p>
          <a:p>
            <a:r>
              <a:rPr lang="en-US" dirty="0"/>
              <a:t>Multiplatform</a:t>
            </a:r>
          </a:p>
          <a:p>
            <a:r>
              <a:rPr lang="en-US" dirty="0"/>
              <a:t>One tool to handle “everything” and replace</a:t>
            </a:r>
          </a:p>
          <a:p>
            <a:pPr lvl="1"/>
            <a:r>
              <a:rPr lang="en-US" dirty="0"/>
              <a:t>MSBUILD (build, test, publish, …)</a:t>
            </a:r>
          </a:p>
          <a:p>
            <a:pPr lvl="2"/>
            <a:r>
              <a:rPr lang="en-US" dirty="0"/>
              <a:t> can still use “dotnet </a:t>
            </a:r>
            <a:r>
              <a:rPr lang="en-US" dirty="0" err="1"/>
              <a:t>msbuild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NuGet (restore, pack, </a:t>
            </a:r>
            <a:r>
              <a:rPr lang="en-US" dirty="0" err="1"/>
              <a:t>nuget</a:t>
            </a:r>
            <a:r>
              <a:rPr lang="en-US" dirty="0"/>
              <a:t> push,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B1AD-F840-42B8-AA1A-3ACCC95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B2EC2-A727-4BBF-8ACB-5FF6ADAE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3342"/>
            <a:ext cx="5945201" cy="50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0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52F-EE5C-4043-81FD-072254ED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–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C406-B705-4220-A567-4456FF28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package references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packages.config</a:t>
            </a:r>
            <a:endParaRPr lang="en-US" dirty="0"/>
          </a:p>
          <a:p>
            <a:pPr lvl="1"/>
            <a:r>
              <a:rPr lang="en-US" dirty="0"/>
              <a:t>Automatic binding redirect</a:t>
            </a:r>
          </a:p>
          <a:p>
            <a:r>
              <a:rPr lang="en-US" dirty="0"/>
              <a:t>Partially merged with </a:t>
            </a:r>
            <a:r>
              <a:rPr lang="en-US" dirty="0" err="1"/>
              <a:t>AssemblyInfo</a:t>
            </a:r>
            <a:endParaRPr lang="en-US" dirty="0"/>
          </a:p>
          <a:p>
            <a:pPr lvl="1"/>
            <a:r>
              <a:rPr lang="en-US" dirty="0"/>
              <a:t>Version, description, author, …</a:t>
            </a:r>
          </a:p>
          <a:p>
            <a:r>
              <a:rPr lang="en-US" dirty="0"/>
              <a:t>Build output</a:t>
            </a:r>
          </a:p>
          <a:p>
            <a:pPr lvl="1"/>
            <a:r>
              <a:rPr lang="en-US" dirty="0"/>
              <a:t>Target framework (net461, netstandard2.0, …)</a:t>
            </a:r>
          </a:p>
          <a:p>
            <a:pPr lvl="1"/>
            <a:r>
              <a:rPr lang="en-US" dirty="0"/>
              <a:t>Deployment mode (framework-dependent vs self-hosted)</a:t>
            </a:r>
          </a:p>
          <a:p>
            <a:r>
              <a:rPr lang="en-US" dirty="0" err="1"/>
              <a:t>Directory.Build.props</a:t>
            </a:r>
            <a:r>
              <a:rPr lang="en-US" dirty="0"/>
              <a:t> &amp; targets</a:t>
            </a:r>
          </a:p>
          <a:p>
            <a:pPr marL="265112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B1AD-F840-42B8-AA1A-3ACCC95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5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2059-C010-4F62-87BE-80041276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DA81-2E94-46D3-950B-88AD94A6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53D7-5218-4855-9BC3-23F6CD7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2DCC-A30A-3C4D-985B-21AC21D7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878" y="685623"/>
            <a:ext cx="3139688" cy="4784816"/>
          </a:xfrm>
        </p:spPr>
        <p:txBody>
          <a:bodyPr/>
          <a:lstStyle/>
          <a:p>
            <a:r>
              <a:rPr lang="en-GB" sz="8800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345C1-4CB9-2F4D-B33C-DFC8626198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2B5CF4-79E2-4BCE-8F81-53ED60D4893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C160A-C8EF-4B48-9201-197D1FFC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329" y="1283045"/>
            <a:ext cx="3799702" cy="37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73447"/>
      </p:ext>
    </p:extLst>
  </p:cSld>
  <p:clrMapOvr>
    <a:masterClrMapping/>
  </p:clrMapOvr>
</p:sld>
</file>

<file path=ppt/theme/theme1.xml><?xml version="1.0" encoding="utf-8"?>
<a:theme xmlns:a="http://schemas.openxmlformats.org/drawingml/2006/main" name="Oriflame">
  <a:themeElements>
    <a:clrScheme name="Oriflame">
      <a:dk1>
        <a:srgbClr val="646569"/>
      </a:dk1>
      <a:lt1>
        <a:sysClr val="window" lastClr="FFFFFF"/>
      </a:lt1>
      <a:dk2>
        <a:srgbClr val="A7BCD6"/>
      </a:dk2>
      <a:lt2>
        <a:srgbClr val="DCFFBD"/>
      </a:lt2>
      <a:accent1>
        <a:srgbClr val="BAC5B9"/>
      </a:accent1>
      <a:accent2>
        <a:srgbClr val="DFC2C3"/>
      </a:accent2>
      <a:accent3>
        <a:srgbClr val="B3B0C4"/>
      </a:accent3>
      <a:accent4>
        <a:srgbClr val="D7C4B7"/>
      </a:accent4>
      <a:accent5>
        <a:srgbClr val="B9DCD2"/>
      </a:accent5>
      <a:accent6>
        <a:srgbClr val="A6BFE7"/>
      </a:accent6>
      <a:hlink>
        <a:srgbClr val="646569"/>
      </a:hlink>
      <a:folHlink>
        <a:srgbClr val="646569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811C180-2745-5C45-BB33-0A4C737F3AE2}" vid="{5F232FD9-57CB-5A4B-9FF2-ED965509E6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Oriflame_PPT Template_Navy</Template>
  <TotalTime>1729</TotalTime>
  <Words>274</Words>
  <Application>Microsoft Office PowerPoint</Application>
  <PresentationFormat>Widescreen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Oriflame</vt:lpstr>
      <vt:lpstr>.NET Core / ASP.NET Core Introduction</vt:lpstr>
      <vt:lpstr>Agenda</vt:lpstr>
      <vt:lpstr>.NET …</vt:lpstr>
      <vt:lpstr>.NET Framework vs .NET Core</vt:lpstr>
      <vt:lpstr>.NET version</vt:lpstr>
      <vt:lpstr>Tooling - CLI</vt:lpstr>
      <vt:lpstr>Tooling – project</vt:lpstr>
      <vt:lpstr>ASP.NET Core</vt:lpstr>
      <vt:lpstr>Q&amp;A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Platform</dc:title>
  <dc:subject/>
  <dc:creator>Ondrej Pajgrt</dc:creator>
  <cp:keywords/>
  <dc:description/>
  <cp:lastModifiedBy>Ondřej Pajgrt</cp:lastModifiedBy>
  <cp:revision>60</cp:revision>
  <dcterms:created xsi:type="dcterms:W3CDTF">2019-02-20T14:21:09Z</dcterms:created>
  <dcterms:modified xsi:type="dcterms:W3CDTF">2019-04-01T14:34:01Z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