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306" r:id="rId3"/>
    <p:sldId id="379" r:id="rId4"/>
    <p:sldId id="382" r:id="rId5"/>
    <p:sldId id="383" r:id="rId6"/>
    <p:sldId id="384" r:id="rId7"/>
    <p:sldId id="385" r:id="rId8"/>
    <p:sldId id="386" r:id="rId9"/>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47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牟 文龙" initials="牟" lastIdx="1" clrIdx="0">
    <p:extLst>
      <p:ext uri="{19B8F6BF-5375-455C-9EA6-DF929625EA0E}">
        <p15:presenceInfo xmlns:p15="http://schemas.microsoft.com/office/powerpoint/2012/main" userId="26f13723449949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806"/>
    <a:srgbClr val="1E3595"/>
    <a:srgbClr val="E8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67" d="100"/>
          <a:sy n="67" d="100"/>
        </p:scale>
        <p:origin x="604" y="52"/>
      </p:cViewPr>
      <p:guideLst>
        <p:guide orient="horz" pos="2160"/>
        <p:guide pos="6471"/>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21T12:26:22.385" idx="1">
    <p:pos x="7631" y="603"/>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27C22-C801-4E74-BEEF-E6539A14AE15}" type="datetimeFigureOut">
              <a:rPr lang="zh-CN" altLang="en-US" smtClean="0"/>
              <a:t>2020/6/21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111FB-1F7D-4FAB-A4EF-5CB9150CEB94}" type="slidenum">
              <a:rPr lang="zh-CN" altLang="en-US" smtClean="0"/>
              <a:t>‹#›</a:t>
            </a:fld>
            <a:endParaRPr lang="zh-CN" altLang="en-US"/>
          </a:p>
        </p:txBody>
      </p:sp>
    </p:spTree>
    <p:extLst>
      <p:ext uri="{BB962C8B-B14F-4D97-AF65-F5344CB8AC3E}">
        <p14:creationId xmlns:p14="http://schemas.microsoft.com/office/powerpoint/2010/main" val="4285217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1</a:t>
            </a:fld>
            <a:endParaRPr lang="zh-CN" altLang="en-US"/>
          </a:p>
        </p:txBody>
      </p:sp>
    </p:spTree>
    <p:extLst>
      <p:ext uri="{BB962C8B-B14F-4D97-AF65-F5344CB8AC3E}">
        <p14:creationId xmlns:p14="http://schemas.microsoft.com/office/powerpoint/2010/main" val="2419809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2</a:t>
            </a:fld>
            <a:endParaRPr lang="zh-CN" altLang="en-US"/>
          </a:p>
        </p:txBody>
      </p:sp>
    </p:spTree>
    <p:extLst>
      <p:ext uri="{BB962C8B-B14F-4D97-AF65-F5344CB8AC3E}">
        <p14:creationId xmlns:p14="http://schemas.microsoft.com/office/powerpoint/2010/main" val="1707879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3</a:t>
            </a:fld>
            <a:endParaRPr lang="zh-CN" altLang="en-US"/>
          </a:p>
        </p:txBody>
      </p:sp>
    </p:spTree>
    <p:extLst>
      <p:ext uri="{BB962C8B-B14F-4D97-AF65-F5344CB8AC3E}">
        <p14:creationId xmlns:p14="http://schemas.microsoft.com/office/powerpoint/2010/main" val="3165961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4</a:t>
            </a:fld>
            <a:endParaRPr lang="zh-CN" altLang="en-US"/>
          </a:p>
        </p:txBody>
      </p:sp>
    </p:spTree>
    <p:extLst>
      <p:ext uri="{BB962C8B-B14F-4D97-AF65-F5344CB8AC3E}">
        <p14:creationId xmlns:p14="http://schemas.microsoft.com/office/powerpoint/2010/main" val="2967310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5</a:t>
            </a:fld>
            <a:endParaRPr lang="zh-CN" altLang="en-US"/>
          </a:p>
        </p:txBody>
      </p:sp>
    </p:spTree>
    <p:extLst>
      <p:ext uri="{BB962C8B-B14F-4D97-AF65-F5344CB8AC3E}">
        <p14:creationId xmlns:p14="http://schemas.microsoft.com/office/powerpoint/2010/main" val="2410777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6</a:t>
            </a:fld>
            <a:endParaRPr lang="zh-CN" altLang="en-US"/>
          </a:p>
        </p:txBody>
      </p:sp>
    </p:spTree>
    <p:extLst>
      <p:ext uri="{BB962C8B-B14F-4D97-AF65-F5344CB8AC3E}">
        <p14:creationId xmlns:p14="http://schemas.microsoft.com/office/powerpoint/2010/main" val="177567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7</a:t>
            </a:fld>
            <a:endParaRPr lang="zh-CN" altLang="en-US"/>
          </a:p>
        </p:txBody>
      </p:sp>
    </p:spTree>
    <p:extLst>
      <p:ext uri="{BB962C8B-B14F-4D97-AF65-F5344CB8AC3E}">
        <p14:creationId xmlns:p14="http://schemas.microsoft.com/office/powerpoint/2010/main" val="3111098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8</a:t>
            </a:fld>
            <a:endParaRPr lang="zh-CN" altLang="en-US"/>
          </a:p>
        </p:txBody>
      </p:sp>
    </p:spTree>
    <p:extLst>
      <p:ext uri="{BB962C8B-B14F-4D97-AF65-F5344CB8AC3E}">
        <p14:creationId xmlns:p14="http://schemas.microsoft.com/office/powerpoint/2010/main" val="450865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B619D27-C416-4D37-8E7B-A2B4C38B5F6C}" type="datetimeFigureOut">
              <a:rPr lang="zh-CN" altLang="en-US" smtClean="0"/>
              <a:t>2020/6/21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1850133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619D27-C416-4D37-8E7B-A2B4C38B5F6C}" type="datetimeFigureOut">
              <a:rPr lang="zh-CN" altLang="en-US" smtClean="0"/>
              <a:t>2020/6/21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4246252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619D27-C416-4D37-8E7B-A2B4C38B5F6C}" type="datetimeFigureOut">
              <a:rPr lang="zh-CN" altLang="en-US" smtClean="0"/>
              <a:t>2020/6/21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3607519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619D27-C416-4D37-8E7B-A2B4C38B5F6C}" type="datetimeFigureOut">
              <a:rPr lang="zh-CN" altLang="en-US" smtClean="0"/>
              <a:t>2020/6/21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3109919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B619D27-C416-4D37-8E7B-A2B4C38B5F6C}" type="datetimeFigureOut">
              <a:rPr lang="zh-CN" altLang="en-US" smtClean="0"/>
              <a:t>2020/6/21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2725960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B619D27-C416-4D37-8E7B-A2B4C38B5F6C}" type="datetimeFigureOut">
              <a:rPr lang="zh-CN" altLang="en-US" smtClean="0"/>
              <a:t>2020/6/21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415512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B619D27-C416-4D37-8E7B-A2B4C38B5F6C}" type="datetimeFigureOut">
              <a:rPr lang="zh-CN" altLang="en-US" smtClean="0"/>
              <a:t>2020/6/21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F034084-C508-49DA-BFC6-A2075EB74263}" type="slidenum">
              <a:rPr lang="zh-CN" altLang="en-US" smtClean="0"/>
              <a:t>‹#›</a:t>
            </a:fld>
            <a:endParaRPr lang="zh-CN" altLang="en-US"/>
          </a:p>
        </p:txBody>
      </p:sp>
      <p:sp>
        <p:nvSpPr>
          <p:cNvPr id="11" name="矩形 10"/>
          <p:cNvSpPr/>
          <p:nvPr userDrawn="1"/>
        </p:nvSpPr>
        <p:spPr>
          <a:xfrm>
            <a:off x="8725278" y="64311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289085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B619D27-C416-4D37-8E7B-A2B4C38B5F6C}" type="datetimeFigureOut">
              <a:rPr lang="zh-CN" altLang="en-US" smtClean="0"/>
              <a:t>2020/6/21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2709484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619D27-C416-4D37-8E7B-A2B4C38B5F6C}" type="datetimeFigureOut">
              <a:rPr lang="zh-CN" altLang="en-US" smtClean="0"/>
              <a:t>2020/6/21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4013152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B619D27-C416-4D37-8E7B-A2B4C38B5F6C}" type="datetimeFigureOut">
              <a:rPr lang="zh-CN" altLang="en-US" smtClean="0"/>
              <a:t>2020/6/21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2230184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B619D27-C416-4D37-8E7B-A2B4C38B5F6C}" type="datetimeFigureOut">
              <a:rPr lang="zh-CN" altLang="en-US" smtClean="0"/>
              <a:t>2020/6/21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4214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A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619D27-C416-4D37-8E7B-A2B4C38B5F6C}" type="datetimeFigureOut">
              <a:rPr lang="zh-CN" altLang="en-US" smtClean="0"/>
              <a:t>2020/6/21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3586359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comments" Target="../comments/commen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2C0BBB46-384D-4750-A186-45832DCD2742}"/>
              </a:ext>
            </a:extLst>
          </p:cNvPr>
          <p:cNvSpPr/>
          <p:nvPr/>
        </p:nvSpPr>
        <p:spPr>
          <a:xfrm>
            <a:off x="221409" y="240524"/>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582092" y="893814"/>
            <a:ext cx="6982047" cy="6315061"/>
          </a:xfrm>
          <a:prstGeom prst="rect">
            <a:avLst/>
          </a:prstGeom>
        </p:spPr>
      </p:pic>
      <p:sp>
        <p:nvSpPr>
          <p:cNvPr id="62" name="Text Placeholder 4">
            <a:extLst>
              <a:ext uri="{FF2B5EF4-FFF2-40B4-BE49-F238E27FC236}">
                <a16:creationId xmlns:a16="http://schemas.microsoft.com/office/drawing/2014/main" id="{0E55F088-0301-4D7C-B921-22D4F9701284}"/>
              </a:ext>
            </a:extLst>
          </p:cNvPr>
          <p:cNvSpPr txBox="1">
            <a:spLocks/>
          </p:cNvSpPr>
          <p:nvPr/>
        </p:nvSpPr>
        <p:spPr>
          <a:xfrm flipH="1">
            <a:off x="939082" y="3441593"/>
            <a:ext cx="3848100" cy="7704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14000"/>
              </a:lnSpc>
              <a:spcBef>
                <a:spcPts val="100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white">
                  <a:lumMod val="65000"/>
                </a:prstClr>
              </a:solidFill>
              <a:effectLst/>
              <a:uLnTx/>
              <a:uFillTx/>
              <a:latin typeface="Segoe UI Light" panose="020B0502040204020203" pitchFamily="34" charset="0"/>
              <a:ea typeface="+mn-ea"/>
              <a:cs typeface="Segoe UI Light" panose="020B0502040204020203" pitchFamily="34" charset="0"/>
            </a:endParaRPr>
          </a:p>
        </p:txBody>
      </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107996"/>
          </a:xfrm>
          <a:prstGeom prst="rect">
            <a:avLst/>
          </a:prstGeom>
        </p:spPr>
        <p:txBody>
          <a:bodyPr wrap="square">
            <a:spAutoFit/>
          </a:bodyPr>
          <a:lstStyle/>
          <a:p>
            <a:pPr lvl="0"/>
            <a:r>
              <a:rPr lang="zh-CN" altLang="en-US" sz="6600" noProof="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算法层</a:t>
            </a:r>
            <a:endParaRPr kumimoji="0" lang="en-US" sz="4400" b="0" i="0" u="none" strike="noStrike" kern="1200" cap="none" spc="0" normalizeH="0" baseline="0" noProof="0" dirty="0">
              <a:ln>
                <a:noFill/>
              </a:ln>
              <a:solidFill>
                <a:srgbClr val="1E3595"/>
              </a:solidFill>
              <a:effectLst/>
              <a:uLnTx/>
              <a:uFillTx/>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sp>
        <p:nvSpPr>
          <p:cNvPr id="65" name="文本框 64">
            <a:extLst>
              <a:ext uri="{FF2B5EF4-FFF2-40B4-BE49-F238E27FC236}">
                <a16:creationId xmlns:a16="http://schemas.microsoft.com/office/drawing/2014/main" id="{67F356C6-0AE0-4509-8FC8-0AD6FA661316}"/>
              </a:ext>
            </a:extLst>
          </p:cNvPr>
          <p:cNvSpPr txBox="1"/>
          <p:nvPr/>
        </p:nvSpPr>
        <p:spPr>
          <a:xfrm>
            <a:off x="866386" y="4372405"/>
            <a:ext cx="4715706" cy="830997"/>
          </a:xfrm>
          <a:prstGeom prst="rect">
            <a:avLst/>
          </a:prstGeom>
          <a:noFill/>
        </p:spPr>
        <p:txBody>
          <a:bodyPr wrap="square" rtlCol="0">
            <a:spAutoFit/>
          </a:bodyPr>
          <a:lstStyle/>
          <a:p>
            <a:r>
              <a:rPr lang="zh-CN" altLang="en-US" sz="2400" dirty="0">
                <a:highlight>
                  <a:srgbClr val="C0C0C0"/>
                </a:highlight>
              </a:rPr>
              <a:t>基于健康保险客户的协调过滤推荐算法实例</a:t>
            </a:r>
          </a:p>
        </p:txBody>
      </p:sp>
    </p:spTree>
    <p:extLst>
      <p:ext uri="{BB962C8B-B14F-4D97-AF65-F5344CB8AC3E}">
        <p14:creationId xmlns:p14="http://schemas.microsoft.com/office/powerpoint/2010/main" val="220834992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500"/>
                                  </p:stCondLst>
                                  <p:endCondLst>
                                    <p:cond evt="begin" delay="0">
                                      <p:tn val="9"/>
                                    </p:cond>
                                  </p:end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0-#ppt_w/2"/>
                                          </p:val>
                                        </p:tav>
                                        <p:tav tm="100000">
                                          <p:val>
                                            <p:strVal val="#ppt_x"/>
                                          </p:val>
                                        </p:tav>
                                      </p:tavLst>
                                    </p:anim>
                                    <p:anim calcmode="lin" valueType="num">
                                      <p:cBhvr additive="base">
                                        <p:cTn id="12" dur="5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2C0BBB46-384D-4750-A186-45832DCD2742}"/>
              </a:ext>
            </a:extLst>
          </p:cNvPr>
          <p:cNvSpPr/>
          <p:nvPr/>
        </p:nvSpPr>
        <p:spPr>
          <a:xfrm>
            <a:off x="171135" y="1136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Rectangle 15">
            <a:extLst>
              <a:ext uri="{FF2B5EF4-FFF2-40B4-BE49-F238E27FC236}">
                <a16:creationId xmlns:a16="http://schemas.microsoft.com/office/drawing/2014/main" id="{E9FA4636-629E-46B3-8AA3-BBAD275A8C9D}"/>
              </a:ext>
            </a:extLst>
          </p:cNvPr>
          <p:cNvSpPr/>
          <p:nvPr/>
        </p:nvSpPr>
        <p:spPr>
          <a:xfrm>
            <a:off x="2039006" y="1708454"/>
            <a:ext cx="9086193" cy="794064"/>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sz="2000" dirty="0">
                <a:latin typeface="Segoe UI Light" panose="020B0502040204020203" pitchFamily="34" charset="0"/>
                <a:cs typeface="Segoe UI Light" panose="020B0502040204020203" pitchFamily="34" charset="0"/>
              </a:rPr>
              <a:t>以客户对保险产品的浏览量指标为例，通过产品浏览量寻找与目标客户相似的客户群体，把客户群体喜欢而该用户不了解的产品推荐给该用户。</a:t>
            </a:r>
            <a:endParaRPr kumimoji="0" lang="en-US" sz="2000" b="0" i="0" u="none" strike="noStrike" kern="1200" cap="none" spc="0" normalizeH="0" baseline="0" noProof="0" dirty="0">
              <a:ln>
                <a:noFill/>
              </a:ln>
              <a:effectLst/>
              <a:uLnTx/>
              <a:uFillTx/>
              <a:latin typeface="Segoe UI Light" panose="020B0502040204020203" pitchFamily="34" charset="0"/>
              <a:cs typeface="Segoe UI Light" panose="020B0502040204020203" pitchFamily="34" charset="0"/>
            </a:endParaRPr>
          </a:p>
        </p:txBody>
      </p:sp>
      <p:sp>
        <p:nvSpPr>
          <p:cNvPr id="68" name="Rectangle 16">
            <a:extLst>
              <a:ext uri="{FF2B5EF4-FFF2-40B4-BE49-F238E27FC236}">
                <a16:creationId xmlns:a16="http://schemas.microsoft.com/office/drawing/2014/main" id="{F7E7C198-6371-4C39-B3B4-7819311F5B69}"/>
              </a:ext>
            </a:extLst>
          </p:cNvPr>
          <p:cNvSpPr/>
          <p:nvPr/>
        </p:nvSpPr>
        <p:spPr>
          <a:xfrm>
            <a:off x="3426250" y="829705"/>
            <a:ext cx="5339501" cy="646331"/>
          </a:xfrm>
          <a:prstGeom prst="rect">
            <a:avLst/>
          </a:prstGeom>
        </p:spPr>
        <p:txBody>
          <a:bodyPr wrap="square">
            <a:spAutoFit/>
          </a:bodyPr>
          <a:lstStyle/>
          <a:p>
            <a:pPr lvl="0" algn="ctr"/>
            <a:r>
              <a:rPr lang="zh-CN" altLang="en-US" sz="3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主要思想</a:t>
            </a:r>
          </a:p>
        </p:txBody>
      </p:sp>
      <p:pic>
        <p:nvPicPr>
          <p:cNvPr id="103" name="图片 102">
            <a:extLst>
              <a:ext uri="{FF2B5EF4-FFF2-40B4-BE49-F238E27FC236}">
                <a16:creationId xmlns:a16="http://schemas.microsoft.com/office/drawing/2014/main" id="{95A31613-0E62-4E4E-AE7B-8B2863A8DBEA}"/>
              </a:ext>
            </a:extLst>
          </p:cNvPr>
          <p:cNvPicPr>
            <a:picLocks noChangeAspect="1"/>
          </p:cNvPicPr>
          <p:nvPr/>
        </p:nvPicPr>
        <p:blipFill>
          <a:blip r:embed="rId3"/>
          <a:stretch>
            <a:fillRect/>
          </a:stretch>
        </p:blipFill>
        <p:spPr>
          <a:xfrm>
            <a:off x="952500" y="3018091"/>
            <a:ext cx="1203205" cy="3038093"/>
          </a:xfrm>
          <a:prstGeom prst="rect">
            <a:avLst/>
          </a:prstGeom>
        </p:spPr>
      </p:pic>
      <p:pic>
        <p:nvPicPr>
          <p:cNvPr id="104" name="图片 103">
            <a:extLst>
              <a:ext uri="{FF2B5EF4-FFF2-40B4-BE49-F238E27FC236}">
                <a16:creationId xmlns:a16="http://schemas.microsoft.com/office/drawing/2014/main" id="{12752854-78B4-45A8-B765-3B185C245AEC}"/>
              </a:ext>
            </a:extLst>
          </p:cNvPr>
          <p:cNvPicPr>
            <a:picLocks noChangeAspect="1"/>
          </p:cNvPicPr>
          <p:nvPr/>
        </p:nvPicPr>
        <p:blipFill>
          <a:blip r:embed="rId4"/>
          <a:stretch>
            <a:fillRect/>
          </a:stretch>
        </p:blipFill>
        <p:spPr>
          <a:xfrm>
            <a:off x="2596976" y="3311651"/>
            <a:ext cx="1203205" cy="2450974"/>
          </a:xfrm>
          <a:prstGeom prst="rect">
            <a:avLst/>
          </a:prstGeom>
        </p:spPr>
      </p:pic>
      <p:sp>
        <p:nvSpPr>
          <p:cNvPr id="2" name="文本框 1">
            <a:extLst>
              <a:ext uri="{FF2B5EF4-FFF2-40B4-BE49-F238E27FC236}">
                <a16:creationId xmlns:a16="http://schemas.microsoft.com/office/drawing/2014/main" id="{664C0D3A-A45C-4BE9-9D47-A28C44E4281C}"/>
              </a:ext>
            </a:extLst>
          </p:cNvPr>
          <p:cNvSpPr txBox="1"/>
          <p:nvPr/>
        </p:nvSpPr>
        <p:spPr>
          <a:xfrm>
            <a:off x="5448300" y="2819400"/>
            <a:ext cx="5276850" cy="2780248"/>
          </a:xfrm>
          <a:prstGeom prst="rect">
            <a:avLst/>
          </a:prstGeom>
          <a:noFill/>
        </p:spPr>
        <p:txBody>
          <a:bodyPr wrap="square" rtlCol="0">
            <a:spAutoFit/>
          </a:bodyPr>
          <a:lstStyle/>
          <a:p>
            <a:pPr>
              <a:lnSpc>
                <a:spcPct val="200000"/>
              </a:lnSpc>
            </a:pPr>
            <a:r>
              <a:rPr lang="zh-CN" altLang="en-US" dirty="0"/>
              <a:t>步骤：</a:t>
            </a:r>
            <a:endParaRPr lang="en-US" altLang="zh-CN" dirty="0"/>
          </a:p>
          <a:p>
            <a:pPr>
              <a:lnSpc>
                <a:spcPct val="200000"/>
              </a:lnSpc>
            </a:pPr>
            <a:r>
              <a:rPr lang="en-US" altLang="zh-CN" dirty="0"/>
              <a:t>1</a:t>
            </a:r>
            <a:r>
              <a:rPr lang="zh-CN" altLang="en-US" dirty="0"/>
              <a:t>、获取用户的浏览量数据</a:t>
            </a:r>
            <a:endParaRPr lang="en-US" altLang="zh-CN" dirty="0"/>
          </a:p>
          <a:p>
            <a:pPr>
              <a:lnSpc>
                <a:spcPct val="200000"/>
              </a:lnSpc>
            </a:pPr>
            <a:r>
              <a:rPr lang="en-US" altLang="zh-CN" dirty="0"/>
              <a:t>2</a:t>
            </a:r>
            <a:r>
              <a:rPr lang="zh-CN" altLang="en-US" dirty="0"/>
              <a:t>、基于用户浏览量计算用户之间的相似度</a:t>
            </a:r>
            <a:endParaRPr lang="en-US" altLang="zh-CN" dirty="0"/>
          </a:p>
          <a:p>
            <a:pPr>
              <a:lnSpc>
                <a:spcPct val="200000"/>
              </a:lnSpc>
            </a:pPr>
            <a:r>
              <a:rPr lang="en-US" altLang="zh-CN" dirty="0"/>
              <a:t>3</a:t>
            </a:r>
            <a:r>
              <a:rPr lang="zh-CN" altLang="en-US" dirty="0"/>
              <a:t>、获取与目标客户相似的用户群体</a:t>
            </a:r>
            <a:endParaRPr lang="en-US" altLang="zh-CN" dirty="0"/>
          </a:p>
          <a:p>
            <a:pPr>
              <a:lnSpc>
                <a:spcPct val="200000"/>
              </a:lnSpc>
            </a:pPr>
            <a:r>
              <a:rPr lang="en-US" altLang="zh-CN" dirty="0"/>
              <a:t>4</a:t>
            </a:r>
            <a:r>
              <a:rPr lang="zh-CN" altLang="en-US" dirty="0"/>
              <a:t>、推荐目标客户可能感兴趣的商品</a:t>
            </a:r>
            <a:endParaRPr lang="en-US" altLang="zh-CN" dirty="0"/>
          </a:p>
        </p:txBody>
      </p:sp>
    </p:spTree>
    <p:extLst>
      <p:ext uri="{BB962C8B-B14F-4D97-AF65-F5344CB8AC3E}">
        <p14:creationId xmlns:p14="http://schemas.microsoft.com/office/powerpoint/2010/main" val="255170436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750" fill="hold"/>
                                        <p:tgtEl>
                                          <p:spTgt spid="68"/>
                                        </p:tgtEl>
                                        <p:attrNameLst>
                                          <p:attrName>ppt_x</p:attrName>
                                        </p:attrNameLst>
                                      </p:cBhvr>
                                      <p:tavLst>
                                        <p:tav tm="0">
                                          <p:val>
                                            <p:strVal val="#ppt_x"/>
                                          </p:val>
                                        </p:tav>
                                        <p:tav tm="100000">
                                          <p:val>
                                            <p:strVal val="#ppt_x"/>
                                          </p:val>
                                        </p:tav>
                                      </p:tavLst>
                                    </p:anim>
                                    <p:anim calcmode="lin" valueType="num">
                                      <p:cBhvr additive="base">
                                        <p:cTn id="8" dur="75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7"/>
                                        </p:tgtEl>
                                        <p:attrNameLst>
                                          <p:attrName>style.visibility</p:attrName>
                                        </p:attrNameLst>
                                      </p:cBhvr>
                                      <p:to>
                                        <p:strVal val="visible"/>
                                      </p:to>
                                    </p:set>
                                    <p:anim calcmode="lin" valueType="num">
                                      <p:cBhvr additive="base">
                                        <p:cTn id="11" dur="750" fill="hold"/>
                                        <p:tgtEl>
                                          <p:spTgt spid="67"/>
                                        </p:tgtEl>
                                        <p:attrNameLst>
                                          <p:attrName>ppt_x</p:attrName>
                                        </p:attrNameLst>
                                      </p:cBhvr>
                                      <p:tavLst>
                                        <p:tav tm="0">
                                          <p:val>
                                            <p:strVal val="#ppt_x"/>
                                          </p:val>
                                        </p:tav>
                                        <p:tav tm="100000">
                                          <p:val>
                                            <p:strVal val="#ppt_x"/>
                                          </p:val>
                                        </p:tav>
                                      </p:tavLst>
                                    </p:anim>
                                    <p:anim calcmode="lin" valueType="num">
                                      <p:cBhvr additive="base">
                                        <p:cTn id="12" dur="75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2C0BBB46-384D-4750-A186-45832DCD2742}"/>
              </a:ext>
            </a:extLst>
          </p:cNvPr>
          <p:cNvSpPr/>
          <p:nvPr/>
        </p:nvSpPr>
        <p:spPr>
          <a:xfrm>
            <a:off x="78873" y="90737"/>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itle 66">
            <a:extLst>
              <a:ext uri="{FF2B5EF4-FFF2-40B4-BE49-F238E27FC236}">
                <a16:creationId xmlns:a16="http://schemas.microsoft.com/office/drawing/2014/main" id="{5CB0E296-498A-4BA6-A1FA-94D3A5B92DAD}"/>
              </a:ext>
            </a:extLst>
          </p:cNvPr>
          <p:cNvSpPr txBox="1">
            <a:spLocks/>
          </p:cNvSpPr>
          <p:nvPr/>
        </p:nvSpPr>
        <p:spPr>
          <a:xfrm>
            <a:off x="838200" y="365126"/>
            <a:ext cx="10515600" cy="7154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latin typeface="汉仪晓波折纸体简" panose="00020600040101010101" pitchFamily="18" charset="-122"/>
                <a:ea typeface="汉仪晓波折纸体简" panose="00020600040101010101" pitchFamily="18" charset="-122"/>
              </a:rPr>
              <a:t>具体实现</a:t>
            </a:r>
            <a:endParaRPr lang="id-ID" dirty="0">
              <a:latin typeface="汉仪晓波折纸体简" panose="00020600040101010101" pitchFamily="18" charset="-122"/>
              <a:ea typeface="汉仪晓波折纸体简" panose="00020600040101010101" pitchFamily="18" charset="-122"/>
            </a:endParaRPr>
          </a:p>
        </p:txBody>
      </p:sp>
      <p:sp>
        <p:nvSpPr>
          <p:cNvPr id="2" name="文本框 1">
            <a:extLst>
              <a:ext uri="{FF2B5EF4-FFF2-40B4-BE49-F238E27FC236}">
                <a16:creationId xmlns:a16="http://schemas.microsoft.com/office/drawing/2014/main" id="{706707E2-7D40-4BBF-B117-9B240B309F59}"/>
              </a:ext>
            </a:extLst>
          </p:cNvPr>
          <p:cNvSpPr txBox="1"/>
          <p:nvPr/>
        </p:nvSpPr>
        <p:spPr>
          <a:xfrm>
            <a:off x="1143000" y="1268557"/>
            <a:ext cx="2752725" cy="461665"/>
          </a:xfrm>
          <a:prstGeom prst="rect">
            <a:avLst/>
          </a:prstGeom>
          <a:noFill/>
        </p:spPr>
        <p:txBody>
          <a:bodyPr wrap="square" rtlCol="0">
            <a:spAutoFit/>
          </a:bodyPr>
          <a:lstStyle/>
          <a:p>
            <a:r>
              <a:rPr lang="en-US" altLang="zh-CN" sz="2400" b="1" dirty="0"/>
              <a:t>1</a:t>
            </a:r>
            <a:r>
              <a:rPr lang="zh-CN" altLang="en-US" sz="2400" b="1" dirty="0"/>
              <a:t>、生成数据</a:t>
            </a:r>
          </a:p>
        </p:txBody>
      </p:sp>
      <p:sp>
        <p:nvSpPr>
          <p:cNvPr id="51" name="文本框 50">
            <a:extLst>
              <a:ext uri="{FF2B5EF4-FFF2-40B4-BE49-F238E27FC236}">
                <a16:creationId xmlns:a16="http://schemas.microsoft.com/office/drawing/2014/main" id="{EFB9D37A-0ACF-4042-84AB-E2ADCB90CB6D}"/>
              </a:ext>
            </a:extLst>
          </p:cNvPr>
          <p:cNvSpPr txBox="1"/>
          <p:nvPr/>
        </p:nvSpPr>
        <p:spPr>
          <a:xfrm>
            <a:off x="1143000" y="1971675"/>
            <a:ext cx="5553075" cy="923330"/>
          </a:xfrm>
          <a:prstGeom prst="rect">
            <a:avLst/>
          </a:prstGeom>
          <a:noFill/>
        </p:spPr>
        <p:txBody>
          <a:bodyPr wrap="square" rtlCol="0">
            <a:spAutoFit/>
          </a:bodyPr>
          <a:lstStyle/>
          <a:p>
            <a:r>
              <a:rPr lang="zh-CN" altLang="en-US" dirty="0"/>
              <a:t>生成</a:t>
            </a:r>
            <a:r>
              <a:rPr lang="en-US" altLang="zh-CN" dirty="0"/>
              <a:t>50</a:t>
            </a:r>
            <a:r>
              <a:rPr lang="zh-CN" altLang="en-US" dirty="0"/>
              <a:t>个健康保险客户，</a:t>
            </a:r>
            <a:r>
              <a:rPr lang="en-US" altLang="zh-CN" dirty="0"/>
              <a:t>9</a:t>
            </a:r>
            <a:r>
              <a:rPr lang="zh-CN" altLang="en-US" dirty="0"/>
              <a:t>种对应网络健康保险产品的浏览量数据，从而能进行下一步对其中的某个客户个性化推荐</a:t>
            </a:r>
          </a:p>
        </p:txBody>
      </p:sp>
      <p:pic>
        <p:nvPicPr>
          <p:cNvPr id="52" name="图片 51">
            <a:extLst>
              <a:ext uri="{FF2B5EF4-FFF2-40B4-BE49-F238E27FC236}">
                <a16:creationId xmlns:a16="http://schemas.microsoft.com/office/drawing/2014/main" id="{FF8915D6-9087-4739-8285-2CE203EC5B10}"/>
              </a:ext>
            </a:extLst>
          </p:cNvPr>
          <p:cNvPicPr>
            <a:picLocks noChangeAspect="1"/>
          </p:cNvPicPr>
          <p:nvPr/>
        </p:nvPicPr>
        <p:blipFill>
          <a:blip r:embed="rId3"/>
          <a:stretch>
            <a:fillRect/>
          </a:stretch>
        </p:blipFill>
        <p:spPr>
          <a:xfrm>
            <a:off x="954240" y="3136458"/>
            <a:ext cx="5553075" cy="2928998"/>
          </a:xfrm>
          <a:prstGeom prst="rect">
            <a:avLst/>
          </a:prstGeom>
        </p:spPr>
      </p:pic>
      <p:pic>
        <p:nvPicPr>
          <p:cNvPr id="53" name="图片 52">
            <a:extLst>
              <a:ext uri="{FF2B5EF4-FFF2-40B4-BE49-F238E27FC236}">
                <a16:creationId xmlns:a16="http://schemas.microsoft.com/office/drawing/2014/main" id="{210CF662-5659-4027-8E8C-1A4C7A964A02}"/>
              </a:ext>
            </a:extLst>
          </p:cNvPr>
          <p:cNvPicPr>
            <a:picLocks noChangeAspect="1"/>
          </p:cNvPicPr>
          <p:nvPr/>
        </p:nvPicPr>
        <p:blipFill>
          <a:blip r:embed="rId4"/>
          <a:stretch>
            <a:fillRect/>
          </a:stretch>
        </p:blipFill>
        <p:spPr>
          <a:xfrm>
            <a:off x="7097062" y="869155"/>
            <a:ext cx="4730993" cy="4845299"/>
          </a:xfrm>
          <a:prstGeom prst="rect">
            <a:avLst/>
          </a:prstGeom>
        </p:spPr>
      </p:pic>
    </p:spTree>
    <p:extLst>
      <p:ext uri="{BB962C8B-B14F-4D97-AF65-F5344CB8AC3E}">
        <p14:creationId xmlns:p14="http://schemas.microsoft.com/office/powerpoint/2010/main" val="190492239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2C0BBB46-384D-4750-A186-45832DCD2742}"/>
              </a:ext>
            </a:extLst>
          </p:cNvPr>
          <p:cNvSpPr/>
          <p:nvPr/>
        </p:nvSpPr>
        <p:spPr>
          <a:xfrm>
            <a:off x="221409" y="-669"/>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itle 66">
            <a:extLst>
              <a:ext uri="{FF2B5EF4-FFF2-40B4-BE49-F238E27FC236}">
                <a16:creationId xmlns:a16="http://schemas.microsoft.com/office/drawing/2014/main" id="{5CB0E296-498A-4BA6-A1FA-94D3A5B92DAD}"/>
              </a:ext>
            </a:extLst>
          </p:cNvPr>
          <p:cNvSpPr txBox="1">
            <a:spLocks/>
          </p:cNvSpPr>
          <p:nvPr/>
        </p:nvSpPr>
        <p:spPr>
          <a:xfrm>
            <a:off x="838200" y="365126"/>
            <a:ext cx="10515600" cy="7154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latin typeface="汉仪晓波折纸体简" panose="00020600040101010101" pitchFamily="18" charset="-122"/>
                <a:ea typeface="汉仪晓波折纸体简" panose="00020600040101010101" pitchFamily="18" charset="-122"/>
              </a:rPr>
              <a:t>具体实现</a:t>
            </a:r>
            <a:endParaRPr lang="id-ID" dirty="0">
              <a:latin typeface="汉仪晓波折纸体简" panose="00020600040101010101" pitchFamily="18" charset="-122"/>
              <a:ea typeface="汉仪晓波折纸体简" panose="00020600040101010101" pitchFamily="18" charset="-122"/>
            </a:endParaRPr>
          </a:p>
        </p:txBody>
      </p:sp>
      <p:sp>
        <p:nvSpPr>
          <p:cNvPr id="2" name="文本框 1">
            <a:extLst>
              <a:ext uri="{FF2B5EF4-FFF2-40B4-BE49-F238E27FC236}">
                <a16:creationId xmlns:a16="http://schemas.microsoft.com/office/drawing/2014/main" id="{706707E2-7D40-4BBF-B117-9B240B309F59}"/>
              </a:ext>
            </a:extLst>
          </p:cNvPr>
          <p:cNvSpPr txBox="1"/>
          <p:nvPr/>
        </p:nvSpPr>
        <p:spPr>
          <a:xfrm>
            <a:off x="1143000" y="1236689"/>
            <a:ext cx="2752725" cy="461665"/>
          </a:xfrm>
          <a:prstGeom prst="rect">
            <a:avLst/>
          </a:prstGeom>
          <a:noFill/>
        </p:spPr>
        <p:txBody>
          <a:bodyPr wrap="square" rtlCol="0">
            <a:spAutoFit/>
          </a:bodyPr>
          <a:lstStyle/>
          <a:p>
            <a:r>
              <a:rPr lang="en-US" altLang="zh-CN" sz="2400" b="1" dirty="0"/>
              <a:t>2</a:t>
            </a:r>
            <a:r>
              <a:rPr lang="zh-CN" altLang="en-US" sz="2400" b="1" dirty="0"/>
              <a:t>、相似度计算</a:t>
            </a:r>
          </a:p>
        </p:txBody>
      </p:sp>
      <p:sp>
        <p:nvSpPr>
          <p:cNvPr id="51" name="文本框 50">
            <a:extLst>
              <a:ext uri="{FF2B5EF4-FFF2-40B4-BE49-F238E27FC236}">
                <a16:creationId xmlns:a16="http://schemas.microsoft.com/office/drawing/2014/main" id="{EFB9D37A-0ACF-4042-84AB-E2ADCB90CB6D}"/>
              </a:ext>
            </a:extLst>
          </p:cNvPr>
          <p:cNvSpPr txBox="1"/>
          <p:nvPr/>
        </p:nvSpPr>
        <p:spPr>
          <a:xfrm>
            <a:off x="1143000" y="1705643"/>
            <a:ext cx="10382250" cy="369332"/>
          </a:xfrm>
          <a:prstGeom prst="rect">
            <a:avLst/>
          </a:prstGeom>
          <a:noFill/>
        </p:spPr>
        <p:txBody>
          <a:bodyPr wrap="square" rtlCol="0">
            <a:spAutoFit/>
          </a:bodyPr>
          <a:lstStyle/>
          <a:p>
            <a:r>
              <a:rPr lang="zh-CN" altLang="en-US" dirty="0"/>
              <a:t>基于产品浏览量计算两个保险客户的相似度（采取的是欧几里得距离和余弦相似度两种方式）</a:t>
            </a:r>
          </a:p>
        </p:txBody>
      </p:sp>
      <p:pic>
        <p:nvPicPr>
          <p:cNvPr id="5" name="图片 4">
            <a:extLst>
              <a:ext uri="{FF2B5EF4-FFF2-40B4-BE49-F238E27FC236}">
                <a16:creationId xmlns:a16="http://schemas.microsoft.com/office/drawing/2014/main" id="{A4FBC4C5-7C74-404D-8569-99A09BBE5560}"/>
              </a:ext>
            </a:extLst>
          </p:cNvPr>
          <p:cNvPicPr>
            <a:picLocks noChangeAspect="1"/>
          </p:cNvPicPr>
          <p:nvPr/>
        </p:nvPicPr>
        <p:blipFill>
          <a:blip r:embed="rId3"/>
          <a:stretch>
            <a:fillRect/>
          </a:stretch>
        </p:blipFill>
        <p:spPr>
          <a:xfrm>
            <a:off x="1143000" y="3328466"/>
            <a:ext cx="5724525" cy="571500"/>
          </a:xfrm>
          <a:prstGeom prst="rect">
            <a:avLst/>
          </a:prstGeom>
        </p:spPr>
      </p:pic>
      <p:sp>
        <p:nvSpPr>
          <p:cNvPr id="6" name="文本框 5">
            <a:extLst>
              <a:ext uri="{FF2B5EF4-FFF2-40B4-BE49-F238E27FC236}">
                <a16:creationId xmlns:a16="http://schemas.microsoft.com/office/drawing/2014/main" id="{4E3A1168-F0F6-4F10-B2BE-76766383D15B}"/>
              </a:ext>
            </a:extLst>
          </p:cNvPr>
          <p:cNvSpPr txBox="1"/>
          <p:nvPr/>
        </p:nvSpPr>
        <p:spPr>
          <a:xfrm>
            <a:off x="928687" y="2567133"/>
            <a:ext cx="7062788" cy="369332"/>
          </a:xfrm>
          <a:prstGeom prst="rect">
            <a:avLst/>
          </a:prstGeom>
          <a:noFill/>
        </p:spPr>
        <p:txBody>
          <a:bodyPr wrap="square" rtlCol="0">
            <a:spAutoFit/>
          </a:bodyPr>
          <a:lstStyle/>
          <a:p>
            <a:r>
              <a:rPr lang="zh-CN" altLang="en-US" dirty="0"/>
              <a:t>（</a:t>
            </a:r>
            <a:r>
              <a:rPr lang="en-US" altLang="zh-CN" dirty="0"/>
              <a:t>1</a:t>
            </a:r>
            <a:r>
              <a:rPr lang="zh-CN" altLang="en-US" dirty="0"/>
              <a:t>）欧几里得距离：表示在</a:t>
            </a:r>
            <a:r>
              <a:rPr lang="en-US" altLang="zh-CN" dirty="0"/>
              <a:t>m</a:t>
            </a:r>
            <a:r>
              <a:rPr lang="zh-CN" altLang="en-US" dirty="0"/>
              <a:t>维空间中两个点之间的真实距离</a:t>
            </a:r>
          </a:p>
        </p:txBody>
      </p:sp>
      <p:pic>
        <p:nvPicPr>
          <p:cNvPr id="7" name="图片 6">
            <a:extLst>
              <a:ext uri="{FF2B5EF4-FFF2-40B4-BE49-F238E27FC236}">
                <a16:creationId xmlns:a16="http://schemas.microsoft.com/office/drawing/2014/main" id="{3A6A08E8-EC1B-4813-A94D-F20AA879C094}"/>
              </a:ext>
            </a:extLst>
          </p:cNvPr>
          <p:cNvPicPr>
            <a:picLocks noChangeAspect="1"/>
          </p:cNvPicPr>
          <p:nvPr/>
        </p:nvPicPr>
        <p:blipFill>
          <a:blip r:embed="rId4"/>
          <a:stretch>
            <a:fillRect/>
          </a:stretch>
        </p:blipFill>
        <p:spPr>
          <a:xfrm>
            <a:off x="999953" y="3921536"/>
            <a:ext cx="7062788" cy="2149114"/>
          </a:xfrm>
          <a:prstGeom prst="rect">
            <a:avLst/>
          </a:prstGeom>
        </p:spPr>
      </p:pic>
      <p:pic>
        <p:nvPicPr>
          <p:cNvPr id="9" name="图片 8">
            <a:extLst>
              <a:ext uri="{FF2B5EF4-FFF2-40B4-BE49-F238E27FC236}">
                <a16:creationId xmlns:a16="http://schemas.microsoft.com/office/drawing/2014/main" id="{35C0E58E-83A0-4A51-AFE4-E81ADF41FC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2183" y="2564346"/>
            <a:ext cx="3390900" cy="2905125"/>
          </a:xfrm>
          <a:prstGeom prst="rect">
            <a:avLst/>
          </a:prstGeom>
        </p:spPr>
      </p:pic>
    </p:spTree>
    <p:extLst>
      <p:ext uri="{BB962C8B-B14F-4D97-AF65-F5344CB8AC3E}">
        <p14:creationId xmlns:p14="http://schemas.microsoft.com/office/powerpoint/2010/main" val="203131967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2C0BBB46-384D-4750-A186-45832DCD2742}"/>
              </a:ext>
            </a:extLst>
          </p:cNvPr>
          <p:cNvSpPr/>
          <p:nvPr/>
        </p:nvSpPr>
        <p:spPr>
          <a:xfrm>
            <a:off x="221409" y="102190"/>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itle 66">
            <a:extLst>
              <a:ext uri="{FF2B5EF4-FFF2-40B4-BE49-F238E27FC236}">
                <a16:creationId xmlns:a16="http://schemas.microsoft.com/office/drawing/2014/main" id="{5CB0E296-498A-4BA6-A1FA-94D3A5B92DAD}"/>
              </a:ext>
            </a:extLst>
          </p:cNvPr>
          <p:cNvSpPr txBox="1">
            <a:spLocks/>
          </p:cNvSpPr>
          <p:nvPr/>
        </p:nvSpPr>
        <p:spPr>
          <a:xfrm>
            <a:off x="838200" y="365126"/>
            <a:ext cx="10515600" cy="7154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latin typeface="汉仪晓波折纸体简" panose="00020600040101010101" pitchFamily="18" charset="-122"/>
                <a:ea typeface="汉仪晓波折纸体简" panose="00020600040101010101" pitchFamily="18" charset="-122"/>
              </a:rPr>
              <a:t>具体实现</a:t>
            </a:r>
            <a:endParaRPr lang="id-ID" dirty="0">
              <a:latin typeface="汉仪晓波折纸体简" panose="00020600040101010101" pitchFamily="18" charset="-122"/>
              <a:ea typeface="汉仪晓波折纸体简" panose="00020600040101010101" pitchFamily="18" charset="-122"/>
            </a:endParaRPr>
          </a:p>
        </p:txBody>
      </p:sp>
      <p:sp>
        <p:nvSpPr>
          <p:cNvPr id="2" name="文本框 1">
            <a:extLst>
              <a:ext uri="{FF2B5EF4-FFF2-40B4-BE49-F238E27FC236}">
                <a16:creationId xmlns:a16="http://schemas.microsoft.com/office/drawing/2014/main" id="{706707E2-7D40-4BBF-B117-9B240B309F59}"/>
              </a:ext>
            </a:extLst>
          </p:cNvPr>
          <p:cNvSpPr txBox="1"/>
          <p:nvPr/>
        </p:nvSpPr>
        <p:spPr>
          <a:xfrm>
            <a:off x="1057275" y="1058584"/>
            <a:ext cx="2752725" cy="461665"/>
          </a:xfrm>
          <a:prstGeom prst="rect">
            <a:avLst/>
          </a:prstGeom>
          <a:noFill/>
        </p:spPr>
        <p:txBody>
          <a:bodyPr wrap="square" rtlCol="0">
            <a:spAutoFit/>
          </a:bodyPr>
          <a:lstStyle/>
          <a:p>
            <a:r>
              <a:rPr lang="en-US" altLang="zh-CN" sz="2400" b="1" dirty="0"/>
              <a:t>2</a:t>
            </a:r>
            <a:r>
              <a:rPr lang="zh-CN" altLang="en-US" sz="2400" b="1" dirty="0"/>
              <a:t>、相似度计算</a:t>
            </a:r>
          </a:p>
        </p:txBody>
      </p:sp>
      <p:sp>
        <p:nvSpPr>
          <p:cNvPr id="6" name="文本框 5">
            <a:extLst>
              <a:ext uri="{FF2B5EF4-FFF2-40B4-BE49-F238E27FC236}">
                <a16:creationId xmlns:a16="http://schemas.microsoft.com/office/drawing/2014/main" id="{4E3A1168-F0F6-4F10-B2BE-76766383D15B}"/>
              </a:ext>
            </a:extLst>
          </p:cNvPr>
          <p:cNvSpPr txBox="1"/>
          <p:nvPr/>
        </p:nvSpPr>
        <p:spPr>
          <a:xfrm>
            <a:off x="1215873" y="1599786"/>
            <a:ext cx="7062788" cy="646331"/>
          </a:xfrm>
          <a:prstGeom prst="rect">
            <a:avLst/>
          </a:prstGeom>
          <a:noFill/>
        </p:spPr>
        <p:txBody>
          <a:bodyPr wrap="square" rtlCol="0">
            <a:spAutoFit/>
          </a:bodyPr>
          <a:lstStyle/>
          <a:p>
            <a:r>
              <a:rPr lang="zh-CN" altLang="en-US" dirty="0"/>
              <a:t>（</a:t>
            </a:r>
            <a:r>
              <a:rPr lang="en-US" altLang="zh-CN" dirty="0"/>
              <a:t>2</a:t>
            </a:r>
            <a:r>
              <a:rPr lang="zh-CN" altLang="en-US" dirty="0"/>
              <a:t>）余弦相似度：利用两个向量之间的夹角的余弦值来衡量两个向量之间的余弦相似度。两个向量越相似夹角越小，余弦值越接近</a:t>
            </a:r>
            <a:r>
              <a:rPr lang="en-US" altLang="zh-CN" dirty="0"/>
              <a:t>1</a:t>
            </a:r>
            <a:r>
              <a:rPr lang="zh-CN" altLang="en-US" dirty="0"/>
              <a:t>。</a:t>
            </a:r>
          </a:p>
        </p:txBody>
      </p:sp>
      <p:pic>
        <p:nvPicPr>
          <p:cNvPr id="9" name="图片 8">
            <a:extLst>
              <a:ext uri="{FF2B5EF4-FFF2-40B4-BE49-F238E27FC236}">
                <a16:creationId xmlns:a16="http://schemas.microsoft.com/office/drawing/2014/main" id="{35C0E58E-83A0-4A51-AFE4-E81ADF41F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2183" y="2564346"/>
            <a:ext cx="3390900" cy="2905125"/>
          </a:xfrm>
          <a:prstGeom prst="rect">
            <a:avLst/>
          </a:prstGeom>
        </p:spPr>
      </p:pic>
      <p:pic>
        <p:nvPicPr>
          <p:cNvPr id="3" name="图形 2">
            <a:extLst>
              <a:ext uri="{FF2B5EF4-FFF2-40B4-BE49-F238E27FC236}">
                <a16:creationId xmlns:a16="http://schemas.microsoft.com/office/drawing/2014/main" id="{6ABDADE8-DA42-4286-AF45-CF0FB036926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8917" y="2304262"/>
            <a:ext cx="4856583" cy="934238"/>
          </a:xfrm>
          <a:prstGeom prst="rect">
            <a:avLst/>
          </a:prstGeom>
        </p:spPr>
      </p:pic>
      <p:pic>
        <p:nvPicPr>
          <p:cNvPr id="11" name="图片 10">
            <a:extLst>
              <a:ext uri="{FF2B5EF4-FFF2-40B4-BE49-F238E27FC236}">
                <a16:creationId xmlns:a16="http://schemas.microsoft.com/office/drawing/2014/main" id="{969C01C4-9720-4DF0-B46E-4669A8755562}"/>
              </a:ext>
            </a:extLst>
          </p:cNvPr>
          <p:cNvPicPr>
            <a:picLocks noChangeAspect="1"/>
          </p:cNvPicPr>
          <p:nvPr/>
        </p:nvPicPr>
        <p:blipFill>
          <a:blip r:embed="rId6"/>
          <a:stretch>
            <a:fillRect/>
          </a:stretch>
        </p:blipFill>
        <p:spPr>
          <a:xfrm>
            <a:off x="1048917" y="3296645"/>
            <a:ext cx="5990058" cy="3325319"/>
          </a:xfrm>
          <a:prstGeom prst="rect">
            <a:avLst/>
          </a:prstGeom>
        </p:spPr>
      </p:pic>
    </p:spTree>
    <p:extLst>
      <p:ext uri="{BB962C8B-B14F-4D97-AF65-F5344CB8AC3E}">
        <p14:creationId xmlns:p14="http://schemas.microsoft.com/office/powerpoint/2010/main" val="318898696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2C0BBB46-384D-4750-A186-45832DCD2742}"/>
              </a:ext>
            </a:extLst>
          </p:cNvPr>
          <p:cNvSpPr/>
          <p:nvPr/>
        </p:nvSpPr>
        <p:spPr>
          <a:xfrm>
            <a:off x="221409" y="2279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itle 66">
            <a:extLst>
              <a:ext uri="{FF2B5EF4-FFF2-40B4-BE49-F238E27FC236}">
                <a16:creationId xmlns:a16="http://schemas.microsoft.com/office/drawing/2014/main" id="{5CB0E296-498A-4BA6-A1FA-94D3A5B92DAD}"/>
              </a:ext>
            </a:extLst>
          </p:cNvPr>
          <p:cNvSpPr txBox="1">
            <a:spLocks/>
          </p:cNvSpPr>
          <p:nvPr/>
        </p:nvSpPr>
        <p:spPr>
          <a:xfrm>
            <a:off x="838200" y="365126"/>
            <a:ext cx="10515600" cy="7154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latin typeface="汉仪晓波折纸体简" panose="00020600040101010101" pitchFamily="18" charset="-122"/>
                <a:ea typeface="汉仪晓波折纸体简" panose="00020600040101010101" pitchFamily="18" charset="-122"/>
              </a:rPr>
              <a:t>具体实现</a:t>
            </a:r>
            <a:endParaRPr lang="id-ID" dirty="0">
              <a:latin typeface="汉仪晓波折纸体简" panose="00020600040101010101" pitchFamily="18" charset="-122"/>
              <a:ea typeface="汉仪晓波折纸体简" panose="00020600040101010101" pitchFamily="18" charset="-122"/>
            </a:endParaRPr>
          </a:p>
        </p:txBody>
      </p:sp>
      <p:sp>
        <p:nvSpPr>
          <p:cNvPr id="2" name="文本框 1">
            <a:extLst>
              <a:ext uri="{FF2B5EF4-FFF2-40B4-BE49-F238E27FC236}">
                <a16:creationId xmlns:a16="http://schemas.microsoft.com/office/drawing/2014/main" id="{706707E2-7D40-4BBF-B117-9B240B309F59}"/>
              </a:ext>
            </a:extLst>
          </p:cNvPr>
          <p:cNvSpPr txBox="1"/>
          <p:nvPr/>
        </p:nvSpPr>
        <p:spPr>
          <a:xfrm>
            <a:off x="1057275" y="1208273"/>
            <a:ext cx="3419475" cy="461665"/>
          </a:xfrm>
          <a:prstGeom prst="rect">
            <a:avLst/>
          </a:prstGeom>
          <a:noFill/>
        </p:spPr>
        <p:txBody>
          <a:bodyPr wrap="square" rtlCol="0">
            <a:spAutoFit/>
          </a:bodyPr>
          <a:lstStyle/>
          <a:p>
            <a:r>
              <a:rPr lang="en-US" altLang="zh-CN" sz="2400" b="1" dirty="0"/>
              <a:t>3</a:t>
            </a:r>
            <a:r>
              <a:rPr lang="zh-CN" altLang="en-US" sz="2400" b="1" dirty="0"/>
              <a:t>、寻找相似用户群</a:t>
            </a:r>
          </a:p>
        </p:txBody>
      </p:sp>
      <p:sp>
        <p:nvSpPr>
          <p:cNvPr id="6" name="文本框 5">
            <a:extLst>
              <a:ext uri="{FF2B5EF4-FFF2-40B4-BE49-F238E27FC236}">
                <a16:creationId xmlns:a16="http://schemas.microsoft.com/office/drawing/2014/main" id="{4E3A1168-F0F6-4F10-B2BE-76766383D15B}"/>
              </a:ext>
            </a:extLst>
          </p:cNvPr>
          <p:cNvSpPr txBox="1"/>
          <p:nvPr/>
        </p:nvSpPr>
        <p:spPr>
          <a:xfrm>
            <a:off x="1215873" y="1819629"/>
            <a:ext cx="7062788" cy="369332"/>
          </a:xfrm>
          <a:prstGeom prst="rect">
            <a:avLst/>
          </a:prstGeom>
          <a:noFill/>
        </p:spPr>
        <p:txBody>
          <a:bodyPr wrap="square" rtlCol="0">
            <a:spAutoFit/>
          </a:bodyPr>
          <a:lstStyle/>
          <a:p>
            <a:r>
              <a:rPr lang="zh-CN" altLang="en-US" dirty="0"/>
              <a:t>基于客户浏览量的相似度，找到推荐的用户群体，并进行排序。</a:t>
            </a:r>
          </a:p>
        </p:txBody>
      </p:sp>
      <p:pic>
        <p:nvPicPr>
          <p:cNvPr id="5" name="图片 4">
            <a:extLst>
              <a:ext uri="{FF2B5EF4-FFF2-40B4-BE49-F238E27FC236}">
                <a16:creationId xmlns:a16="http://schemas.microsoft.com/office/drawing/2014/main" id="{AFF98A6A-ED2C-41BF-994A-FE331D3ABDA3}"/>
              </a:ext>
            </a:extLst>
          </p:cNvPr>
          <p:cNvPicPr>
            <a:picLocks noChangeAspect="1"/>
          </p:cNvPicPr>
          <p:nvPr/>
        </p:nvPicPr>
        <p:blipFill>
          <a:blip r:embed="rId3"/>
          <a:stretch>
            <a:fillRect/>
          </a:stretch>
        </p:blipFill>
        <p:spPr>
          <a:xfrm>
            <a:off x="1215873" y="2488342"/>
            <a:ext cx="7978335" cy="3420455"/>
          </a:xfrm>
          <a:prstGeom prst="rect">
            <a:avLst/>
          </a:prstGeom>
        </p:spPr>
      </p:pic>
    </p:spTree>
    <p:extLst>
      <p:ext uri="{BB962C8B-B14F-4D97-AF65-F5344CB8AC3E}">
        <p14:creationId xmlns:p14="http://schemas.microsoft.com/office/powerpoint/2010/main" val="15278055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2C0BBB46-384D-4750-A186-45832DCD2742}"/>
              </a:ext>
            </a:extLst>
          </p:cNvPr>
          <p:cNvSpPr/>
          <p:nvPr/>
        </p:nvSpPr>
        <p:spPr>
          <a:xfrm>
            <a:off x="221409" y="1898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itle 66">
            <a:extLst>
              <a:ext uri="{FF2B5EF4-FFF2-40B4-BE49-F238E27FC236}">
                <a16:creationId xmlns:a16="http://schemas.microsoft.com/office/drawing/2014/main" id="{5CB0E296-498A-4BA6-A1FA-94D3A5B92DAD}"/>
              </a:ext>
            </a:extLst>
          </p:cNvPr>
          <p:cNvSpPr txBox="1">
            <a:spLocks/>
          </p:cNvSpPr>
          <p:nvPr/>
        </p:nvSpPr>
        <p:spPr>
          <a:xfrm>
            <a:off x="838200" y="365126"/>
            <a:ext cx="10515600" cy="7154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latin typeface="汉仪晓波折纸体简" panose="00020600040101010101" pitchFamily="18" charset="-122"/>
                <a:ea typeface="汉仪晓波折纸体简" panose="00020600040101010101" pitchFamily="18" charset="-122"/>
              </a:rPr>
              <a:t>具体实现</a:t>
            </a:r>
            <a:endParaRPr lang="id-ID" dirty="0">
              <a:latin typeface="汉仪晓波折纸体简" panose="00020600040101010101" pitchFamily="18" charset="-122"/>
              <a:ea typeface="汉仪晓波折纸体简" panose="00020600040101010101" pitchFamily="18" charset="-122"/>
            </a:endParaRPr>
          </a:p>
        </p:txBody>
      </p:sp>
      <p:sp>
        <p:nvSpPr>
          <p:cNvPr id="2" name="文本框 1">
            <a:extLst>
              <a:ext uri="{FF2B5EF4-FFF2-40B4-BE49-F238E27FC236}">
                <a16:creationId xmlns:a16="http://schemas.microsoft.com/office/drawing/2014/main" id="{706707E2-7D40-4BBF-B117-9B240B309F59}"/>
              </a:ext>
            </a:extLst>
          </p:cNvPr>
          <p:cNvSpPr txBox="1"/>
          <p:nvPr/>
        </p:nvSpPr>
        <p:spPr>
          <a:xfrm>
            <a:off x="1095375" y="1323969"/>
            <a:ext cx="3419475" cy="461665"/>
          </a:xfrm>
          <a:prstGeom prst="rect">
            <a:avLst/>
          </a:prstGeom>
          <a:noFill/>
        </p:spPr>
        <p:txBody>
          <a:bodyPr wrap="square" rtlCol="0">
            <a:spAutoFit/>
          </a:bodyPr>
          <a:lstStyle/>
          <a:p>
            <a:r>
              <a:rPr lang="en-US" altLang="zh-CN" sz="2400" b="1" dirty="0"/>
              <a:t>4</a:t>
            </a:r>
            <a:r>
              <a:rPr lang="zh-CN" altLang="en-US" sz="2400" b="1" dirty="0"/>
              <a:t>、获取推荐商品</a:t>
            </a:r>
          </a:p>
        </p:txBody>
      </p:sp>
      <p:sp>
        <p:nvSpPr>
          <p:cNvPr id="6" name="文本框 5">
            <a:extLst>
              <a:ext uri="{FF2B5EF4-FFF2-40B4-BE49-F238E27FC236}">
                <a16:creationId xmlns:a16="http://schemas.microsoft.com/office/drawing/2014/main" id="{4E3A1168-F0F6-4F10-B2BE-76766383D15B}"/>
              </a:ext>
            </a:extLst>
          </p:cNvPr>
          <p:cNvSpPr txBox="1"/>
          <p:nvPr/>
        </p:nvSpPr>
        <p:spPr>
          <a:xfrm>
            <a:off x="1215873" y="2029041"/>
            <a:ext cx="7062788" cy="369332"/>
          </a:xfrm>
          <a:prstGeom prst="rect">
            <a:avLst/>
          </a:prstGeom>
          <a:noFill/>
        </p:spPr>
        <p:txBody>
          <a:bodyPr wrap="square" rtlCol="0">
            <a:spAutoFit/>
          </a:bodyPr>
          <a:lstStyle/>
          <a:p>
            <a:r>
              <a:rPr lang="zh-CN" altLang="en-US" dirty="0"/>
              <a:t>从相似的用户群体中获得推荐产品</a:t>
            </a:r>
          </a:p>
        </p:txBody>
      </p:sp>
      <p:pic>
        <p:nvPicPr>
          <p:cNvPr id="3" name="图片 2">
            <a:extLst>
              <a:ext uri="{FF2B5EF4-FFF2-40B4-BE49-F238E27FC236}">
                <a16:creationId xmlns:a16="http://schemas.microsoft.com/office/drawing/2014/main" id="{21413299-4DB9-414A-B163-37878B52D40B}"/>
              </a:ext>
            </a:extLst>
          </p:cNvPr>
          <p:cNvPicPr>
            <a:picLocks noChangeAspect="1"/>
          </p:cNvPicPr>
          <p:nvPr/>
        </p:nvPicPr>
        <p:blipFill>
          <a:blip r:embed="rId3"/>
          <a:stretch>
            <a:fillRect/>
          </a:stretch>
        </p:blipFill>
        <p:spPr>
          <a:xfrm>
            <a:off x="1215873" y="2405983"/>
            <a:ext cx="8591642" cy="4107290"/>
          </a:xfrm>
          <a:prstGeom prst="rect">
            <a:avLst/>
          </a:prstGeom>
        </p:spPr>
      </p:pic>
    </p:spTree>
    <p:extLst>
      <p:ext uri="{BB962C8B-B14F-4D97-AF65-F5344CB8AC3E}">
        <p14:creationId xmlns:p14="http://schemas.microsoft.com/office/powerpoint/2010/main" val="212686034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2C0BBB46-384D-4750-A186-45832DCD2742}"/>
              </a:ext>
            </a:extLst>
          </p:cNvPr>
          <p:cNvSpPr/>
          <p:nvPr/>
        </p:nvSpPr>
        <p:spPr>
          <a:xfrm>
            <a:off x="307134" y="90737"/>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itle 66">
            <a:extLst>
              <a:ext uri="{FF2B5EF4-FFF2-40B4-BE49-F238E27FC236}">
                <a16:creationId xmlns:a16="http://schemas.microsoft.com/office/drawing/2014/main" id="{5CB0E296-498A-4BA6-A1FA-94D3A5B92DAD}"/>
              </a:ext>
            </a:extLst>
          </p:cNvPr>
          <p:cNvSpPr txBox="1">
            <a:spLocks/>
          </p:cNvSpPr>
          <p:nvPr/>
        </p:nvSpPr>
        <p:spPr>
          <a:xfrm>
            <a:off x="838200" y="365126"/>
            <a:ext cx="10515600" cy="7154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latin typeface="汉仪晓波折纸体简" panose="00020600040101010101" pitchFamily="18" charset="-122"/>
                <a:ea typeface="汉仪晓波折纸体简" panose="00020600040101010101" pitchFamily="18" charset="-122"/>
              </a:rPr>
              <a:t>具体实现</a:t>
            </a:r>
            <a:endParaRPr lang="id-ID" dirty="0">
              <a:latin typeface="汉仪晓波折纸体简" panose="00020600040101010101" pitchFamily="18" charset="-122"/>
              <a:ea typeface="汉仪晓波折纸体简" panose="00020600040101010101" pitchFamily="18" charset="-122"/>
            </a:endParaRPr>
          </a:p>
        </p:txBody>
      </p:sp>
      <p:sp>
        <p:nvSpPr>
          <p:cNvPr id="2" name="文本框 1">
            <a:extLst>
              <a:ext uri="{FF2B5EF4-FFF2-40B4-BE49-F238E27FC236}">
                <a16:creationId xmlns:a16="http://schemas.microsoft.com/office/drawing/2014/main" id="{706707E2-7D40-4BBF-B117-9B240B309F59}"/>
              </a:ext>
            </a:extLst>
          </p:cNvPr>
          <p:cNvSpPr txBox="1"/>
          <p:nvPr/>
        </p:nvSpPr>
        <p:spPr>
          <a:xfrm>
            <a:off x="1095375" y="1323969"/>
            <a:ext cx="4286250" cy="461665"/>
          </a:xfrm>
          <a:prstGeom prst="rect">
            <a:avLst/>
          </a:prstGeom>
          <a:noFill/>
        </p:spPr>
        <p:txBody>
          <a:bodyPr wrap="square" rtlCol="0">
            <a:spAutoFit/>
          </a:bodyPr>
          <a:lstStyle/>
          <a:p>
            <a:r>
              <a:rPr lang="en-US" altLang="zh-CN" sz="2400" b="1" dirty="0"/>
              <a:t>5</a:t>
            </a:r>
            <a:r>
              <a:rPr lang="zh-CN" altLang="en-US" sz="2400" b="1" dirty="0"/>
              <a:t>、推荐结果（以</a:t>
            </a:r>
            <a:r>
              <a:rPr lang="en-US" altLang="zh-CN" sz="2400" b="1" dirty="0"/>
              <a:t>user_29</a:t>
            </a:r>
            <a:r>
              <a:rPr lang="zh-CN" altLang="en-US" sz="2400" b="1" dirty="0"/>
              <a:t>为例）</a:t>
            </a:r>
          </a:p>
        </p:txBody>
      </p:sp>
      <p:sp>
        <p:nvSpPr>
          <p:cNvPr id="9" name="文本框 8">
            <a:extLst>
              <a:ext uri="{FF2B5EF4-FFF2-40B4-BE49-F238E27FC236}">
                <a16:creationId xmlns:a16="http://schemas.microsoft.com/office/drawing/2014/main" id="{2AECE3B3-CCC5-4F79-9C9E-055096F79174}"/>
              </a:ext>
            </a:extLst>
          </p:cNvPr>
          <p:cNvSpPr txBox="1"/>
          <p:nvPr/>
        </p:nvSpPr>
        <p:spPr>
          <a:xfrm>
            <a:off x="1971675" y="1846017"/>
            <a:ext cx="1266825" cy="400110"/>
          </a:xfrm>
          <a:prstGeom prst="rect">
            <a:avLst/>
          </a:prstGeom>
          <a:noFill/>
        </p:spPr>
        <p:txBody>
          <a:bodyPr wrap="square" rtlCol="0">
            <a:spAutoFit/>
          </a:bodyPr>
          <a:lstStyle/>
          <a:p>
            <a:r>
              <a:rPr lang="en-US" altLang="zh-CN" sz="2000" dirty="0" err="1"/>
              <a:t>cosSimilar</a:t>
            </a:r>
            <a:endParaRPr lang="zh-CN" altLang="en-US" sz="2000" dirty="0"/>
          </a:p>
        </p:txBody>
      </p:sp>
      <p:sp>
        <p:nvSpPr>
          <p:cNvPr id="12" name="文本框 11">
            <a:extLst>
              <a:ext uri="{FF2B5EF4-FFF2-40B4-BE49-F238E27FC236}">
                <a16:creationId xmlns:a16="http://schemas.microsoft.com/office/drawing/2014/main" id="{800FB66D-68D7-40C9-B4EC-76A405E947C5}"/>
              </a:ext>
            </a:extLst>
          </p:cNvPr>
          <p:cNvSpPr txBox="1"/>
          <p:nvPr/>
        </p:nvSpPr>
        <p:spPr>
          <a:xfrm>
            <a:off x="8953502" y="1785634"/>
            <a:ext cx="838200" cy="400110"/>
          </a:xfrm>
          <a:prstGeom prst="rect">
            <a:avLst/>
          </a:prstGeom>
          <a:noFill/>
        </p:spPr>
        <p:txBody>
          <a:bodyPr wrap="square" rtlCol="0">
            <a:spAutoFit/>
          </a:bodyPr>
          <a:lstStyle/>
          <a:p>
            <a:r>
              <a:rPr lang="en-US" altLang="zh-CN" sz="2000" dirty="0"/>
              <a:t>Euclid</a:t>
            </a:r>
            <a:endParaRPr lang="zh-CN" altLang="en-US" sz="2000" dirty="0"/>
          </a:p>
        </p:txBody>
      </p:sp>
      <p:pic>
        <p:nvPicPr>
          <p:cNvPr id="13" name="图片 12">
            <a:extLst>
              <a:ext uri="{FF2B5EF4-FFF2-40B4-BE49-F238E27FC236}">
                <a16:creationId xmlns:a16="http://schemas.microsoft.com/office/drawing/2014/main" id="{6E1F5756-9CFE-4AAD-AD13-7A0B6C53EA7D}"/>
              </a:ext>
            </a:extLst>
          </p:cNvPr>
          <p:cNvPicPr>
            <a:picLocks noChangeAspect="1"/>
          </p:cNvPicPr>
          <p:nvPr/>
        </p:nvPicPr>
        <p:blipFill>
          <a:blip r:embed="rId3"/>
          <a:stretch>
            <a:fillRect/>
          </a:stretch>
        </p:blipFill>
        <p:spPr>
          <a:xfrm>
            <a:off x="1009511" y="2246127"/>
            <a:ext cx="5258487" cy="3930852"/>
          </a:xfrm>
          <a:prstGeom prst="rect">
            <a:avLst/>
          </a:prstGeom>
        </p:spPr>
      </p:pic>
      <p:pic>
        <p:nvPicPr>
          <p:cNvPr id="14" name="图片 13">
            <a:extLst>
              <a:ext uri="{FF2B5EF4-FFF2-40B4-BE49-F238E27FC236}">
                <a16:creationId xmlns:a16="http://schemas.microsoft.com/office/drawing/2014/main" id="{F0037DB3-6650-4AC2-85C1-E88DCD1EB2BC}"/>
              </a:ext>
            </a:extLst>
          </p:cNvPr>
          <p:cNvPicPr>
            <a:picLocks noChangeAspect="1"/>
          </p:cNvPicPr>
          <p:nvPr/>
        </p:nvPicPr>
        <p:blipFill>
          <a:blip r:embed="rId4"/>
          <a:stretch>
            <a:fillRect/>
          </a:stretch>
        </p:blipFill>
        <p:spPr>
          <a:xfrm>
            <a:off x="6712104" y="2112770"/>
            <a:ext cx="5258487" cy="4197566"/>
          </a:xfrm>
          <a:prstGeom prst="rect">
            <a:avLst/>
          </a:prstGeom>
        </p:spPr>
      </p:pic>
    </p:spTree>
    <p:extLst>
      <p:ext uri="{BB962C8B-B14F-4D97-AF65-F5344CB8AC3E}">
        <p14:creationId xmlns:p14="http://schemas.microsoft.com/office/powerpoint/2010/main" val="345078615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自定义 51">
      <a:dk1>
        <a:sysClr val="windowText" lastClr="000000"/>
      </a:dk1>
      <a:lt1>
        <a:sysClr val="window" lastClr="FFFFFF"/>
      </a:lt1>
      <a:dk2>
        <a:srgbClr val="000000"/>
      </a:dk2>
      <a:lt2>
        <a:srgbClr val="F8F8F8"/>
      </a:lt2>
      <a:accent1>
        <a:srgbClr val="FFC000"/>
      </a:accent1>
      <a:accent2>
        <a:srgbClr val="2F2FE9"/>
      </a:accent2>
      <a:accent3>
        <a:srgbClr val="F7AD19"/>
      </a:accent3>
      <a:accent4>
        <a:srgbClr val="F6AF2E"/>
      </a:accent4>
      <a:accent5>
        <a:srgbClr val="2F2FE9"/>
      </a:accent5>
      <a:accent6>
        <a:srgbClr val="F7AD19"/>
      </a:accent6>
      <a:hlink>
        <a:srgbClr val="5F5F5F"/>
      </a:hlink>
      <a:folHlink>
        <a:srgbClr val="919191"/>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294</Words>
  <Application>Microsoft Office PowerPoint</Application>
  <PresentationFormat>宽屏</PresentationFormat>
  <Paragraphs>37</Paragraphs>
  <Slides>8</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等线</vt:lpstr>
      <vt:lpstr>汉仪晓波折纸体简</vt:lpstr>
      <vt:lpstr>Arial</vt:lpstr>
      <vt:lpstr>Calibri</vt:lpstr>
      <vt:lpstr>Calibri Light</vt:lpstr>
      <vt:lpstr>Segoe UI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2.5D</dc:title>
  <dc:creator>第一PPT</dc:creator>
  <cp:keywords>www.1ppt.com</cp:keywords>
  <dc:description>www.1ppt.com</dc:description>
  <cp:lastModifiedBy>牟 文龙</cp:lastModifiedBy>
  <cp:revision>102</cp:revision>
  <dcterms:created xsi:type="dcterms:W3CDTF">2018-08-20T15:14:05Z</dcterms:created>
  <dcterms:modified xsi:type="dcterms:W3CDTF">2020-06-21T05:12:19Z</dcterms:modified>
</cp:coreProperties>
</file>