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16"/>
  </p:notesMasterIdLst>
  <p:handoutMasterIdLst>
    <p:handoutMasterId r:id="rId17"/>
  </p:handoutMasterIdLst>
  <p:sldIdLst>
    <p:sldId id="885" r:id="rId2"/>
    <p:sldId id="1015" r:id="rId3"/>
    <p:sldId id="980" r:id="rId4"/>
    <p:sldId id="985" r:id="rId5"/>
    <p:sldId id="999" r:id="rId6"/>
    <p:sldId id="1016" r:id="rId7"/>
    <p:sldId id="996" r:id="rId8"/>
    <p:sldId id="1003" r:id="rId9"/>
    <p:sldId id="997" r:id="rId10"/>
    <p:sldId id="1004" r:id="rId11"/>
    <p:sldId id="1006" r:id="rId12"/>
    <p:sldId id="1005" r:id="rId13"/>
    <p:sldId id="1013" r:id="rId14"/>
    <p:sldId id="1014" r:id="rId15"/>
  </p:sldIdLst>
  <p:sldSz cx="9144000" cy="6858000" type="screen4x3"/>
  <p:notesSz cx="7086600" cy="94297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 Nedwick" initials="RAN" lastIdx="3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64BE66"/>
    <a:srgbClr val="005E72"/>
    <a:srgbClr val="00A668"/>
    <a:srgbClr val="FF9900"/>
    <a:srgbClr val="FFFF00"/>
    <a:srgbClr val="CC6600"/>
    <a:srgbClr val="000066"/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8" autoAdjust="0"/>
    <p:restoredTop sz="95973" autoAdjust="0"/>
  </p:normalViewPr>
  <p:slideViewPr>
    <p:cSldViewPr snapToGrid="0">
      <p:cViewPr varScale="1">
        <p:scale>
          <a:sx n="100" d="100"/>
          <a:sy n="100" d="100"/>
        </p:scale>
        <p:origin x="-456" y="-90"/>
      </p:cViewPr>
      <p:guideLst>
        <p:guide orient="horz" pos="511"/>
        <p:guide orient="horz" pos="4176"/>
        <p:guide orient="horz" pos="886"/>
        <p:guide orient="horz" pos="2436"/>
        <p:guide pos="827"/>
        <p:guide pos="5485"/>
        <p:guide pos="159"/>
        <p:guide pos="1676"/>
        <p:guide pos="27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6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3258" y="8364"/>
      </p:cViewPr>
      <p:guideLst>
        <p:guide orient="horz" pos="2970"/>
        <p:guide pos="223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TextBox 147461"/>
          <p:cNvSpPr txBox="1">
            <a:spLocks noChangeArrowheads="1"/>
          </p:cNvSpPr>
          <p:nvPr/>
        </p:nvSpPr>
        <p:spPr bwMode="auto">
          <a:xfrm>
            <a:off x="1651696" y="9180286"/>
            <a:ext cx="5434905" cy="25425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90071" tIns="45036" rIns="90071" bIns="45036">
            <a:spAutoFit/>
          </a:bodyPr>
          <a:lstStyle/>
          <a:p>
            <a:pPr algn="r" defTabSz="900512">
              <a:spcBef>
                <a:spcPct val="50000"/>
              </a:spcBef>
              <a:defRPr/>
            </a:pPr>
            <a:r>
              <a:rPr lang="en-US" sz="1000" b="0" dirty="0"/>
              <a:t>Creative Strategy    </a:t>
            </a:r>
            <a:fld id="{E268CABC-7FCE-444D-AFDD-104555593E93}" type="datetime4">
              <a:rPr lang="en-US" sz="1000" b="0"/>
              <a:pPr algn="r" defTabSz="900512">
                <a:spcBef>
                  <a:spcPct val="50000"/>
                </a:spcBef>
                <a:defRPr/>
              </a:pPr>
              <a:t>July 22, 2011</a:t>
            </a:fld>
            <a:r>
              <a:rPr lang="en-US" sz="1000" b="0" dirty="0"/>
              <a:t>     </a:t>
            </a:r>
            <a:r>
              <a:rPr lang="en-US" sz="1000" b="0" dirty="0" err="1"/>
              <a:t>Verticalnet</a:t>
            </a:r>
            <a:r>
              <a:rPr lang="en-US" sz="1000" b="0" dirty="0"/>
              <a:t> SAMPLE.</a:t>
            </a:r>
            <a:fld id="{17001BAE-FF01-49C1-BA79-37F1BB5365F5}" type="slidenum">
              <a:rPr lang="en-US" sz="1000" b="0"/>
              <a:pPr algn="r" defTabSz="900512">
                <a:spcBef>
                  <a:spcPct val="50000"/>
                </a:spcBef>
                <a:defRPr/>
              </a:pPr>
              <a:t>‹#›</a:t>
            </a:fld>
            <a:endParaRPr lang="en-US" sz="10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150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1168" cy="4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392" tIns="44195" rIns="88392" bIns="44195" numCol="1" anchor="t" anchorCtr="0" compatLnSpc="1">
            <a:prstTxWarp prst="textNoShape">
              <a:avLst/>
            </a:prstTxWarp>
          </a:bodyPr>
          <a:lstStyle>
            <a:lvl1pPr defTabSz="883600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21506"/>
          <p:cNvSpPr>
            <a:spLocks noGrp="1" noChangeArrowheads="1"/>
          </p:cNvSpPr>
          <p:nvPr>
            <p:ph type="dt" idx="1"/>
          </p:nvPr>
        </p:nvSpPr>
        <p:spPr bwMode="auto">
          <a:xfrm>
            <a:off x="4012359" y="1"/>
            <a:ext cx="3072705" cy="4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392" tIns="44195" rIns="88392" bIns="44195" numCol="1" anchor="t" anchorCtr="0" compatLnSpc="1">
            <a:prstTxWarp prst="textNoShape">
              <a:avLst/>
            </a:prstTxWarp>
          </a:bodyPr>
          <a:lstStyle>
            <a:lvl1pPr algn="r" defTabSz="883600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2150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4850"/>
            <a:ext cx="4718050" cy="3538538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5493" name="Notes Placeholder 57549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969" y="4479444"/>
            <a:ext cx="5668665" cy="424401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88392" tIns="44195" rIns="88392" bIns="441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2150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55768"/>
            <a:ext cx="3071168" cy="4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392" tIns="44195" rIns="88392" bIns="44195" numCol="1" anchor="b" anchorCtr="0" compatLnSpc="1">
            <a:prstTxWarp prst="textNoShape">
              <a:avLst/>
            </a:prstTxWarp>
          </a:bodyPr>
          <a:lstStyle>
            <a:lvl1pPr defTabSz="883600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5496" name="TextBox 575495"/>
          <p:cNvSpPr txBox="1">
            <a:spLocks noChangeArrowheads="1"/>
          </p:cNvSpPr>
          <p:nvPr/>
        </p:nvSpPr>
        <p:spPr bwMode="auto">
          <a:xfrm>
            <a:off x="1651696" y="9180286"/>
            <a:ext cx="5434905" cy="25425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90071" tIns="45036" rIns="90071" bIns="45036">
            <a:spAutoFit/>
          </a:bodyPr>
          <a:lstStyle/>
          <a:p>
            <a:pPr algn="r" defTabSz="900512">
              <a:spcBef>
                <a:spcPct val="50000"/>
              </a:spcBef>
              <a:defRPr/>
            </a:pPr>
            <a:r>
              <a:rPr lang="en-US" sz="1000" b="0" dirty="0"/>
              <a:t>Creative Strategy    </a:t>
            </a:r>
            <a:fld id="{1476A176-5AE8-4640-A2FD-B2B719CD360A}" type="datetime4">
              <a:rPr lang="en-US" sz="1000" b="0"/>
              <a:pPr algn="r" defTabSz="900512">
                <a:spcBef>
                  <a:spcPct val="50000"/>
                </a:spcBef>
                <a:defRPr/>
              </a:pPr>
              <a:t>July 22, 2011</a:t>
            </a:fld>
            <a:r>
              <a:rPr lang="en-US" sz="1000" b="0" dirty="0"/>
              <a:t>     </a:t>
            </a:r>
            <a:r>
              <a:rPr lang="en-US" sz="1000" b="0" dirty="0" err="1"/>
              <a:t>Verticalnet</a:t>
            </a:r>
            <a:r>
              <a:rPr lang="en-US" sz="1000" b="0" dirty="0"/>
              <a:t> SAMPLE.</a:t>
            </a:r>
            <a:fld id="{281E5B1F-F982-423E-B544-65AEDA3309FE}" type="slidenum">
              <a:rPr lang="en-US" sz="1000" b="0"/>
              <a:pPr algn="r" defTabSz="900512">
                <a:spcBef>
                  <a:spcPct val="50000"/>
                </a:spcBef>
                <a:defRPr/>
              </a:pPr>
              <a:t>‹#›</a:t>
            </a:fld>
            <a:endParaRPr lang="en-US" sz="10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4013894" y="8955768"/>
            <a:ext cx="3069630" cy="47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256" tIns="42627" rIns="85256" bIns="42627" anchor="b"/>
          <a:lstStyle/>
          <a:p>
            <a:pPr algn="r" defTabSz="854169"/>
            <a:fld id="{EE57BE98-03C1-434D-8B5B-480A3EDAD836}" type="slidenum">
              <a:rPr lang="en-GB" sz="1100" b="0"/>
              <a:pPr algn="r" defTabSz="854169"/>
              <a:t>1</a:t>
            </a:fld>
            <a:endParaRPr lang="en-GB" sz="1100" b="0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4850"/>
            <a:ext cx="4714875" cy="35369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354" y="4476326"/>
            <a:ext cx="5677892" cy="4247129"/>
          </a:xfrm>
          <a:noFill/>
          <a:ln/>
        </p:spPr>
        <p:txBody>
          <a:bodyPr lIns="85256" tIns="42627" rIns="85256" bIns="42627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8010" y="706296"/>
            <a:ext cx="4650581" cy="3536156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9413" tIns="44707" rIns="89413" bIns="44707"/>
          <a:lstStyle/>
          <a:p>
            <a:pPr>
              <a:spcBef>
                <a:spcPct val="0"/>
              </a:spcBef>
            </a:pPr>
            <a:endParaRPr lang="en-US" sz="900" dirty="0" smtClean="0"/>
          </a:p>
          <a:p>
            <a:pPr>
              <a:spcBef>
                <a:spcPct val="0"/>
              </a:spcBef>
            </a:pPr>
            <a:endParaRPr lang="en-US" sz="90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8010" y="706296"/>
            <a:ext cx="4650581" cy="3536156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9413" tIns="44707" rIns="89413" bIns="44707"/>
          <a:lstStyle/>
          <a:p>
            <a:pPr>
              <a:spcBef>
                <a:spcPct val="0"/>
              </a:spcBef>
            </a:pPr>
            <a:endParaRPr lang="en-US" sz="900" dirty="0" smtClean="0"/>
          </a:p>
          <a:p>
            <a:pPr>
              <a:spcBef>
                <a:spcPct val="0"/>
              </a:spcBef>
            </a:pPr>
            <a:endParaRPr lang="en-US" sz="90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6438"/>
            <a:ext cx="4711700" cy="3535362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9413" tIns="44707" rIns="89413" bIns="44707"/>
          <a:lstStyle/>
          <a:p>
            <a:pPr>
              <a:spcBef>
                <a:spcPct val="0"/>
              </a:spcBef>
            </a:pPr>
            <a:endParaRPr lang="en-US" sz="900" dirty="0" smtClean="0"/>
          </a:p>
          <a:p>
            <a:pPr>
              <a:spcBef>
                <a:spcPct val="0"/>
              </a:spcBef>
            </a:pPr>
            <a:endParaRPr lang="en-US" sz="900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6438"/>
            <a:ext cx="4711700" cy="3535362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9413" tIns="44707" rIns="89413" bIns="44707"/>
          <a:lstStyle/>
          <a:p>
            <a:pPr>
              <a:spcBef>
                <a:spcPct val="0"/>
              </a:spcBef>
            </a:pPr>
            <a:endParaRPr lang="en-US" sz="900" dirty="0" smtClean="0"/>
          </a:p>
          <a:p>
            <a:pPr>
              <a:spcBef>
                <a:spcPct val="0"/>
              </a:spcBef>
            </a:pPr>
            <a:endParaRPr lang="en-US" sz="90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6438"/>
            <a:ext cx="4711700" cy="3535362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9413" tIns="44707" rIns="89413" bIns="44707"/>
          <a:lstStyle/>
          <a:p>
            <a:pPr>
              <a:spcBef>
                <a:spcPct val="0"/>
              </a:spcBef>
            </a:pPr>
            <a:endParaRPr lang="en-US" sz="900" dirty="0" smtClean="0"/>
          </a:p>
          <a:p>
            <a:pPr>
              <a:spcBef>
                <a:spcPct val="0"/>
              </a:spcBef>
            </a:pPr>
            <a:endParaRPr lang="en-US" sz="90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4850"/>
            <a:ext cx="4714875" cy="35369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7527" tIns="43763" rIns="87527" bIns="43763"/>
          <a:lstStyle/>
          <a:p>
            <a:pPr>
              <a:spcBef>
                <a:spcPct val="0"/>
              </a:spcBef>
            </a:pPr>
            <a:endParaRPr lang="en-US" sz="900" dirty="0" smtClean="0"/>
          </a:p>
          <a:p>
            <a:pPr>
              <a:spcBef>
                <a:spcPct val="0"/>
              </a:spcBef>
            </a:pPr>
            <a:endParaRPr lang="en-US" sz="90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4850"/>
            <a:ext cx="4714875" cy="35369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7527" tIns="43763" rIns="87527" bIns="43763"/>
          <a:lstStyle/>
          <a:p>
            <a:pPr>
              <a:spcBef>
                <a:spcPct val="0"/>
              </a:spcBef>
            </a:pPr>
            <a:endParaRPr lang="en-US" sz="900" dirty="0" smtClean="0"/>
          </a:p>
          <a:p>
            <a:pPr>
              <a:spcBef>
                <a:spcPct val="0"/>
              </a:spcBef>
            </a:pPr>
            <a:endParaRPr lang="en-US" sz="90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4850"/>
            <a:ext cx="4714875" cy="35369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7527" tIns="43763" rIns="87527" bIns="43763"/>
          <a:lstStyle/>
          <a:p>
            <a:pPr>
              <a:spcBef>
                <a:spcPct val="0"/>
              </a:spcBef>
            </a:pPr>
            <a:endParaRPr lang="en-US" sz="900" dirty="0" smtClean="0"/>
          </a:p>
          <a:p>
            <a:pPr>
              <a:spcBef>
                <a:spcPct val="0"/>
              </a:spcBef>
            </a:pPr>
            <a:endParaRPr lang="en-US" sz="900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4850"/>
            <a:ext cx="4714875" cy="35369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7527" tIns="43763" rIns="87527" bIns="43763"/>
          <a:lstStyle/>
          <a:p>
            <a:pPr>
              <a:spcBef>
                <a:spcPct val="0"/>
              </a:spcBef>
            </a:pPr>
            <a:endParaRPr lang="en-US" sz="900" dirty="0" smtClean="0"/>
          </a:p>
          <a:p>
            <a:pPr>
              <a:spcBef>
                <a:spcPct val="0"/>
              </a:spcBef>
            </a:pPr>
            <a:endParaRPr lang="en-US" sz="90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6438"/>
            <a:ext cx="4711700" cy="3535362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9413" tIns="44707" rIns="89413" bIns="44707"/>
          <a:lstStyle/>
          <a:p>
            <a:pPr>
              <a:spcBef>
                <a:spcPct val="0"/>
              </a:spcBef>
            </a:pPr>
            <a:endParaRPr lang="en-US" sz="900" dirty="0" smtClean="0"/>
          </a:p>
          <a:p>
            <a:pPr>
              <a:spcBef>
                <a:spcPct val="0"/>
              </a:spcBef>
            </a:pPr>
            <a:endParaRPr lang="en-US" sz="90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4850"/>
            <a:ext cx="4714875" cy="35369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7527" tIns="43763" rIns="87527" bIns="43763"/>
          <a:lstStyle/>
          <a:p>
            <a:pPr>
              <a:spcBef>
                <a:spcPct val="0"/>
              </a:spcBef>
            </a:pPr>
            <a:endParaRPr lang="en-US" sz="900" dirty="0" smtClean="0"/>
          </a:p>
          <a:p>
            <a:pPr>
              <a:spcBef>
                <a:spcPct val="0"/>
              </a:spcBef>
            </a:pPr>
            <a:endParaRPr lang="en-US" sz="90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4850"/>
            <a:ext cx="4714875" cy="35369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7527" tIns="43763" rIns="87527" bIns="43763"/>
          <a:lstStyle/>
          <a:p>
            <a:pPr>
              <a:spcBef>
                <a:spcPct val="0"/>
              </a:spcBef>
            </a:pPr>
            <a:endParaRPr lang="en-US" sz="900" dirty="0" smtClean="0"/>
          </a:p>
          <a:p>
            <a:pPr>
              <a:spcBef>
                <a:spcPct val="0"/>
              </a:spcBef>
            </a:pPr>
            <a:endParaRPr lang="en-US" sz="900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4850"/>
            <a:ext cx="4714875" cy="35369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7527" tIns="43763" rIns="87527" bIns="43763"/>
          <a:lstStyle/>
          <a:p>
            <a:pPr>
              <a:spcBef>
                <a:spcPct val="0"/>
              </a:spcBef>
            </a:pPr>
            <a:endParaRPr lang="en-US" sz="900" dirty="0" smtClean="0"/>
          </a:p>
          <a:p>
            <a:pPr>
              <a:spcBef>
                <a:spcPct val="0"/>
              </a:spcBef>
            </a:pPr>
            <a:endParaRPr lang="en-US" sz="90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201613"/>
            <a:ext cx="1909762" cy="5970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1613"/>
            <a:ext cx="5576888" cy="5970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90600"/>
            <a:ext cx="37401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6950" y="990600"/>
            <a:ext cx="37401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7" descr="ppt curve copy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3681413" cy="660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6604000"/>
            <a:ext cx="9144000" cy="2682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 b="0"/>
          </a:p>
        </p:txBody>
      </p:sp>
      <p:sp>
        <p:nvSpPr>
          <p:cNvPr id="2069" name="Text Box 21"/>
          <p:cNvSpPr txBox="1">
            <a:spLocks noChangeArrowheads="1"/>
          </p:cNvSpPr>
          <p:nvPr/>
        </p:nvSpPr>
        <p:spPr bwMode="auto">
          <a:xfrm>
            <a:off x="6678613" y="6613525"/>
            <a:ext cx="2465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© 2008 BravoSolution - All rights Reserved</a:t>
            </a:r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889000" y="676275"/>
            <a:ext cx="8181975" cy="25400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6150" name="Group 13"/>
          <p:cNvGrpSpPr>
            <a:grpSpLocks/>
          </p:cNvGrpSpPr>
          <p:nvPr/>
        </p:nvGrpSpPr>
        <p:grpSpPr bwMode="auto">
          <a:xfrm>
            <a:off x="544513" y="412750"/>
            <a:ext cx="347662" cy="258763"/>
            <a:chOff x="1080" y="3824"/>
            <a:chExt cx="235" cy="195"/>
          </a:xfrm>
        </p:grpSpPr>
        <p:sp>
          <p:nvSpPr>
            <p:cNvPr id="2062" name="AutoShape 14"/>
            <p:cNvSpPr>
              <a:spLocks noChangeArrowheads="1"/>
            </p:cNvSpPr>
            <p:nvPr/>
          </p:nvSpPr>
          <p:spPr bwMode="auto">
            <a:xfrm>
              <a:off x="1080" y="3824"/>
              <a:ext cx="128" cy="191"/>
            </a:xfrm>
            <a:prstGeom prst="chevron">
              <a:avLst>
                <a:gd name="adj" fmla="val 56250"/>
              </a:avLst>
            </a:prstGeom>
            <a:solidFill>
              <a:schemeClr val="bg1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3" name="AutoShape 15"/>
            <p:cNvSpPr>
              <a:spLocks noChangeArrowheads="1"/>
            </p:cNvSpPr>
            <p:nvPr/>
          </p:nvSpPr>
          <p:spPr bwMode="auto">
            <a:xfrm>
              <a:off x="1187" y="3828"/>
              <a:ext cx="128" cy="191"/>
            </a:xfrm>
            <a:prstGeom prst="chevron">
              <a:avLst>
                <a:gd name="adj" fmla="val 56250"/>
              </a:avLst>
            </a:prstGeom>
            <a:solidFill>
              <a:schemeClr val="bg1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151" name="Group 29"/>
          <p:cNvGrpSpPr>
            <a:grpSpLocks/>
          </p:cNvGrpSpPr>
          <p:nvPr/>
        </p:nvGrpSpPr>
        <p:grpSpPr bwMode="auto">
          <a:xfrm>
            <a:off x="6889750" y="20638"/>
            <a:ext cx="2119313" cy="774700"/>
            <a:chOff x="4340" y="24"/>
            <a:chExt cx="1335" cy="488"/>
          </a:xfrm>
        </p:grpSpPr>
        <p:pic>
          <p:nvPicPr>
            <p:cNvPr id="6154" name="Picture 25" descr="letterhead3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 l="9546" t="15506" r="50844" b="35243"/>
            <a:stretch>
              <a:fillRect/>
            </a:stretch>
          </p:blipFill>
          <p:spPr bwMode="auto">
            <a:xfrm>
              <a:off x="4340" y="24"/>
              <a:ext cx="1335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6" name="Rectangle 28"/>
            <p:cNvSpPr>
              <a:spLocks noChangeArrowheads="1"/>
            </p:cNvSpPr>
            <p:nvPr userDrawn="1"/>
          </p:nvSpPr>
          <p:spPr bwMode="auto">
            <a:xfrm>
              <a:off x="4776" y="368"/>
              <a:ext cx="88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1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90600"/>
            <a:ext cx="76327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1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3450" y="201613"/>
            <a:ext cx="7620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spd="slow" advClick="0" advTm="20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9pPr>
    </p:titleStyle>
    <p:bodyStyle>
      <a:lvl1pPr marL="185738" indent="-185738" algn="l" rtl="0" eaLnBrk="0" fontAlgn="base" hangingPunct="0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179388" algn="l" rtl="0" eaLnBrk="0" fontAlgn="base" hangingPunct="0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rgbClr val="009696"/>
          </a:solidFill>
          <a:latin typeface="+mn-lt"/>
        </a:defRPr>
      </a:lvl2pPr>
      <a:lvl3pPr marL="1338263" indent="-241300" algn="l" rtl="0" eaLnBrk="0" fontAlgn="base" hangingPunct="0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•"/>
        <a:defRPr sz="2400" b="1">
          <a:solidFill>
            <a:schemeClr val="hlink"/>
          </a:solidFill>
          <a:latin typeface="Arial" charset="0"/>
        </a:defRPr>
      </a:lvl3pPr>
      <a:lvl4pPr marL="1881188" indent="-223838" algn="l" rtl="0" eaLnBrk="0" fontAlgn="base" hangingPunct="0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4pPr>
      <a:lvl5pPr marL="2425700" indent="-207963" algn="l" rtl="0" eaLnBrk="0" fontAlgn="base" hangingPunct="0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5pPr>
      <a:lvl6pPr marL="2882900" indent="-207963" algn="l" rtl="0" fontAlgn="base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6pPr>
      <a:lvl7pPr marL="3340100" indent="-207963" algn="l" rtl="0" fontAlgn="base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7pPr>
      <a:lvl8pPr marL="3797300" indent="-207963" algn="l" rtl="0" fontAlgn="base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8pPr>
      <a:lvl9pPr marL="4254500" indent="-207963" algn="l" rtl="0" fontAlgn="base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 curve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673475" cy="659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71" name="Group 7"/>
          <p:cNvGrpSpPr>
            <a:grpSpLocks/>
          </p:cNvGrpSpPr>
          <p:nvPr/>
        </p:nvGrpSpPr>
        <p:grpSpPr bwMode="auto">
          <a:xfrm>
            <a:off x="2554288" y="4665663"/>
            <a:ext cx="347662" cy="258762"/>
            <a:chOff x="1080" y="3824"/>
            <a:chExt cx="235" cy="195"/>
          </a:xfrm>
        </p:grpSpPr>
        <p:sp>
          <p:nvSpPr>
            <p:cNvPr id="7176" name="AutoShape 8"/>
            <p:cNvSpPr>
              <a:spLocks noChangeArrowheads="1"/>
            </p:cNvSpPr>
            <p:nvPr/>
          </p:nvSpPr>
          <p:spPr bwMode="auto">
            <a:xfrm>
              <a:off x="1080" y="3824"/>
              <a:ext cx="128" cy="192"/>
            </a:xfrm>
            <a:prstGeom prst="chevron">
              <a:avLst>
                <a:gd name="adj" fmla="val 56250"/>
              </a:avLst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AutoShape 9"/>
            <p:cNvSpPr>
              <a:spLocks noChangeArrowheads="1"/>
            </p:cNvSpPr>
            <p:nvPr/>
          </p:nvSpPr>
          <p:spPr bwMode="auto">
            <a:xfrm>
              <a:off x="1187" y="3827"/>
              <a:ext cx="128" cy="192"/>
            </a:xfrm>
            <a:prstGeom prst="chevron">
              <a:avLst>
                <a:gd name="adj" fmla="val 56250"/>
              </a:avLst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2" name="Text Box 9"/>
          <p:cNvSpPr txBox="1">
            <a:spLocks noChangeArrowheads="1"/>
          </p:cNvSpPr>
          <p:nvPr/>
        </p:nvSpPr>
        <p:spPr bwMode="auto">
          <a:xfrm>
            <a:off x="2806700" y="4223123"/>
            <a:ext cx="56515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GB" sz="2400" dirty="0" smtClean="0"/>
              <a:t>BCS Framework </a:t>
            </a:r>
            <a:r>
              <a:rPr lang="en-GB" sz="2400" b="0" dirty="0" smtClean="0"/>
              <a:t>–</a:t>
            </a:r>
            <a:r>
              <a:rPr lang="en-GB" sz="2400" dirty="0" smtClean="0"/>
              <a:t> </a:t>
            </a:r>
            <a:r>
              <a:rPr lang="en-GB" sz="2400" dirty="0" err="1" smtClean="0"/>
              <a:t>TableObjects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dirty="0" err="1" smtClean="0"/>
              <a:t>Bootcamp</a:t>
            </a:r>
            <a:endParaRPr lang="en-GB" sz="2000" b="0" dirty="0"/>
          </a:p>
          <a:p>
            <a:pPr>
              <a:spcBef>
                <a:spcPct val="50000"/>
              </a:spcBef>
            </a:pPr>
            <a:endParaRPr lang="en-GB" sz="1200" b="0" dirty="0" smtClean="0"/>
          </a:p>
        </p:txBody>
      </p:sp>
      <p:sp>
        <p:nvSpPr>
          <p:cNvPr id="7173" name="Line 11"/>
          <p:cNvSpPr>
            <a:spLocks noChangeShapeType="1"/>
          </p:cNvSpPr>
          <p:nvPr/>
        </p:nvSpPr>
        <p:spPr bwMode="auto">
          <a:xfrm>
            <a:off x="2905125" y="4787900"/>
            <a:ext cx="6223000" cy="0"/>
          </a:xfrm>
          <a:prstGeom prst="line">
            <a:avLst/>
          </a:prstGeom>
          <a:noFill/>
          <a:ln w="9525">
            <a:solidFill>
              <a:srgbClr val="FD7F05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Rectangle 12"/>
          <p:cNvSpPr>
            <a:spLocks noChangeArrowheads="1"/>
          </p:cNvSpPr>
          <p:nvPr/>
        </p:nvSpPr>
        <p:spPr bwMode="auto">
          <a:xfrm>
            <a:off x="3365500" y="0"/>
            <a:ext cx="5778500" cy="154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175" name="Picture 13" descr="letterhead3 copy"/>
          <p:cNvPicPr>
            <a:picLocks noChangeAspect="1" noChangeArrowheads="1"/>
          </p:cNvPicPr>
          <p:nvPr/>
        </p:nvPicPr>
        <p:blipFill>
          <a:blip r:embed="rId4" cstate="print"/>
          <a:srcRect l="9546" t="7112" r="49048" b="35243"/>
          <a:stretch>
            <a:fillRect/>
          </a:stretch>
        </p:blipFill>
        <p:spPr bwMode="auto">
          <a:xfrm>
            <a:off x="5359400" y="203200"/>
            <a:ext cx="34036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6503" y="2828816"/>
            <a:ext cx="4513007" cy="288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 bwMode="auto">
          <a:xfrm>
            <a:off x="2669458" y="3274142"/>
            <a:ext cx="3569110" cy="2020529"/>
          </a:xfrm>
          <a:prstGeom prst="rect">
            <a:avLst/>
          </a:prstGeom>
          <a:solidFill>
            <a:srgbClr val="CC6600">
              <a:alpha val="9000"/>
            </a:srgbClr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56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TableObjects/VM – Cells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660180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A "Cell" is defined as the reference to a single "cell" within a table. 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A Cell object contains within it the element/text and extends outward to include the &lt;td&gt; object: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Cells have properties and methods to access information, create dynamic interactions and formatting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846439" y="3539613"/>
            <a:ext cx="3229896" cy="1548581"/>
          </a:xfrm>
          <a:prstGeom prst="roundRect">
            <a:avLst/>
          </a:prstGeom>
          <a:solidFill>
            <a:srgbClr val="FFC000">
              <a:alpha val="34000"/>
            </a:srgbClr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73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10800000">
            <a:off x="2684206" y="3288891"/>
            <a:ext cx="294968" cy="265471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2654710" y="5019368"/>
            <a:ext cx="299884" cy="260553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 flipH="1" flipV="1">
            <a:off x="5914106" y="3328220"/>
            <a:ext cx="349045" cy="211395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5965725" y="5036576"/>
            <a:ext cx="265469" cy="221224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111910" y="3524865"/>
            <a:ext cx="104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6" idx="0"/>
          </p:cNvCxnSpPr>
          <p:nvPr/>
        </p:nvCxnSpPr>
        <p:spPr bwMode="auto">
          <a:xfrm rot="16200000" flipH="1" flipV="1">
            <a:off x="4265971" y="3727655"/>
            <a:ext cx="383458" cy="7374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6" idx="2"/>
          </p:cNvCxnSpPr>
          <p:nvPr/>
        </p:nvCxnSpPr>
        <p:spPr bwMode="auto">
          <a:xfrm rot="5400000" flipH="1" flipV="1">
            <a:off x="4236474" y="4855907"/>
            <a:ext cx="457200" cy="7374"/>
          </a:xfrm>
          <a:prstGeom prst="straightConnector1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TableObjects/VM – 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Cell vs. Element Value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450892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The primary information referenced by a Cell is the </a:t>
            </a:r>
            <a:br>
              <a:rPr lang="en-US" sz="2400" b="0" dirty="0" smtClean="0"/>
            </a:br>
            <a:r>
              <a:rPr lang="en-US" sz="2400" b="0" u="sng" dirty="0" smtClean="0"/>
              <a:t>Cell's value</a:t>
            </a:r>
            <a:r>
              <a:rPr lang="en-US" sz="2400" b="0" dirty="0" smtClean="0"/>
              <a:t>. The Cell does not store this, but translates from/to the Cell's element's value</a:t>
            </a:r>
            <a:endParaRPr lang="en-US" sz="2400" b="0" u="sng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The value of a Cell and the displayed value are </a:t>
            </a:r>
            <a:br>
              <a:rPr lang="en-US" sz="2400" b="0" dirty="0" smtClean="0"/>
            </a:br>
            <a:r>
              <a:rPr lang="en-US" sz="2400" b="0" u="sng" dirty="0" smtClean="0"/>
              <a:t>not</a:t>
            </a:r>
            <a:r>
              <a:rPr lang="en-US" sz="2400" b="0" dirty="0" smtClean="0"/>
              <a:t> necessarily the same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Internationalization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Formatting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Precision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err="1" smtClean="0"/>
              <a:t>DropDown</a:t>
            </a:r>
            <a:r>
              <a:rPr lang="en-US" sz="2400" b="0" dirty="0" smtClean="0"/>
              <a:t> / </a:t>
            </a:r>
            <a:r>
              <a:rPr lang="en-US" sz="2400" b="0" dirty="0" err="1" smtClean="0"/>
              <a:t>ListBox</a:t>
            </a:r>
            <a:r>
              <a:rPr lang="en-US" sz="2400" b="0" dirty="0" smtClean="0"/>
              <a:t> values are Keys, not the Text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TableObjects/VM – Cell Reference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586314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400" b="0" dirty="0" smtClean="0"/>
              <a:t>	There are two main ways of referencing a Cell: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From a Table object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tblName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.getCell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rowNum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, 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colName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)</a:t>
            </a: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As a Dynamic Expression, </a:t>
            </a:r>
            <a:br>
              <a:rPr lang="en-US" sz="2400" b="0" dirty="0" smtClean="0"/>
            </a:br>
            <a:r>
              <a:rPr lang="en-US" sz="2400" b="0" dirty="0" smtClean="0"/>
              <a:t>Within an Action or Validation (or Calculation)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colName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 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Cell references are always within quotes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Cell </a:t>
            </a:r>
            <a:r>
              <a:rPr lang="en-US" sz="2400" b="0" dirty="0" smtClean="0"/>
              <a:t>references are used within:</a:t>
            </a:r>
          </a:p>
          <a:p>
            <a:pPr marL="1089025" lvl="2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Conditions &amp; Assertions</a:t>
            </a:r>
          </a:p>
          <a:p>
            <a:pPr marL="1089025" lvl="2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Action clauses (true/false actions)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Most commonly: </a:t>
            </a:r>
            <a:r>
              <a:rPr lang="en-US" sz="2400" b="0" dirty="0" err="1" smtClean="0"/>
              <a:t>columnActions</a:t>
            </a:r>
            <a:r>
              <a:rPr lang="en-US" sz="2400" b="0" dirty="0" smtClean="0"/>
              <a:t> &amp; </a:t>
            </a:r>
            <a:r>
              <a:rPr lang="en-US" sz="2400" b="0" dirty="0" err="1" smtClean="0"/>
              <a:t>rowValidations</a:t>
            </a:r>
            <a:endParaRPr lang="en-US" sz="2400" b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TableObjects/VM – Setting the Cell Value</a:t>
            </a:r>
          </a:p>
          <a:p>
            <a:pPr algn="ctr"/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setValue()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533992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400" b="0" dirty="0" smtClean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400" b="0" dirty="0" smtClean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 sz="1400" b="0" dirty="0" smtClean="0"/>
              <a:t>NOTE: We will assume the Action (Dynamic Expression) syntax, except where otherwise noted.</a:t>
            </a:r>
            <a:endParaRPr lang="en-US" sz="16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The main method for setting a Cell's value is: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colA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setValue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hidColB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]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);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400" b="0" dirty="0" smtClean="0"/>
              <a:t>	This references the Cell at the intersection of the current </a:t>
            </a:r>
            <a:r>
              <a:rPr lang="en-US" sz="2400" b="0" dirty="0" err="1" smtClean="0"/>
              <a:t>rowNum</a:t>
            </a:r>
            <a:r>
              <a:rPr lang="en-US" sz="2400" b="0" dirty="0" smtClean="0"/>
              <a:t> and the indicated column, or the </a:t>
            </a:r>
            <a:br>
              <a:rPr lang="en-US" sz="2400" b="0" dirty="0" smtClean="0"/>
            </a:br>
            <a:r>
              <a:rPr lang="en-US" sz="2400" b="0" dirty="0" smtClean="0"/>
              <a:t>(</a:t>
            </a:r>
            <a:r>
              <a:rPr lang="en-US" sz="2400" b="0" i="1" dirty="0" err="1" smtClean="0"/>
              <a:t>rowNum</a:t>
            </a:r>
            <a:r>
              <a:rPr lang="en-US" sz="2400" b="0" dirty="0" smtClean="0"/>
              <a:t>, </a:t>
            </a:r>
            <a:r>
              <a:rPr lang="en-US" sz="2400" b="0" i="1" dirty="0" err="1" smtClean="0"/>
              <a:t>colName</a:t>
            </a:r>
            <a:r>
              <a:rPr lang="en-US" sz="2400" b="0" dirty="0" smtClean="0"/>
              <a:t>) coordinate. 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Depending on the type of Cell, formatting, precision, and other attributes, the Cell will take action and also set the Element (</a:t>
            </a:r>
            <a:r>
              <a:rPr lang="en-US" sz="2400" b="0" dirty="0" err="1" smtClean="0"/>
              <a:t>elmt</a:t>
            </a:r>
            <a:r>
              <a:rPr lang="en-US" sz="2400" b="0" dirty="0" smtClean="0"/>
              <a:t>) value. The Cell does not store </a:t>
            </a:r>
            <a:r>
              <a:rPr lang="en-US" sz="2400" b="0" dirty="0" err="1" smtClean="0"/>
              <a:t>newValue</a:t>
            </a:r>
            <a:r>
              <a:rPr lang="en-US" sz="2400" b="0" dirty="0" smtClean="0"/>
              <a:t>.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Note that using setValue() does </a:t>
            </a:r>
            <a:r>
              <a:rPr lang="en-US" sz="2400" b="0" i="1" dirty="0" smtClean="0"/>
              <a:t>not</a:t>
            </a:r>
            <a:r>
              <a:rPr lang="en-US" sz="2400" b="0" dirty="0" smtClean="0"/>
              <a:t> fire the Cell's </a:t>
            </a:r>
            <a:r>
              <a:rPr lang="en-US" sz="2400" b="0" dirty="0" err="1" smtClean="0"/>
              <a:t>primaryEvent</a:t>
            </a:r>
            <a:r>
              <a:rPr lang="en-US" sz="2400" b="0" dirty="0" smtClean="0"/>
              <a:t> (or any event). In other words: </a:t>
            </a:r>
            <a:br>
              <a:rPr lang="en-US" sz="2400" b="0" dirty="0" smtClean="0"/>
            </a:br>
            <a:r>
              <a:rPr lang="en-US" sz="2400" b="0" dirty="0" smtClean="0"/>
              <a:t>It does not trigger other actions.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TableObjects/VM – setValue()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84876" y="711634"/>
          <a:ext cx="8357418" cy="552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8696"/>
                <a:gridCol w="3701846"/>
                <a:gridCol w="2330245"/>
                <a:gridCol w="10766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 setValue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i="1" baseline="0" dirty="0" smtClean="0"/>
                        <a:t>newValue</a:t>
                      </a:r>
                      <a:r>
                        <a:rPr lang="en-US" baseline="0" dirty="0" smtClean="0"/>
                        <a:t>) argument: </a:t>
                      </a:r>
                      <a:r>
                        <a:rPr lang="en-US" i="1" baseline="0" dirty="0" smtClean="0"/>
                        <a:t>newValue</a:t>
                      </a:r>
                      <a:r>
                        <a:rPr lang="en-US" baseline="0" dirty="0" smtClean="0"/>
                        <a:t> can be…</a:t>
                      </a:r>
                      <a:endParaRPr lang="en-US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Displayed</a:t>
                      </a:r>
                      <a:r>
                        <a:rPr lang="en-US" baseline="0" dirty="0" smtClean="0"/>
                        <a:t> as</a:t>
                      </a:r>
                      <a:endParaRPr lang="en-US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Invalid</a:t>
                      </a:r>
                      <a:endParaRPr lang="en-US" dirty="0"/>
                    </a:p>
                  </a:txBody>
                  <a:tcPr anchor="b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or "Stringy" value, including Numbers and Dates. </a:t>
                      </a:r>
                      <a:br>
                        <a:rPr lang="en-US" baseline="0" dirty="0" smtClean="0"/>
                      </a:b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Anything that has a .toString() method, which essentially means anything is valid.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Verbatim rendering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of </a:t>
                      </a:r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r>
                        <a:rPr lang="en-US" dirty="0" smtClean="0"/>
                        <a:t>Always valid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TextArea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Hidden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Button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Renders HTML tags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value</a:t>
                      </a:r>
                      <a:r>
                        <a:rPr lang="en-US" baseline="0" dirty="0" smtClean="0"/>
                        <a:t> (evaluate as </a:t>
                      </a:r>
                      <a:r>
                        <a:rPr lang="en-US" baseline="0" dirty="0" err="1" smtClean="0"/>
                        <a:t>boolean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True: Checked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Object</a:t>
                      </a:r>
                      <a:r>
                        <a:rPr lang="en-US" baseline="0" dirty="0" smtClean="0"/>
                        <a:t> or US date-looking 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Formatted i18n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or String (or other object) that is "number-</a:t>
                      </a:r>
                      <a:r>
                        <a:rPr lang="en-US" baseline="0" dirty="0" err="1" smtClean="0"/>
                        <a:t>ish</a:t>
                      </a:r>
                      <a:r>
                        <a:rPr lang="en-US" baseline="0" dirty="0" smtClean="0"/>
                        <a:t>". e.g., "22"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Formatted i18n,</a:t>
                      </a:r>
                      <a:r>
                        <a:rPr lang="en-US" baseline="0" dirty="0" smtClean="0"/>
                        <a:t> with </a:t>
                      </a:r>
                      <a:r>
                        <a:rPr lang="en-US" baseline="0" dirty="0" err="1" smtClean="0"/>
                        <a:t>NumberFormatter</a:t>
                      </a:r>
                      <a:endParaRPr lang="en-US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Dropdown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Key-value.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be any String or "Stringy" value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 Value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Nothing Selected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Listbox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 or Comma-Separated</a:t>
                      </a:r>
                      <a:r>
                        <a:rPr lang="en-US" baseline="0" dirty="0" smtClean="0"/>
                        <a:t> list of Key-Values (see Dropdown)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 Value(s)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1671" y="6225988"/>
            <a:ext cx="839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setValue</a:t>
            </a:r>
            <a:r>
              <a:rPr lang="en-US" dirty="0" smtClean="0"/>
              <a:t>(null) or just </a:t>
            </a:r>
            <a:r>
              <a:rPr lang="en-US" dirty="0" err="1" smtClean="0"/>
              <a:t>setValue</a:t>
            </a:r>
            <a:r>
              <a:rPr lang="en-US" dirty="0" smtClean="0"/>
              <a:t>() will set the Cell to its default value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ValidateManager – A History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561692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Started work on Java framework in Sept, 2004 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First usage in Oct / Nov 2004 to help generate &lt;table&gt;s</a:t>
            </a:r>
            <a:endParaRPr lang="en-US" sz="2400" b="0" dirty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Dec 2004, began adding </a:t>
            </a:r>
            <a:r>
              <a:rPr lang="en-US" sz="2400" b="0" dirty="0"/>
              <a:t>JavaScript to compliment </a:t>
            </a:r>
            <a:r>
              <a:rPr lang="en-US" sz="2400" b="0" dirty="0" smtClean="0"/>
              <a:t>Java. 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Initial </a:t>
            </a:r>
            <a:r>
              <a:rPr lang="en-US" sz="2400" b="0" dirty="0"/>
              <a:t>idea was to automate on-submit validations. 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These </a:t>
            </a:r>
            <a:r>
              <a:rPr lang="en-US" sz="2400" b="0" dirty="0"/>
              <a:t>validations often took much of our time to write</a:t>
            </a:r>
            <a:r>
              <a:rPr lang="en-US" sz="2400" b="0" dirty="0" smtClean="0"/>
              <a:t>.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validateManager</a:t>
            </a:r>
            <a:r>
              <a:rPr lang="en-US" sz="2400" b="0" dirty="0" smtClean="0"/>
              <a:t> library quickly grew into much more, but the name stuck. 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VM &amp; Related Libraries--Current functions: Validations; Uniqueness checks; Dynamic actions, calculations and data dependencies; formatting; i18n; AJAX; hovers; </a:t>
            </a:r>
            <a:r>
              <a:rPr lang="en-US" sz="2400" b="0" dirty="0" err="1" smtClean="0"/>
              <a:t>popups</a:t>
            </a:r>
            <a:r>
              <a:rPr lang="en-US" sz="2400" b="0" dirty="0" smtClean="0"/>
              <a:t>; row/</a:t>
            </a:r>
            <a:r>
              <a:rPr lang="en-US" sz="2400" b="0" dirty="0" err="1" smtClean="0"/>
              <a:t>col</a:t>
            </a:r>
            <a:r>
              <a:rPr lang="en-US" sz="2400" b="0" dirty="0" smtClean="0"/>
              <a:t> spans; synching data; totaling; read-only display; hide/show; and more…</a:t>
            </a:r>
            <a:endParaRPr lang="en-US" sz="24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ValidateManager – Validation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6482" y="847165"/>
            <a:ext cx="769171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ui.addRowValidation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(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i="1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assertion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Boolean expression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True indicates no validation issue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,message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Validation Error text, displayed if assertion is false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Can be dynamic text, such as: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sz="1400" dirty="0" smtClean="0"/>
              <a:t>Your value, [</a:t>
            </a:r>
            <a:r>
              <a:rPr lang="en-US" sz="1400" dirty="0" err="1" smtClean="0"/>
              <a:t>minVal</a:t>
            </a:r>
            <a:r>
              <a:rPr lang="en-US" sz="1400" dirty="0" smtClean="0"/>
              <a:t>], must be no larger than the maximum, [</a:t>
            </a:r>
            <a:r>
              <a:rPr lang="en-US" sz="1400" dirty="0" err="1" smtClean="0"/>
              <a:t>maxVal</a:t>
            </a:r>
            <a:r>
              <a:rPr lang="en-US" sz="1400" dirty="0" smtClean="0"/>
              <a:t>].</a:t>
            </a:r>
            <a:r>
              <a:rPr lang="en-US" dirty="0" smtClean="0"/>
              <a:t>”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,focus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The column name to which focus should be given if a validation error exists.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Don’t surround the column name with [ ]s. It’s the name.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,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replaceValue</a:t>
            </a:r>
            <a:endParaRPr lang="en-US" sz="2000" dirty="0" smtClean="0">
              <a:solidFill>
                <a:srgbClr val="FD7F05"/>
              </a:solidFill>
              <a:latin typeface="Calibri" pitchFamily="34" charset="0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If you (rudely) want to replace the value with another.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Good usage is with a range—auto entering a value. Otherwise, this should be </a:t>
            </a:r>
            <a:r>
              <a:rPr lang="en-US" i="1" dirty="0" smtClean="0"/>
              <a:t>null</a:t>
            </a:r>
            <a:r>
              <a:rPr lang="en-US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,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isConfirm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		</a:t>
            </a:r>
            <a:r>
              <a:rPr lang="en-US" dirty="0" smtClean="0"/>
              <a:t>{NOT USED YET}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Not fully implemented as of yet.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i="1" dirty="0" smtClean="0"/>
              <a:t>Do not include this argument for now</a:t>
            </a:r>
          </a:p>
          <a:p>
            <a:pPr marL="228600" indent="-228600"/>
            <a:r>
              <a:rPr lang="en-US" dirty="0" smtClean="0">
                <a:solidFill>
                  <a:srgbClr val="FD7F05"/>
                </a:solidFill>
                <a:latin typeface="Calibri" pitchFamily="34" charset="0"/>
              </a:rPr>
              <a:t>);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Dynamic Actions – Primary Events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411256"/>
            <a:ext cx="8048625" cy="213904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Every VM object has a primary event, on which Actions and Calculations are triggered.</a:t>
            </a:r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We refer to these as Triggering Events</a:t>
            </a:r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000" b="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4679" y="2082801"/>
          <a:ext cx="5360897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9153"/>
                <a:gridCol w="3651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Default</a:t>
                      </a:r>
                      <a:r>
                        <a:rPr lang="en-US" baseline="0" dirty="0" smtClean="0"/>
                        <a:t> Primary (Triggering) Event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onChange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onChange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onChange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Dropdown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onChange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Listbox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onBlur</a:t>
                      </a:r>
                      <a:r>
                        <a:rPr lang="en-US" dirty="0" smtClean="0"/>
                        <a:t>  (often set</a:t>
                      </a:r>
                      <a:r>
                        <a:rPr lang="en-US" baseline="0" dirty="0" smtClean="0"/>
                        <a:t> to </a:t>
                      </a:r>
                      <a:r>
                        <a:rPr lang="en-US" baseline="0" dirty="0" err="1" smtClean="0"/>
                        <a:t>onChange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onBlur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onClick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onClick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onClick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Hidden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Dynamic Actions – Primary Events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411256"/>
            <a:ext cx="8048625" cy="601703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Primary events are fired when the event occurs (is triggered). </a:t>
            </a:r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When a user makes a change or otherwise causes an event, the event fires implicitly. It’s automatic.</a:t>
            </a:r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When a programmer makes a change to an object (e.g., sets the value of a </a:t>
            </a:r>
            <a:r>
              <a:rPr lang="en-US" sz="2400" b="0" dirty="0" err="1" smtClean="0"/>
              <a:t>textBox</a:t>
            </a:r>
            <a:r>
              <a:rPr lang="en-US" sz="2400" b="0" dirty="0" smtClean="0"/>
              <a:t>), the event is </a:t>
            </a:r>
            <a:r>
              <a:rPr lang="en-US" sz="2400" b="0" i="1" dirty="0" smtClean="0"/>
              <a:t>not </a:t>
            </a:r>
            <a:r>
              <a:rPr lang="en-US" sz="2400" b="0" dirty="0" smtClean="0"/>
              <a:t>fired. </a:t>
            </a:r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Programmatically, events must be </a:t>
            </a:r>
            <a:r>
              <a:rPr lang="en-US" sz="2400" b="0" i="1" dirty="0" smtClean="0"/>
              <a:t>explicitly fired </a:t>
            </a:r>
            <a:r>
              <a:rPr lang="en-US" sz="2400" b="0" dirty="0" smtClean="0"/>
              <a:t>if you want them to be triggered. Otherwise, they never are.</a:t>
            </a:r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To fire an event, you use: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b="0" dirty="0" smtClean="0"/>
              <a:t>[</a:t>
            </a:r>
            <a:r>
              <a:rPr lang="en-US" b="0" dirty="0" err="1" smtClean="0"/>
              <a:t>colName</a:t>
            </a:r>
            <a:r>
              <a:rPr lang="en-US" b="0" dirty="0" smtClean="0"/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fireEvent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(event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)</a:t>
            </a:r>
            <a:b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</a:br>
            <a:r>
              <a:rPr lang="en-US" sz="1400" b="0" dirty="0" smtClean="0"/>
              <a:t>or</a:t>
            </a:r>
            <a:r>
              <a:rPr lang="en-US" sz="2400" b="0" dirty="0" smtClean="0"/>
              <a:t>	</a:t>
            </a:r>
            <a:r>
              <a:rPr lang="en-US" b="0" dirty="0" smtClean="0"/>
              <a:t>[</a:t>
            </a:r>
            <a:r>
              <a:rPr lang="en-US" b="0" dirty="0" err="1" smtClean="0"/>
              <a:t>colName</a:t>
            </a:r>
            <a:r>
              <a:rPr lang="en-US" b="0" dirty="0" smtClean="0"/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fireEvent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()		</a:t>
            </a:r>
            <a:r>
              <a:rPr lang="en-US" b="0" dirty="0" smtClean="0"/>
              <a:t>// fires primary event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/>
            </a:r>
            <a:b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</a:br>
            <a:r>
              <a:rPr lang="en-US" sz="2000" b="0" dirty="0" smtClean="0"/>
              <a:t>where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event </a:t>
            </a:r>
            <a:r>
              <a:rPr lang="en-US" sz="2000" b="0" dirty="0" smtClean="0"/>
              <a:t>is optional. Just use 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fireEvent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()</a:t>
            </a:r>
            <a:r>
              <a:rPr lang="en-US" sz="2000" b="0" dirty="0" smtClean="0"/>
              <a:t> without any arguments for the primary event, which is it’s normal way of being called.</a:t>
            </a:r>
            <a:br>
              <a:rPr lang="en-US" sz="2000" b="0" dirty="0" smtClean="0"/>
            </a:br>
            <a:r>
              <a:rPr lang="en-US" b="0" dirty="0" smtClean="0"/>
              <a:t>NOTE: This is an advanced topic and will be covered in later presentations</a:t>
            </a:r>
            <a:endParaRPr lang="en-US" sz="2000" b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941294" y="2070847"/>
            <a:ext cx="6669741" cy="2783541"/>
          </a:xfrm>
          <a:prstGeom prst="roundRect">
            <a:avLst/>
          </a:prstGeom>
          <a:solidFill>
            <a:srgbClr val="DCEFF0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482" y="847165"/>
            <a:ext cx="7691718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ui.addColumnAction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(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i="1" dirty="0" smtClean="0"/>
              <a:t> 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triggerColumns</a:t>
            </a:r>
            <a:endParaRPr lang="en-US" sz="2000" dirty="0" smtClean="0">
              <a:solidFill>
                <a:srgbClr val="FD7F05"/>
              </a:solidFill>
              <a:latin typeface="Calibri" pitchFamily="34" charset="0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Comma-separated list of column names (</a:t>
            </a:r>
            <a:r>
              <a:rPr lang="en-US" dirty="0" smtClean="0">
                <a:solidFill>
                  <a:srgbClr val="FF0000"/>
                </a:solidFill>
              </a:rPr>
              <a:t>not in [ ]s</a:t>
            </a:r>
            <a:r>
              <a:rPr lang="en-US" dirty="0" smtClean="0"/>
              <a:t>)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Triggers on the primary event of these columns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D7F05"/>
                </a:solidFill>
                <a:latin typeface="Calibri" pitchFamily="34" charset="0"/>
              </a:rPr>
              <a:t>,</a:t>
            </a:r>
            <a:r>
              <a:rPr lang="en-US" sz="2400" u="sng" dirty="0" smtClean="0">
                <a:solidFill>
                  <a:srgbClr val="FD7F05"/>
                </a:solidFill>
                <a:latin typeface="Calibri" pitchFamily="34" charset="0"/>
              </a:rPr>
              <a:t>condition</a:t>
            </a:r>
            <a:endParaRPr lang="en-US" sz="2000" u="sng" dirty="0" smtClean="0">
              <a:solidFill>
                <a:srgbClr val="FD7F05"/>
              </a:solidFill>
              <a:latin typeface="Calibri" pitchFamily="34" charset="0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u="sng" dirty="0" smtClean="0"/>
              <a:t>Dynamic expression</a:t>
            </a:r>
            <a:r>
              <a:rPr lang="en-US" dirty="0" smtClean="0"/>
              <a:t>…must return a value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Evaluated as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,</a:t>
            </a:r>
            <a:r>
              <a:rPr lang="en-US" sz="2400" u="sng" dirty="0" err="1" smtClean="0">
                <a:solidFill>
                  <a:srgbClr val="FD7F05"/>
                </a:solidFill>
                <a:latin typeface="Calibri" pitchFamily="34" charset="0"/>
              </a:rPr>
              <a:t>trueAction</a:t>
            </a:r>
            <a:endParaRPr lang="en-US" u="sng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u="sng" dirty="0" smtClean="0"/>
              <a:t>Dynamic expression</a:t>
            </a:r>
            <a:r>
              <a:rPr lang="en-US" dirty="0" smtClean="0"/>
              <a:t> to be run if condition is true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Can be any action within the row (or blank)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,</a:t>
            </a:r>
            <a:r>
              <a:rPr lang="en-US" sz="2400" u="sng" dirty="0" err="1" smtClean="0">
                <a:solidFill>
                  <a:srgbClr val="FD7F05"/>
                </a:solidFill>
                <a:latin typeface="Calibri" pitchFamily="34" charset="0"/>
              </a:rPr>
              <a:t>falseAction</a:t>
            </a:r>
            <a:endParaRPr lang="en-US" u="sng" dirty="0" smtClean="0"/>
          </a:p>
          <a:p>
            <a:pPr marL="1143000" lvl="2" indent="-228600">
              <a:buFont typeface="Arial" pitchFamily="34" charset="0"/>
              <a:buChar char="•"/>
            </a:pPr>
            <a:r>
              <a:rPr lang="en-US" u="sng" dirty="0" smtClean="0"/>
              <a:t>Dynamic expression</a:t>
            </a:r>
            <a:r>
              <a:rPr lang="en-US" dirty="0" smtClean="0"/>
              <a:t> to be run if condition is false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Can be any action within the row (or blank)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,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whenToRun</a:t>
            </a:r>
            <a:endParaRPr lang="en-US" sz="2000" dirty="0" smtClean="0">
              <a:solidFill>
                <a:srgbClr val="FD7F05"/>
              </a:solidFill>
              <a:latin typeface="Calibri" pitchFamily="34" charset="0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Values of “before” , “after”  (our standard), or less commonly “both”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,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runOnLoad</a:t>
            </a:r>
            <a:endParaRPr lang="en-US" sz="2000" dirty="0" smtClean="0">
              <a:solidFill>
                <a:srgbClr val="FD7F05"/>
              </a:solidFill>
              <a:latin typeface="Calibri" pitchFamily="34" charset="0"/>
            </a:endParaRPr>
          </a:p>
          <a:p>
            <a:pPr marL="1143000" lvl="2" indent="-228600">
              <a:buFont typeface="Arial" pitchFamily="34" charset="0"/>
              <a:buChar char="•"/>
            </a:pPr>
            <a:r>
              <a:rPr lang="en-US" dirty="0" smtClean="0"/>
              <a:t>Values of “</a:t>
            </a:r>
            <a:r>
              <a:rPr lang="en-US" dirty="0" err="1" smtClean="0"/>
              <a:t>not_on_load</a:t>
            </a:r>
            <a:r>
              <a:rPr lang="en-US" dirty="0" smtClean="0"/>
              <a:t>”, “</a:t>
            </a:r>
            <a:r>
              <a:rPr lang="en-US" dirty="0" err="1" smtClean="0"/>
              <a:t>only_on_load</a:t>
            </a:r>
            <a:r>
              <a:rPr lang="en-US" dirty="0" smtClean="0"/>
              <a:t>”, or “always”</a:t>
            </a:r>
          </a:p>
          <a:p>
            <a:pPr marL="228600" indent="-228600"/>
            <a:r>
              <a:rPr lang="en-US" dirty="0" smtClean="0">
                <a:solidFill>
                  <a:srgbClr val="FD7F05"/>
                </a:solidFill>
                <a:latin typeface="Calibri" pitchFamily="34" charset="0"/>
              </a:rPr>
              <a:t>);</a:t>
            </a:r>
            <a:endParaRPr lang="en-US" dirty="0" smtClean="0">
              <a:solidFill>
                <a:srgbClr val="FD7F05"/>
              </a:solidFill>
              <a:latin typeface="Calibri" pitchFamily="34" charset="0"/>
            </a:endParaRPr>
          </a:p>
          <a:p>
            <a:pPr marL="228600" indent="-228600"/>
            <a:endParaRPr lang="en-US" dirty="0" smtClean="0">
              <a:solidFill>
                <a:srgbClr val="FD7F05"/>
              </a:solidFill>
              <a:latin typeface="Calibri" pitchFamily="34" charset="0"/>
            </a:endParaRPr>
          </a:p>
          <a:p>
            <a:pPr marL="228600" indent="-228600"/>
            <a:endParaRPr lang="en-U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Dynamic Actions – 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columnActions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343" y="5664726"/>
            <a:ext cx="8048625" cy="78483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56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ValidateManager – OnLoad Exec Order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47607" y="3396503"/>
            <a:ext cx="8048625" cy="58477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Clr>
                <a:schemeClr val="folHlink"/>
              </a:buClr>
              <a:tabLst>
                <a:tab pos="2743200" algn="l"/>
              </a:tabLst>
            </a:pPr>
            <a:r>
              <a:rPr lang="en-US" sz="1600" b="0" dirty="0" smtClean="0"/>
              <a:t>rowCalculations	</a:t>
            </a:r>
            <a:r>
              <a:rPr lang="en-US" sz="1400" b="0" dirty="0" smtClean="0"/>
              <a:t>in order of </a:t>
            </a:r>
            <a:r>
              <a:rPr lang="en-US" sz="1400" b="0" dirty="0" err="1" smtClean="0"/>
              <a:t>rowCalculation</a:t>
            </a:r>
            <a:r>
              <a:rPr lang="en-US" sz="1400" b="0" dirty="0" smtClean="0"/>
              <a:t> definition</a:t>
            </a:r>
          </a:p>
          <a:p>
            <a:pPr lvl="1">
              <a:buClr>
                <a:schemeClr val="folHlink"/>
              </a:buClr>
              <a:buFont typeface="Wingdings" pitchFamily="2" charset="2"/>
              <a:buNone/>
              <a:tabLst>
                <a:tab pos="2743200" algn="l"/>
              </a:tabLst>
            </a:pPr>
            <a:endParaRPr lang="en-US" sz="1600" b="0" dirty="0" smtClean="0"/>
          </a:p>
        </p:txBody>
      </p:sp>
      <p:sp>
        <p:nvSpPr>
          <p:cNvPr id="7" name="Left Bracket 6"/>
          <p:cNvSpPr/>
          <p:nvPr/>
        </p:nvSpPr>
        <p:spPr bwMode="auto">
          <a:xfrm>
            <a:off x="726141" y="779929"/>
            <a:ext cx="147918" cy="2716306"/>
          </a:xfrm>
          <a:prstGeom prst="leftBracket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Left Bracket 7"/>
          <p:cNvSpPr/>
          <p:nvPr/>
        </p:nvSpPr>
        <p:spPr bwMode="auto">
          <a:xfrm>
            <a:off x="726140" y="3684494"/>
            <a:ext cx="147918" cy="2716306"/>
          </a:xfrm>
          <a:prstGeom prst="leftBracket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67640" y="1463040"/>
            <a:ext cx="1661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before</a:t>
            </a:r>
            <a:endParaRPr lang="en-US" sz="1600" b="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98120" y="4206240"/>
            <a:ext cx="1661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after</a:t>
            </a:r>
            <a:endParaRPr lang="en-US" sz="1600" b="0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47607" y="2847863"/>
            <a:ext cx="8048625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Clr>
                <a:schemeClr val="folHlink"/>
              </a:buClr>
              <a:buFont typeface="Wingdings" pitchFamily="2" charset="2"/>
              <a:buNone/>
            </a:pPr>
            <a:r>
              <a:rPr lang="en-US" sz="1600" b="0" dirty="0" err="1" smtClean="0"/>
              <a:t>rowActions</a:t>
            </a:r>
            <a:r>
              <a:rPr lang="en-US" sz="1600" b="0" dirty="0" smtClean="0"/>
              <a:t>(Before) 	</a:t>
            </a:r>
            <a:r>
              <a:rPr lang="en-US" sz="1400" b="0" dirty="0" smtClean="0"/>
              <a:t>in order of </a:t>
            </a:r>
            <a:r>
              <a:rPr lang="en-US" sz="1400" b="0" dirty="0" err="1" smtClean="0"/>
              <a:t>rowAction</a:t>
            </a:r>
            <a:r>
              <a:rPr lang="en-US" sz="1400" b="0" dirty="0" smtClean="0"/>
              <a:t> definition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47607" y="5880623"/>
            <a:ext cx="8048625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Clr>
                <a:schemeClr val="folHlink"/>
              </a:buClr>
              <a:buFont typeface="Wingdings" pitchFamily="2" charset="2"/>
              <a:buNone/>
              <a:tabLst>
                <a:tab pos="2743200" algn="l"/>
              </a:tabLst>
            </a:pPr>
            <a:r>
              <a:rPr lang="en-US" sz="1600" b="0" dirty="0" err="1" smtClean="0"/>
              <a:t>rowActions</a:t>
            </a:r>
            <a:r>
              <a:rPr lang="en-US" sz="1600" b="0" dirty="0" smtClean="0"/>
              <a:t>(After)	</a:t>
            </a:r>
            <a:r>
              <a:rPr lang="en-US" sz="1400" b="0" dirty="0" smtClean="0"/>
              <a:t>in order of </a:t>
            </a:r>
            <a:r>
              <a:rPr lang="en-US" sz="1400" b="0" dirty="0" err="1" smtClean="0"/>
              <a:t>rowAction</a:t>
            </a:r>
            <a:r>
              <a:rPr lang="en-US" sz="1400" b="0" dirty="0" smtClean="0"/>
              <a:t> definition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47607" y="2070623"/>
            <a:ext cx="8048625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Clr>
                <a:schemeClr val="folHlink"/>
              </a:buClr>
              <a:buFont typeface="Wingdings" pitchFamily="2" charset="2"/>
              <a:buNone/>
            </a:pPr>
            <a:r>
              <a:rPr lang="en-US" sz="1600" b="0" dirty="0" err="1" smtClean="0"/>
              <a:t>columnActions</a:t>
            </a:r>
            <a:r>
              <a:rPr lang="en-US" sz="1600" b="0" dirty="0" smtClean="0"/>
              <a:t>(Before) 	</a:t>
            </a:r>
            <a:r>
              <a:rPr lang="en-US" sz="1400" b="0" dirty="0" smtClean="0"/>
              <a:t>in column order, then order of </a:t>
            </a:r>
            <a:r>
              <a:rPr lang="en-US" sz="1400" b="0" dirty="0" err="1" smtClean="0"/>
              <a:t>columnAction</a:t>
            </a:r>
            <a:r>
              <a:rPr lang="en-US" sz="1400" b="0" dirty="0" smtClean="0"/>
              <a:t> definition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47607" y="5103383"/>
            <a:ext cx="8048625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Clr>
                <a:schemeClr val="folHlink"/>
              </a:buClr>
              <a:tabLst>
                <a:tab pos="2743200" algn="l"/>
              </a:tabLst>
            </a:pP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columnActions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(After)</a:t>
            </a:r>
            <a:r>
              <a:rPr lang="en-US" sz="1600" dirty="0" smtClean="0"/>
              <a:t>	</a:t>
            </a:r>
            <a:r>
              <a:rPr lang="en-US" sz="1400" dirty="0" smtClean="0"/>
              <a:t>in column order, then order of </a:t>
            </a:r>
            <a:r>
              <a:rPr lang="en-US" sz="1400" dirty="0" err="1" smtClean="0"/>
              <a:t>columnAction</a:t>
            </a:r>
            <a:r>
              <a:rPr lang="en-US" sz="1400" dirty="0" smtClean="0"/>
              <a:t> definition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47607" y="1400063"/>
            <a:ext cx="8048625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Clr>
                <a:schemeClr val="folHlink"/>
              </a:buClr>
              <a:buFont typeface="Wingdings" pitchFamily="2" charset="2"/>
              <a:buNone/>
            </a:pPr>
            <a:r>
              <a:rPr lang="en-US" sz="1600" b="0" dirty="0" err="1" smtClean="0"/>
              <a:t>tableActions</a:t>
            </a:r>
            <a:r>
              <a:rPr lang="en-US" sz="1600" b="0" dirty="0" smtClean="0"/>
              <a:t>(Before) 	</a:t>
            </a:r>
            <a:r>
              <a:rPr lang="en-US" sz="1400" b="0" dirty="0" smtClean="0"/>
              <a:t>in column order, then order of </a:t>
            </a:r>
            <a:r>
              <a:rPr lang="en-US" sz="1400" b="0" dirty="0" err="1" smtClean="0"/>
              <a:t>tableAction</a:t>
            </a:r>
            <a:r>
              <a:rPr lang="en-US" sz="1400" b="0" dirty="0" smtClean="0"/>
              <a:t> definition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647607" y="4417583"/>
            <a:ext cx="8048625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Clr>
                <a:schemeClr val="folHlink"/>
              </a:buClr>
              <a:buFont typeface="Wingdings" pitchFamily="2" charset="2"/>
              <a:buNone/>
              <a:tabLst>
                <a:tab pos="2743200" algn="l"/>
              </a:tabLst>
            </a:pPr>
            <a:r>
              <a:rPr lang="en-US" sz="1600" b="0" dirty="0" err="1" smtClean="0"/>
              <a:t>tableActions</a:t>
            </a:r>
            <a:r>
              <a:rPr lang="en-US" sz="1600" b="0" dirty="0" smtClean="0"/>
              <a:t>(After)	</a:t>
            </a:r>
            <a:r>
              <a:rPr lang="en-US" sz="1400" b="0" dirty="0" smtClean="0"/>
              <a:t>in column order, then order of </a:t>
            </a:r>
            <a:r>
              <a:rPr lang="en-US" sz="1400" b="0" dirty="0" err="1" smtClean="0"/>
              <a:t>tableAction</a:t>
            </a:r>
            <a:r>
              <a:rPr lang="en-US" sz="1400" b="0" dirty="0" smtClean="0"/>
              <a:t> definition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434247" y="744743"/>
            <a:ext cx="8048625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Clr>
                <a:schemeClr val="folHlink"/>
              </a:buClr>
              <a:buFont typeface="Wingdings" pitchFamily="2" charset="2"/>
              <a:buNone/>
            </a:pPr>
            <a:r>
              <a:rPr lang="en-US" sz="1600" b="0" dirty="0" smtClean="0"/>
              <a:t>Apply properties, styles, </a:t>
            </a:r>
            <a:r>
              <a:rPr lang="en-US" sz="1600" b="0" dirty="0" err="1" smtClean="0"/>
              <a:t>ddControl</a:t>
            </a:r>
            <a:r>
              <a:rPr lang="en-US" sz="1600" b="0" dirty="0" smtClean="0"/>
              <a:t>, hovers, and date &amp; number formatting</a:t>
            </a:r>
            <a:endParaRPr lang="en-US" sz="1400" b="0" dirty="0" smtClean="0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419007" y="1095263"/>
            <a:ext cx="8048625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Clr>
                <a:schemeClr val="folHlink"/>
              </a:buClr>
              <a:buFont typeface="Wingdings" pitchFamily="2" charset="2"/>
              <a:buNone/>
            </a:pPr>
            <a:r>
              <a:rPr lang="en-US" sz="1600" b="0" dirty="0" smtClean="0"/>
              <a:t>For each Row (top to bottom), apply all Actions/Calculations except “</a:t>
            </a:r>
            <a:r>
              <a:rPr lang="en-US" sz="1600" b="0" dirty="0" err="1" smtClean="0"/>
              <a:t>not_on_load</a:t>
            </a:r>
            <a:r>
              <a:rPr lang="en-US" sz="1600" b="0" dirty="0" smtClean="0"/>
              <a:t>”</a:t>
            </a:r>
            <a:endParaRPr lang="en-US" sz="1400" b="0" dirty="0" smtClean="0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19007" y="4067063"/>
            <a:ext cx="8048625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Clr>
                <a:schemeClr val="folHlink"/>
              </a:buClr>
              <a:buFont typeface="Wingdings" pitchFamily="2" charset="2"/>
              <a:buNone/>
            </a:pPr>
            <a:r>
              <a:rPr lang="en-US" sz="1600" b="0" dirty="0" smtClean="0"/>
              <a:t>For each Row (top to bottom), apply all</a:t>
            </a:r>
            <a:endParaRPr lang="en-US" sz="1400" b="0" dirty="0" smtClean="0"/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647607" y="3731783"/>
            <a:ext cx="8048625" cy="553998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Clr>
                <a:schemeClr val="folHlink"/>
              </a:buClr>
              <a:tabLst>
                <a:tab pos="2743200" algn="l"/>
              </a:tabLst>
            </a:pPr>
            <a:r>
              <a:rPr lang="en-US" sz="1600" b="0" dirty="0" err="1" smtClean="0"/>
              <a:t>columnTotals</a:t>
            </a:r>
            <a:r>
              <a:rPr lang="en-US" sz="1600" b="0" dirty="0" smtClean="0"/>
              <a:t>	</a:t>
            </a:r>
            <a:r>
              <a:rPr lang="en-US" sz="1400" b="0" dirty="0" smtClean="0"/>
              <a:t>in order of columns</a:t>
            </a:r>
          </a:p>
          <a:p>
            <a:pPr lvl="1">
              <a:buClr>
                <a:schemeClr val="folHlink"/>
              </a:buClr>
              <a:buFont typeface="Wingdings" pitchFamily="2" charset="2"/>
              <a:buNone/>
              <a:tabLst>
                <a:tab pos="2743200" algn="l"/>
              </a:tabLst>
            </a:pPr>
            <a:endParaRPr lang="en-US" sz="1400" b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75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ValidateManager – Event Exec Order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47607" y="3396503"/>
            <a:ext cx="8048625" cy="58477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Clr>
                <a:schemeClr val="folHlink"/>
              </a:buClr>
              <a:tabLst>
                <a:tab pos="2743200" algn="l"/>
              </a:tabLst>
            </a:pPr>
            <a:r>
              <a:rPr lang="en-US" sz="1600" b="0" dirty="0" smtClean="0"/>
              <a:t>rowCalculations	</a:t>
            </a:r>
            <a:r>
              <a:rPr lang="en-US" sz="1400" b="0" dirty="0" smtClean="0"/>
              <a:t>in order of </a:t>
            </a:r>
            <a:r>
              <a:rPr lang="en-US" sz="1400" b="0" dirty="0" err="1" smtClean="0"/>
              <a:t>rowCalculation</a:t>
            </a:r>
            <a:r>
              <a:rPr lang="en-US" sz="1400" b="0" dirty="0" smtClean="0"/>
              <a:t> definition</a:t>
            </a:r>
          </a:p>
          <a:p>
            <a:pPr lvl="1">
              <a:buClr>
                <a:schemeClr val="folHlink"/>
              </a:buClr>
              <a:buFont typeface="Wingdings" pitchFamily="2" charset="2"/>
              <a:buNone/>
              <a:tabLst>
                <a:tab pos="2743200" algn="l"/>
              </a:tabLst>
            </a:pPr>
            <a:endParaRPr lang="en-US" sz="1600" b="0" dirty="0" smtClean="0"/>
          </a:p>
        </p:txBody>
      </p:sp>
      <p:sp>
        <p:nvSpPr>
          <p:cNvPr id="7" name="Left Bracket 6"/>
          <p:cNvSpPr/>
          <p:nvPr/>
        </p:nvSpPr>
        <p:spPr bwMode="auto">
          <a:xfrm>
            <a:off x="726141" y="779929"/>
            <a:ext cx="147918" cy="2716306"/>
          </a:xfrm>
          <a:prstGeom prst="leftBracket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Left Bracket 7"/>
          <p:cNvSpPr/>
          <p:nvPr/>
        </p:nvSpPr>
        <p:spPr bwMode="auto">
          <a:xfrm>
            <a:off x="726140" y="3684494"/>
            <a:ext cx="147918" cy="2716306"/>
          </a:xfrm>
          <a:prstGeom prst="leftBracket">
            <a:avLst/>
          </a:prstGeom>
          <a:solidFill>
            <a:schemeClr val="accent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67640" y="1463040"/>
            <a:ext cx="1661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before</a:t>
            </a:r>
            <a:endParaRPr lang="en-US" sz="1600" b="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98120" y="4206240"/>
            <a:ext cx="1661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after</a:t>
            </a:r>
            <a:endParaRPr lang="en-US" sz="1600" b="0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47607" y="2847863"/>
            <a:ext cx="8048625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Clr>
                <a:schemeClr val="folHlink"/>
              </a:buClr>
              <a:buFont typeface="Wingdings" pitchFamily="2" charset="2"/>
              <a:buNone/>
            </a:pPr>
            <a:r>
              <a:rPr lang="en-US" sz="1600" b="0" dirty="0" err="1" smtClean="0"/>
              <a:t>rowActions</a:t>
            </a:r>
            <a:r>
              <a:rPr lang="en-US" sz="1600" b="0" dirty="0" smtClean="0"/>
              <a:t>(Before) 	</a:t>
            </a:r>
            <a:r>
              <a:rPr lang="en-US" sz="1400" b="0" dirty="0" smtClean="0"/>
              <a:t>in order of </a:t>
            </a:r>
            <a:r>
              <a:rPr lang="en-US" sz="1400" b="0" dirty="0" err="1" smtClean="0"/>
              <a:t>rowAction</a:t>
            </a:r>
            <a:r>
              <a:rPr lang="en-US" sz="1400" b="0" dirty="0" smtClean="0"/>
              <a:t> definition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47607" y="5880623"/>
            <a:ext cx="8048625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Clr>
                <a:schemeClr val="folHlink"/>
              </a:buClr>
              <a:buFont typeface="Wingdings" pitchFamily="2" charset="2"/>
              <a:buNone/>
              <a:tabLst>
                <a:tab pos="2743200" algn="l"/>
              </a:tabLst>
            </a:pPr>
            <a:r>
              <a:rPr lang="en-US" sz="1600" b="0" dirty="0" err="1" smtClean="0"/>
              <a:t>rowActions</a:t>
            </a:r>
            <a:r>
              <a:rPr lang="en-US" sz="1600" b="0" dirty="0" smtClean="0"/>
              <a:t>(After)	</a:t>
            </a:r>
            <a:r>
              <a:rPr lang="en-US" sz="1400" b="0" dirty="0" smtClean="0"/>
              <a:t>in order of </a:t>
            </a:r>
            <a:r>
              <a:rPr lang="en-US" sz="1400" b="0" dirty="0" err="1" smtClean="0"/>
              <a:t>rowAction</a:t>
            </a:r>
            <a:r>
              <a:rPr lang="en-US" sz="1400" b="0" dirty="0" smtClean="0"/>
              <a:t> definition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47607" y="2070623"/>
            <a:ext cx="8048625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Clr>
                <a:schemeClr val="folHlink"/>
              </a:buClr>
              <a:buFont typeface="Wingdings" pitchFamily="2" charset="2"/>
              <a:buNone/>
            </a:pPr>
            <a:r>
              <a:rPr lang="en-US" sz="1600" b="0" dirty="0" err="1" smtClean="0"/>
              <a:t>columnActions</a:t>
            </a:r>
            <a:r>
              <a:rPr lang="en-US" sz="1600" b="0" dirty="0" smtClean="0"/>
              <a:t>(Before) 	</a:t>
            </a:r>
            <a:r>
              <a:rPr lang="en-US" sz="1400" b="0" dirty="0" smtClean="0"/>
              <a:t>in order of </a:t>
            </a:r>
            <a:r>
              <a:rPr lang="en-US" sz="1400" b="0" dirty="0" err="1" smtClean="0"/>
              <a:t>columnAction</a:t>
            </a:r>
            <a:r>
              <a:rPr lang="en-US" sz="1400" b="0" dirty="0" smtClean="0"/>
              <a:t> definition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47607" y="5103383"/>
            <a:ext cx="8048625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Clr>
                <a:schemeClr val="folHlink"/>
              </a:buClr>
              <a:tabLst>
                <a:tab pos="2743200" algn="l"/>
              </a:tabLst>
            </a:pP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columnActions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(After)</a:t>
            </a:r>
            <a:r>
              <a:rPr lang="en-US" sz="1600" dirty="0" smtClean="0"/>
              <a:t>	</a:t>
            </a:r>
            <a:r>
              <a:rPr lang="en-US" sz="1400" dirty="0" smtClean="0"/>
              <a:t>in column order, then order of </a:t>
            </a:r>
            <a:r>
              <a:rPr lang="en-US" sz="1400" dirty="0" err="1" smtClean="0"/>
              <a:t>columnAction</a:t>
            </a:r>
            <a:r>
              <a:rPr lang="en-US" sz="1400" dirty="0" smtClean="0"/>
              <a:t> </a:t>
            </a:r>
            <a:r>
              <a:rPr lang="en-US" sz="1400" dirty="0" smtClean="0"/>
              <a:t>definition</a:t>
            </a:r>
            <a:endParaRPr lang="en-US" sz="1600" dirty="0" smtClean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47607" y="1400063"/>
            <a:ext cx="8048625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Clr>
                <a:schemeClr val="folHlink"/>
              </a:buClr>
              <a:buFont typeface="Wingdings" pitchFamily="2" charset="2"/>
              <a:buNone/>
            </a:pPr>
            <a:r>
              <a:rPr lang="en-US" sz="1600" b="0" dirty="0" err="1" smtClean="0"/>
              <a:t>tableActions</a:t>
            </a:r>
            <a:r>
              <a:rPr lang="en-US" sz="1600" b="0" dirty="0" smtClean="0"/>
              <a:t>(Before) 	</a:t>
            </a:r>
            <a:r>
              <a:rPr lang="en-US" sz="1400" b="0" dirty="0" smtClean="0"/>
              <a:t>in order of </a:t>
            </a:r>
            <a:r>
              <a:rPr lang="en-US" sz="1400" b="0" dirty="0" err="1" smtClean="0"/>
              <a:t>tableAction</a:t>
            </a:r>
            <a:r>
              <a:rPr lang="en-US" sz="1400" b="0" dirty="0" smtClean="0"/>
              <a:t> definition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647607" y="4417583"/>
            <a:ext cx="8048625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Clr>
                <a:schemeClr val="folHlink"/>
              </a:buClr>
              <a:buFont typeface="Wingdings" pitchFamily="2" charset="2"/>
              <a:buNone/>
              <a:tabLst>
                <a:tab pos="2743200" algn="l"/>
              </a:tabLst>
            </a:pPr>
            <a:r>
              <a:rPr lang="en-US" sz="1600" b="0" dirty="0" err="1" smtClean="0"/>
              <a:t>tableActions</a:t>
            </a:r>
            <a:r>
              <a:rPr lang="en-US" sz="1600" b="0" dirty="0" smtClean="0"/>
              <a:t>(After)	</a:t>
            </a:r>
            <a:r>
              <a:rPr lang="en-US" sz="1400" b="0" dirty="0" smtClean="0"/>
              <a:t>in order of </a:t>
            </a:r>
            <a:r>
              <a:rPr lang="en-US" sz="1400" b="0" dirty="0" err="1" smtClean="0"/>
              <a:t>tableAction</a:t>
            </a:r>
            <a:r>
              <a:rPr lang="en-US" sz="1400" b="0" dirty="0" smtClean="0"/>
              <a:t> definition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419007" y="1095263"/>
            <a:ext cx="8048625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Clr>
                <a:schemeClr val="folHlink"/>
              </a:buClr>
              <a:buFont typeface="Wingdings" pitchFamily="2" charset="2"/>
              <a:buNone/>
            </a:pPr>
            <a:r>
              <a:rPr lang="en-US" sz="1600" b="0" dirty="0" smtClean="0"/>
              <a:t>For the Triggering Cell, for all Actions/Calculations that are not “</a:t>
            </a:r>
            <a:r>
              <a:rPr lang="en-US" sz="1600" b="0" dirty="0" err="1" smtClean="0"/>
              <a:t>only_on_load</a:t>
            </a:r>
            <a:r>
              <a:rPr lang="en-US" sz="1600" b="0" dirty="0" smtClean="0"/>
              <a:t>”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647607" y="3731783"/>
            <a:ext cx="8048625" cy="553998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Clr>
                <a:schemeClr val="folHlink"/>
              </a:buClr>
              <a:tabLst>
                <a:tab pos="2743200" algn="l"/>
              </a:tabLst>
            </a:pPr>
            <a:r>
              <a:rPr lang="en-US" sz="1600" b="0" dirty="0" err="1" smtClean="0"/>
              <a:t>columnTotals</a:t>
            </a:r>
            <a:r>
              <a:rPr lang="en-US" sz="1600" b="0" dirty="0" smtClean="0"/>
              <a:t>	</a:t>
            </a:r>
            <a:r>
              <a:rPr lang="en-US" sz="1400" b="0" dirty="0" smtClean="0"/>
              <a:t>if column has </a:t>
            </a:r>
            <a:r>
              <a:rPr lang="en-US" sz="1400" b="0" dirty="0" err="1" smtClean="0"/>
              <a:t>columnTotal</a:t>
            </a:r>
            <a:r>
              <a:rPr lang="en-US" sz="1400" b="0" dirty="0" smtClean="0"/>
              <a:t> enabled</a:t>
            </a:r>
          </a:p>
          <a:p>
            <a:pPr lvl="1">
              <a:buClr>
                <a:schemeClr val="folHlink"/>
              </a:buClr>
              <a:buFont typeface="Wingdings" pitchFamily="2" charset="2"/>
              <a:buNone/>
              <a:tabLst>
                <a:tab pos="2743200" algn="l"/>
              </a:tabLst>
            </a:pPr>
            <a:endParaRPr lang="en-US" sz="1400" b="0" dirty="0" smtClean="0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419007" y="691851"/>
            <a:ext cx="8048625" cy="3385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Clr>
                <a:schemeClr val="folHlink"/>
              </a:buClr>
              <a:buFont typeface="Wingdings" pitchFamily="2" charset="2"/>
              <a:buNone/>
            </a:pPr>
            <a:r>
              <a:rPr lang="en-US" sz="1600" b="0" dirty="0" smtClean="0"/>
              <a:t>First do Type validation if User-triggered. If invalid, stop. User must resolve.</a:t>
            </a:r>
            <a:endParaRPr lang="en-US" sz="1400" b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ValidateManager – Column Order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411256"/>
            <a:ext cx="8048625" cy="583236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Columns are defined in the order they appear in the Java </a:t>
            </a:r>
            <a:r>
              <a:rPr lang="en-US" sz="2400" b="0" dirty="0" err="1" smtClean="0"/>
              <a:t>TableObj</a:t>
            </a:r>
            <a:endParaRPr lang="en-US" sz="2400" b="0" dirty="0" smtClean="0"/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If the columns need to be reordered for Actions to work logically, use:</a:t>
            </a:r>
          </a:p>
          <a:p>
            <a:pPr marL="685800" lvl="2" indent="-22860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tableName.setColumnOrder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colNameList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)</a:t>
            </a:r>
          </a:p>
          <a:p>
            <a:pPr marL="45720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000" b="0" dirty="0" smtClean="0"/>
              <a:t>where 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colNameList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 </a:t>
            </a:r>
            <a:r>
              <a:rPr lang="en-US" sz="2000" b="0" dirty="0" smtClean="0"/>
              <a:t>is a comma-separated list of column names. Columns that are not listed are appended to the column order and in the order in which they appear</a:t>
            </a:r>
          </a:p>
          <a:p>
            <a:pPr marL="45720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000" b="0" dirty="0" smtClean="0"/>
              <a:t>where </a:t>
            </a:r>
            <a:r>
              <a:rPr lang="en-US" sz="2000" dirty="0" err="1" smtClean="0">
                <a:solidFill>
                  <a:srgbClr val="FD7F05"/>
                </a:solidFill>
                <a:latin typeface="Calibri" pitchFamily="34" charset="0"/>
              </a:rPr>
              <a:t>tableName</a:t>
            </a:r>
            <a:r>
              <a:rPr lang="en-US" sz="2000" dirty="0" smtClean="0">
                <a:solidFill>
                  <a:srgbClr val="FD7F05"/>
                </a:solidFill>
                <a:latin typeface="Calibri" pitchFamily="34" charset="0"/>
              </a:rPr>
              <a:t> </a:t>
            </a:r>
            <a:r>
              <a:rPr lang="en-US" sz="2000" b="0" dirty="0" smtClean="0"/>
              <a:t>is the TableObject name. This should appear after the </a:t>
            </a:r>
            <a:r>
              <a:rPr lang="en-US" sz="2000" b="0" dirty="0" err="1" smtClean="0"/>
              <a:t>tableObject.generateJavaScript</a:t>
            </a:r>
            <a:r>
              <a:rPr lang="en-US" sz="2000" b="0" dirty="0" smtClean="0"/>
              <a:t>().</a:t>
            </a:r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Columns that are not affected by VM should not be defined in VM:</a:t>
            </a:r>
          </a:p>
          <a:p>
            <a:pPr marL="685800" lvl="1" indent="-22860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ui.setJSEnabled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colName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, false)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Education_Services_Master">
  <a:themeElements>
    <a:clrScheme name="2_Education_Services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Education_Services_Master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Education_Services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ucation_Services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ucation_Services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ucation_Services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ucation_Services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ucation_Services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34874</TotalTime>
  <Words>805</Words>
  <Application>Microsoft Office PowerPoint</Application>
  <PresentationFormat>On-screen Show (4:3)</PresentationFormat>
  <Paragraphs>193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2_Education_Services_Master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Verticalnet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/ OTM Review</dc:title>
  <dc:subject>Product Management Review</dc:subject>
  <dc:creator>Jim Wetekamp</dc:creator>
  <dc:description/>
  <cp:lastModifiedBy>u958zinn</cp:lastModifiedBy>
  <cp:revision>1929</cp:revision>
  <cp:lastPrinted>2003-03-05T17:13:58Z</cp:lastPrinted>
  <dcterms:created xsi:type="dcterms:W3CDTF">2001-08-16T22:47:52Z</dcterms:created>
  <dcterms:modified xsi:type="dcterms:W3CDTF">2011-07-22T18:46:27Z</dcterms:modified>
</cp:coreProperties>
</file>