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26"/>
  </p:notesMasterIdLst>
  <p:handoutMasterIdLst>
    <p:handoutMasterId r:id="rId27"/>
  </p:handoutMasterIdLst>
  <p:sldIdLst>
    <p:sldId id="885" r:id="rId2"/>
    <p:sldId id="1001" r:id="rId3"/>
    <p:sldId id="1002" r:id="rId4"/>
    <p:sldId id="1000" r:id="rId5"/>
    <p:sldId id="979" r:id="rId6"/>
    <p:sldId id="980" r:id="rId7"/>
    <p:sldId id="982" r:id="rId8"/>
    <p:sldId id="983" r:id="rId9"/>
    <p:sldId id="984" r:id="rId10"/>
    <p:sldId id="985" r:id="rId11"/>
    <p:sldId id="999" r:id="rId12"/>
    <p:sldId id="986" r:id="rId13"/>
    <p:sldId id="991" r:id="rId14"/>
    <p:sldId id="988" r:id="rId15"/>
    <p:sldId id="989" r:id="rId16"/>
    <p:sldId id="992" r:id="rId17"/>
    <p:sldId id="993" r:id="rId18"/>
    <p:sldId id="994" r:id="rId19"/>
    <p:sldId id="998" r:id="rId20"/>
    <p:sldId id="996" r:id="rId21"/>
    <p:sldId id="997" r:id="rId22"/>
    <p:sldId id="1003" r:id="rId23"/>
    <p:sldId id="1004" r:id="rId24"/>
    <p:sldId id="937" r:id="rId25"/>
  </p:sldIdLst>
  <p:sldSz cx="9144000" cy="6858000" type="screen4x3"/>
  <p:notesSz cx="7086600" cy="942975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Nedwick" initials="RAN" lastIdx="3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64BE66"/>
    <a:srgbClr val="005E72"/>
    <a:srgbClr val="00A668"/>
    <a:srgbClr val="FF9900"/>
    <a:srgbClr val="FFFF00"/>
    <a:srgbClr val="CC6600"/>
    <a:srgbClr val="000066"/>
    <a:srgbClr val="00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5973" autoAdjust="0"/>
  </p:normalViewPr>
  <p:slideViewPr>
    <p:cSldViewPr snapToGrid="0">
      <p:cViewPr varScale="1">
        <p:scale>
          <a:sx n="75" d="100"/>
          <a:sy n="75" d="100"/>
        </p:scale>
        <p:origin x="-876" y="30"/>
      </p:cViewPr>
      <p:guideLst>
        <p:guide orient="horz" pos="511"/>
        <p:guide orient="horz" pos="4176"/>
        <p:guide orient="horz" pos="886"/>
        <p:guide orient="horz" pos="2436"/>
        <p:guide pos="827"/>
        <p:guide pos="5485"/>
        <p:guide pos="159"/>
        <p:guide pos="1676"/>
        <p:guide pos="27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200" d="100"/>
          <a:sy n="200" d="100"/>
        </p:scale>
        <p:origin x="3258" y="8364"/>
      </p:cViewPr>
      <p:guideLst>
        <p:guide orient="horz" pos="2970"/>
        <p:guide pos="223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62" name="TextBox 147461"/>
          <p:cNvSpPr txBox="1">
            <a:spLocks noChangeArrowheads="1"/>
          </p:cNvSpPr>
          <p:nvPr/>
        </p:nvSpPr>
        <p:spPr bwMode="auto">
          <a:xfrm>
            <a:off x="1651696" y="9180286"/>
            <a:ext cx="5434905" cy="254257"/>
          </a:xfrm>
          <a:prstGeom prst="rect">
            <a:avLst/>
          </a:prstGeom>
          <a:noFill/>
          <a:ln w="9525" cap="flat" cmpd="sng" algn="ctr">
            <a:noFill/>
            <a:prstDash val="solid"/>
            <a:miter lim="800000"/>
            <a:headEnd type="none" w="med" len="med"/>
            <a:tailEnd type="none" w="med" len="med"/>
          </a:ln>
          <a:effectLst/>
        </p:spPr>
        <p:txBody>
          <a:bodyPr lIns="90071" tIns="45036" rIns="90071" bIns="45036">
            <a:spAutoFit/>
          </a:bodyPr>
          <a:lstStyle/>
          <a:p>
            <a:pPr algn="r" defTabSz="900512">
              <a:spcBef>
                <a:spcPct val="50000"/>
              </a:spcBef>
              <a:defRPr/>
            </a:pPr>
            <a:r>
              <a:rPr lang="en-US" sz="1000" b="0" dirty="0"/>
              <a:t>Creative Strategy    </a:t>
            </a:r>
            <a:fld id="{E268CABC-7FCE-444D-AFDD-104555593E93}" type="datetime4">
              <a:rPr lang="en-US" sz="1000" b="0"/>
              <a:pPr algn="r" defTabSz="900512">
                <a:spcBef>
                  <a:spcPct val="50000"/>
                </a:spcBef>
                <a:defRPr/>
              </a:pPr>
              <a:t>February 14, 2011</a:t>
            </a:fld>
            <a:r>
              <a:rPr lang="en-US" sz="1000" b="0" dirty="0"/>
              <a:t>     </a:t>
            </a:r>
            <a:r>
              <a:rPr lang="en-US" sz="1000" b="0" dirty="0" err="1"/>
              <a:t>Verticalnet</a:t>
            </a:r>
            <a:r>
              <a:rPr lang="en-US" sz="1000" b="0" dirty="0"/>
              <a:t> SAMPLE.</a:t>
            </a:r>
            <a:fld id="{17001BAE-FF01-49C1-BA79-37F1BB5365F5}" type="slidenum">
              <a:rPr lang="en-US" sz="1000" b="0"/>
              <a:pPr algn="r" defTabSz="900512">
                <a:spcBef>
                  <a:spcPct val="50000"/>
                </a:spcBef>
                <a:defRPr/>
              </a:pPr>
              <a:t>‹#›</a:t>
            </a:fld>
            <a:endParaRPr lang="en-US" sz="10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1505"/>
          <p:cNvSpPr>
            <a:spLocks noGrp="1" noChangeArrowheads="1"/>
          </p:cNvSpPr>
          <p:nvPr>
            <p:ph type="hdr" sz="quarter"/>
          </p:nvPr>
        </p:nvSpPr>
        <p:spPr bwMode="auto">
          <a:xfrm>
            <a:off x="0" y="1"/>
            <a:ext cx="3071168" cy="472423"/>
          </a:xfrm>
          <a:prstGeom prst="rect">
            <a:avLst/>
          </a:prstGeom>
          <a:noFill/>
          <a:ln w="9525">
            <a:noFill/>
            <a:miter lim="800000"/>
            <a:headEnd/>
            <a:tailEnd/>
          </a:ln>
        </p:spPr>
        <p:txBody>
          <a:bodyPr vert="horz" wrap="square" lIns="88392" tIns="44195" rIns="88392" bIns="44195" numCol="1" anchor="t" anchorCtr="0" compatLnSpc="1">
            <a:prstTxWarp prst="textNoShape">
              <a:avLst/>
            </a:prstTxWarp>
          </a:bodyPr>
          <a:lstStyle>
            <a:lvl1pPr defTabSz="883600">
              <a:defRPr sz="1100" b="0">
                <a:latin typeface="Times New Roman" pitchFamily="18" charset="0"/>
              </a:defRPr>
            </a:lvl1pPr>
          </a:lstStyle>
          <a:p>
            <a:pPr>
              <a:defRPr/>
            </a:pPr>
            <a:endParaRPr lang="en-US"/>
          </a:p>
        </p:txBody>
      </p:sp>
      <p:sp>
        <p:nvSpPr>
          <p:cNvPr id="26627" name="Rectangle 21506"/>
          <p:cNvSpPr>
            <a:spLocks noGrp="1" noChangeArrowheads="1"/>
          </p:cNvSpPr>
          <p:nvPr>
            <p:ph type="dt" idx="1"/>
          </p:nvPr>
        </p:nvSpPr>
        <p:spPr bwMode="auto">
          <a:xfrm>
            <a:off x="4012359" y="1"/>
            <a:ext cx="3072705" cy="472423"/>
          </a:xfrm>
          <a:prstGeom prst="rect">
            <a:avLst/>
          </a:prstGeom>
          <a:noFill/>
          <a:ln w="9525">
            <a:noFill/>
            <a:miter lim="800000"/>
            <a:headEnd/>
            <a:tailEnd/>
          </a:ln>
        </p:spPr>
        <p:txBody>
          <a:bodyPr vert="horz" wrap="square" lIns="88392" tIns="44195" rIns="88392" bIns="44195" numCol="1" anchor="t" anchorCtr="0" compatLnSpc="1">
            <a:prstTxWarp prst="textNoShape">
              <a:avLst/>
            </a:prstTxWarp>
          </a:bodyPr>
          <a:lstStyle>
            <a:lvl1pPr algn="r" defTabSz="883600">
              <a:defRPr sz="1100" b="0">
                <a:latin typeface="Times New Roman" pitchFamily="18" charset="0"/>
              </a:defRPr>
            </a:lvl1pPr>
          </a:lstStyle>
          <a:p>
            <a:pPr>
              <a:defRPr/>
            </a:pPr>
            <a:endParaRPr lang="en-US"/>
          </a:p>
        </p:txBody>
      </p:sp>
      <p:sp>
        <p:nvSpPr>
          <p:cNvPr id="36868" name="Rectangle 21507"/>
          <p:cNvSpPr>
            <a:spLocks noGrp="1" noRot="1" noChangeAspect="1" noChangeArrowheads="1" noTextEdit="1"/>
          </p:cNvSpPr>
          <p:nvPr>
            <p:ph type="sldImg" idx="2"/>
          </p:nvPr>
        </p:nvSpPr>
        <p:spPr bwMode="auto">
          <a:xfrm>
            <a:off x="1184275" y="704850"/>
            <a:ext cx="4718050" cy="3538538"/>
          </a:xfrm>
          <a:prstGeom prst="rect">
            <a:avLst/>
          </a:prstGeom>
          <a:noFill/>
          <a:ln w="9525" algn="ctr">
            <a:solidFill>
              <a:srgbClr val="000000"/>
            </a:solidFill>
            <a:miter lim="800000"/>
            <a:headEnd/>
            <a:tailEnd/>
          </a:ln>
        </p:spPr>
      </p:sp>
      <p:sp>
        <p:nvSpPr>
          <p:cNvPr id="575493" name="Notes Placeholder 575492"/>
          <p:cNvSpPr>
            <a:spLocks noGrp="1" noChangeArrowheads="1"/>
          </p:cNvSpPr>
          <p:nvPr>
            <p:ph type="body" sz="quarter" idx="3"/>
          </p:nvPr>
        </p:nvSpPr>
        <p:spPr bwMode="auto">
          <a:xfrm>
            <a:off x="708969" y="4479444"/>
            <a:ext cx="5668665" cy="4244012"/>
          </a:xfrm>
          <a:prstGeom prst="rect">
            <a:avLst/>
          </a:prstGeom>
          <a:noFill/>
          <a:ln w="9525" cap="flat" cmpd="sng" algn="ctr">
            <a:noFill/>
            <a:prstDash val="solid"/>
            <a:miter lim="800000"/>
            <a:headEnd type="none" w="med" len="med"/>
            <a:tailEnd type="none" w="med" len="med"/>
          </a:ln>
          <a:effectLst/>
        </p:spPr>
        <p:txBody>
          <a:bodyPr vert="horz" wrap="square" lIns="88392" tIns="44195" rIns="88392" bIns="441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21509"/>
          <p:cNvSpPr>
            <a:spLocks noGrp="1" noChangeArrowheads="1"/>
          </p:cNvSpPr>
          <p:nvPr>
            <p:ph type="ftr" sz="quarter" idx="4"/>
          </p:nvPr>
        </p:nvSpPr>
        <p:spPr bwMode="auto">
          <a:xfrm>
            <a:off x="0" y="8955768"/>
            <a:ext cx="3071168" cy="472423"/>
          </a:xfrm>
          <a:prstGeom prst="rect">
            <a:avLst/>
          </a:prstGeom>
          <a:noFill/>
          <a:ln w="9525">
            <a:noFill/>
            <a:miter lim="800000"/>
            <a:headEnd/>
            <a:tailEnd/>
          </a:ln>
        </p:spPr>
        <p:txBody>
          <a:bodyPr vert="horz" wrap="square" lIns="88392" tIns="44195" rIns="88392" bIns="44195" numCol="1" anchor="b" anchorCtr="0" compatLnSpc="1">
            <a:prstTxWarp prst="textNoShape">
              <a:avLst/>
            </a:prstTxWarp>
          </a:bodyPr>
          <a:lstStyle>
            <a:lvl1pPr defTabSz="883600">
              <a:defRPr sz="1100" b="0">
                <a:latin typeface="Times New Roman" pitchFamily="18" charset="0"/>
              </a:defRPr>
            </a:lvl1pPr>
          </a:lstStyle>
          <a:p>
            <a:pPr>
              <a:defRPr/>
            </a:pPr>
            <a:endParaRPr lang="en-US"/>
          </a:p>
        </p:txBody>
      </p:sp>
      <p:sp>
        <p:nvSpPr>
          <p:cNvPr id="575496" name="TextBox 575495"/>
          <p:cNvSpPr txBox="1">
            <a:spLocks noChangeArrowheads="1"/>
          </p:cNvSpPr>
          <p:nvPr/>
        </p:nvSpPr>
        <p:spPr bwMode="auto">
          <a:xfrm>
            <a:off x="1651696" y="9180286"/>
            <a:ext cx="5434905" cy="254257"/>
          </a:xfrm>
          <a:prstGeom prst="rect">
            <a:avLst/>
          </a:prstGeom>
          <a:noFill/>
          <a:ln w="9525" cap="flat" cmpd="sng" algn="ctr">
            <a:noFill/>
            <a:prstDash val="solid"/>
            <a:miter lim="800000"/>
            <a:headEnd type="none" w="med" len="med"/>
            <a:tailEnd type="none" w="med" len="med"/>
          </a:ln>
          <a:effectLst/>
        </p:spPr>
        <p:txBody>
          <a:bodyPr lIns="90071" tIns="45036" rIns="90071" bIns="45036">
            <a:spAutoFit/>
          </a:bodyPr>
          <a:lstStyle/>
          <a:p>
            <a:pPr algn="r" defTabSz="900512">
              <a:spcBef>
                <a:spcPct val="50000"/>
              </a:spcBef>
              <a:defRPr/>
            </a:pPr>
            <a:r>
              <a:rPr lang="en-US" sz="1000" b="0" dirty="0"/>
              <a:t>Creative Strategy    </a:t>
            </a:r>
            <a:fld id="{1476A176-5AE8-4640-A2FD-B2B719CD360A}" type="datetime4">
              <a:rPr lang="en-US" sz="1000" b="0"/>
              <a:pPr algn="r" defTabSz="900512">
                <a:spcBef>
                  <a:spcPct val="50000"/>
                </a:spcBef>
                <a:defRPr/>
              </a:pPr>
              <a:t>February 14, 2011</a:t>
            </a:fld>
            <a:r>
              <a:rPr lang="en-US" sz="1000" b="0" dirty="0"/>
              <a:t>     </a:t>
            </a:r>
            <a:r>
              <a:rPr lang="en-US" sz="1000" b="0" dirty="0" err="1"/>
              <a:t>Verticalnet</a:t>
            </a:r>
            <a:r>
              <a:rPr lang="en-US" sz="1000" b="0" dirty="0"/>
              <a:t> SAMPLE.</a:t>
            </a:r>
            <a:fld id="{281E5B1F-F982-423E-B544-65AEDA3309FE}" type="slidenum">
              <a:rPr lang="en-US" sz="1000" b="0"/>
              <a:pPr algn="r" defTabSz="900512">
                <a:spcBef>
                  <a:spcPct val="50000"/>
                </a:spcBef>
                <a:defRPr/>
              </a:pPr>
              <a:t>‹#›</a:t>
            </a:fld>
            <a:endParaRPr lang="en-US" sz="1000" b="0"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13894" y="8955768"/>
            <a:ext cx="3069630" cy="470863"/>
          </a:xfrm>
          <a:prstGeom prst="rect">
            <a:avLst/>
          </a:prstGeom>
          <a:noFill/>
          <a:ln w="9525">
            <a:noFill/>
            <a:miter lim="800000"/>
            <a:headEnd/>
            <a:tailEnd/>
          </a:ln>
        </p:spPr>
        <p:txBody>
          <a:bodyPr lIns="85256" tIns="42627" rIns="85256" bIns="42627" anchor="b"/>
          <a:lstStyle/>
          <a:p>
            <a:pPr algn="r" defTabSz="854169"/>
            <a:fld id="{EE57BE98-03C1-434D-8B5B-480A3EDAD836}" type="slidenum">
              <a:rPr lang="en-GB" sz="1100" b="0"/>
              <a:pPr algn="r" defTabSz="854169"/>
              <a:t>1</a:t>
            </a:fld>
            <a:endParaRPr lang="en-GB" sz="1100" b="0" dirty="0"/>
          </a:p>
        </p:txBody>
      </p:sp>
      <p:sp>
        <p:nvSpPr>
          <p:cNvPr id="37891" name="Rectangle 2"/>
          <p:cNvSpPr>
            <a:spLocks noGrp="1" noRot="1" noChangeAspect="1" noChangeArrowheads="1" noTextEdit="1"/>
          </p:cNvSpPr>
          <p:nvPr>
            <p:ph type="sldImg"/>
          </p:nvPr>
        </p:nvSpPr>
        <p:spPr>
          <a:xfrm>
            <a:off x="1185863" y="704850"/>
            <a:ext cx="4714875" cy="3536950"/>
          </a:xfrm>
          <a:ln/>
        </p:spPr>
      </p:sp>
      <p:sp>
        <p:nvSpPr>
          <p:cNvPr id="37892" name="Rectangle 3"/>
          <p:cNvSpPr>
            <a:spLocks noGrp="1" noChangeArrowheads="1"/>
          </p:cNvSpPr>
          <p:nvPr>
            <p:ph type="body" idx="1"/>
          </p:nvPr>
        </p:nvSpPr>
        <p:spPr>
          <a:xfrm>
            <a:off x="704354" y="4476326"/>
            <a:ext cx="5677892" cy="4247129"/>
          </a:xfrm>
          <a:noFill/>
          <a:ln/>
        </p:spPr>
        <p:txBody>
          <a:bodyPr lIns="85256" tIns="42627" rIns="85256" bIns="42627"/>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4013894" y="8957328"/>
            <a:ext cx="3069630" cy="469305"/>
          </a:xfrm>
          <a:prstGeom prst="rect">
            <a:avLst/>
          </a:prstGeom>
          <a:noFill/>
          <a:ln w="9525">
            <a:noFill/>
            <a:miter lim="800000"/>
            <a:headEnd/>
            <a:tailEnd/>
          </a:ln>
        </p:spPr>
        <p:txBody>
          <a:bodyPr lIns="85261" tIns="42629" rIns="85261" bIns="42629" anchor="b"/>
          <a:lstStyle/>
          <a:p>
            <a:pPr algn="r" defTabSz="852652"/>
            <a:fld id="{7C695AE4-E2E3-49D3-9FC7-3C09199C92B6}" type="slidenum">
              <a:rPr lang="en-GB" sz="1100" b="0">
                <a:latin typeface="Calibri" pitchFamily="34" charset="0"/>
              </a:rPr>
              <a:pPr algn="r" defTabSz="852652"/>
              <a:t>24</a:t>
            </a:fld>
            <a:endParaRPr lang="en-GB" sz="1100" b="0" dirty="0">
              <a:latin typeface="Calibri" pitchFamily="34" charset="0"/>
            </a:endParaRPr>
          </a:p>
        </p:txBody>
      </p:sp>
      <p:sp>
        <p:nvSpPr>
          <p:cNvPr id="71683" name="Rectangle 2"/>
          <p:cNvSpPr>
            <a:spLocks noGrp="1" noRot="1" noChangeAspect="1" noChangeArrowheads="1" noTextEdit="1"/>
          </p:cNvSpPr>
          <p:nvPr>
            <p:ph type="sldImg"/>
          </p:nvPr>
        </p:nvSpPr>
        <p:spPr>
          <a:xfrm>
            <a:off x="1185863" y="704850"/>
            <a:ext cx="4714875" cy="3536950"/>
          </a:xfrm>
          <a:ln/>
        </p:spPr>
      </p:sp>
      <p:sp>
        <p:nvSpPr>
          <p:cNvPr id="71684" name="Rectangle 3"/>
          <p:cNvSpPr>
            <a:spLocks noGrp="1" noChangeArrowheads="1"/>
          </p:cNvSpPr>
          <p:nvPr>
            <p:ph type="body" idx="1"/>
          </p:nvPr>
        </p:nvSpPr>
        <p:spPr>
          <a:xfrm>
            <a:off x="704354" y="4476326"/>
            <a:ext cx="5677892" cy="4247129"/>
          </a:xfrm>
          <a:noFill/>
          <a:ln/>
        </p:spPr>
        <p:txBody>
          <a:bodyPr lIns="85261" tIns="42629" rIns="85261" bIns="42629"/>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13894" y="8955768"/>
            <a:ext cx="3069630" cy="470863"/>
          </a:xfrm>
          <a:prstGeom prst="rect">
            <a:avLst/>
          </a:prstGeom>
          <a:noFill/>
          <a:ln w="9525">
            <a:noFill/>
            <a:miter lim="800000"/>
            <a:headEnd/>
            <a:tailEnd/>
          </a:ln>
        </p:spPr>
        <p:txBody>
          <a:bodyPr lIns="85256" tIns="42627" rIns="85256" bIns="42627" anchor="b"/>
          <a:lstStyle/>
          <a:p>
            <a:pPr algn="r" defTabSz="854169"/>
            <a:fld id="{EE57BE98-03C1-434D-8B5B-480A3EDAD836}" type="slidenum">
              <a:rPr lang="en-GB" sz="1100" b="0"/>
              <a:pPr algn="r" defTabSz="854169"/>
              <a:t>4</a:t>
            </a:fld>
            <a:endParaRPr lang="en-GB" sz="1100" b="0" dirty="0"/>
          </a:p>
        </p:txBody>
      </p:sp>
      <p:sp>
        <p:nvSpPr>
          <p:cNvPr id="37891" name="Rectangle 2"/>
          <p:cNvSpPr>
            <a:spLocks noGrp="1" noRot="1" noChangeAspect="1" noChangeArrowheads="1" noTextEdit="1"/>
          </p:cNvSpPr>
          <p:nvPr>
            <p:ph type="sldImg"/>
          </p:nvPr>
        </p:nvSpPr>
        <p:spPr>
          <a:xfrm>
            <a:off x="1185863" y="704850"/>
            <a:ext cx="4714875" cy="3536950"/>
          </a:xfrm>
          <a:ln/>
        </p:spPr>
      </p:sp>
      <p:sp>
        <p:nvSpPr>
          <p:cNvPr id="37892" name="Rectangle 3"/>
          <p:cNvSpPr>
            <a:spLocks noGrp="1" noChangeArrowheads="1"/>
          </p:cNvSpPr>
          <p:nvPr>
            <p:ph type="body" idx="1"/>
          </p:nvPr>
        </p:nvSpPr>
        <p:spPr>
          <a:xfrm>
            <a:off x="704354" y="4476326"/>
            <a:ext cx="5677892" cy="4247129"/>
          </a:xfrm>
          <a:noFill/>
          <a:ln/>
        </p:spPr>
        <p:txBody>
          <a:bodyPr lIns="85256" tIns="42627" rIns="85256" bIns="42627"/>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3552"/>
          <p:cNvSpPr>
            <a:spLocks noGrp="1" noRot="1" noChangeAspect="1" noChangeArrowheads="1" noTextEdit="1"/>
          </p:cNvSpPr>
          <p:nvPr>
            <p:ph type="sldImg"/>
          </p:nvPr>
        </p:nvSpPr>
        <p:spPr>
          <a:xfrm>
            <a:off x="1185863" y="704850"/>
            <a:ext cx="4714875" cy="3536950"/>
          </a:xfrm>
          <a:ln cap="flat">
            <a:headEnd type="none" w="med" len="med"/>
            <a:tailEnd type="none" w="med" len="med"/>
          </a:ln>
        </p:spPr>
      </p:sp>
      <p:sp>
        <p:nvSpPr>
          <p:cNvPr id="38915" name="Rectangle 2394114"/>
          <p:cNvSpPr>
            <a:spLocks noGrp="1" noChangeArrowheads="1"/>
          </p:cNvSpPr>
          <p:nvPr>
            <p:ph type="body" idx="1"/>
          </p:nvPr>
        </p:nvSpPr>
        <p:spPr>
          <a:noFill/>
          <a:ln/>
        </p:spPr>
        <p:txBody>
          <a:bodyPr lIns="87527" tIns="43763" rIns="87527" bIns="43763"/>
          <a:lstStyle/>
          <a:p>
            <a:pPr>
              <a:spcBef>
                <a:spcPct val="0"/>
              </a:spcBef>
            </a:pPr>
            <a:endParaRPr lang="en-US" sz="900" dirty="0" smtClean="0"/>
          </a:p>
          <a:p>
            <a:pPr>
              <a:spcBef>
                <a:spcPct val="0"/>
              </a:spcBef>
            </a:pPr>
            <a:endParaRPr lang="en-US" sz="9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slow" advClick="0" advTm="20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advClick="0" advTm="20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201613"/>
            <a:ext cx="1909762" cy="5970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01613"/>
            <a:ext cx="5576888" cy="5970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advClick="0" advTm="20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advClick="0" advTm="20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slow" advClick="0" advTm="20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90600"/>
            <a:ext cx="37401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6950" y="990600"/>
            <a:ext cx="37401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advClick="0" advTm="20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advClick="0" advTm="20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slow" advClick="0" advTm="20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advClick="0" advTm="20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advClick="0" advTm="20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advClick="0" advTm="20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7" descr="ppt curve copy 2"/>
          <p:cNvPicPr>
            <a:picLocks noChangeAspect="1" noChangeArrowheads="1"/>
          </p:cNvPicPr>
          <p:nvPr/>
        </p:nvPicPr>
        <p:blipFill>
          <a:blip r:embed="rId13" cstate="print"/>
          <a:srcRect/>
          <a:stretch>
            <a:fillRect/>
          </a:stretch>
        </p:blipFill>
        <p:spPr bwMode="auto">
          <a:xfrm>
            <a:off x="0" y="0"/>
            <a:ext cx="3681413" cy="6607175"/>
          </a:xfrm>
          <a:prstGeom prst="rect">
            <a:avLst/>
          </a:prstGeom>
          <a:noFill/>
          <a:ln w="9525">
            <a:noFill/>
            <a:miter lim="800000"/>
            <a:headEnd/>
            <a:tailEnd/>
          </a:ln>
        </p:spPr>
      </p:pic>
      <p:sp>
        <p:nvSpPr>
          <p:cNvPr id="2059" name="Rectangle 11"/>
          <p:cNvSpPr>
            <a:spLocks noChangeArrowheads="1"/>
          </p:cNvSpPr>
          <p:nvPr/>
        </p:nvSpPr>
        <p:spPr bwMode="auto">
          <a:xfrm>
            <a:off x="0" y="6604000"/>
            <a:ext cx="9144000" cy="268288"/>
          </a:xfrm>
          <a:prstGeom prst="rect">
            <a:avLst/>
          </a:prstGeom>
          <a:gradFill rotWithShape="1">
            <a:gsLst>
              <a:gs pos="0">
                <a:schemeClr val="tx1"/>
              </a:gs>
              <a:gs pos="100000">
                <a:schemeClr val="bg2"/>
              </a:gs>
            </a:gsLst>
            <a:lin ang="0" scaled="1"/>
          </a:gradFill>
          <a:ln w="9525">
            <a:solidFill>
              <a:schemeClr val="tx1"/>
            </a:solidFill>
            <a:miter lim="800000"/>
            <a:headEnd/>
            <a:tailEnd/>
          </a:ln>
        </p:spPr>
        <p:txBody>
          <a:bodyPr wrap="none" anchor="ctr"/>
          <a:lstStyle/>
          <a:p>
            <a:pPr>
              <a:defRPr/>
            </a:pPr>
            <a:endParaRPr lang="en-GB" b="0"/>
          </a:p>
        </p:txBody>
      </p:sp>
      <p:sp>
        <p:nvSpPr>
          <p:cNvPr id="2069" name="Text Box 21"/>
          <p:cNvSpPr txBox="1">
            <a:spLocks noChangeArrowheads="1"/>
          </p:cNvSpPr>
          <p:nvPr/>
        </p:nvSpPr>
        <p:spPr bwMode="auto">
          <a:xfrm>
            <a:off x="6678613" y="6613525"/>
            <a:ext cx="2465387" cy="244475"/>
          </a:xfrm>
          <a:prstGeom prst="rect">
            <a:avLst/>
          </a:prstGeom>
          <a:noFill/>
          <a:ln w="9525">
            <a:noFill/>
            <a:miter lim="800000"/>
            <a:headEnd/>
            <a:tailEnd/>
          </a:ln>
          <a:effectLst/>
        </p:spPr>
        <p:txBody>
          <a:bodyPr>
            <a:spAutoFit/>
          </a:bodyPr>
          <a:lstStyle/>
          <a:p>
            <a:pPr>
              <a:spcBef>
                <a:spcPct val="50000"/>
              </a:spcBef>
              <a:defRPr/>
            </a:pPr>
            <a:r>
              <a:rPr lang="en-US" sz="1000" b="0">
                <a:solidFill>
                  <a:schemeClr val="bg1"/>
                </a:solidFill>
                <a:latin typeface="Calibri" pitchFamily="34" charset="0"/>
                <a:cs typeface="Arial" charset="0"/>
              </a:rPr>
              <a:t>© 2008 BravoSolution - All rights Reserved</a:t>
            </a:r>
          </a:p>
        </p:txBody>
      </p:sp>
      <p:sp>
        <p:nvSpPr>
          <p:cNvPr id="2074" name="Rectangle 26"/>
          <p:cNvSpPr>
            <a:spLocks noChangeArrowheads="1"/>
          </p:cNvSpPr>
          <p:nvPr/>
        </p:nvSpPr>
        <p:spPr bwMode="auto">
          <a:xfrm>
            <a:off x="889000" y="676275"/>
            <a:ext cx="8181975" cy="25400"/>
          </a:xfrm>
          <a:prstGeom prst="rect">
            <a:avLst/>
          </a:prstGeom>
          <a:gradFill rotWithShape="1">
            <a:gsLst>
              <a:gs pos="0">
                <a:srgbClr val="EAEAEA"/>
              </a:gs>
              <a:gs pos="100000">
                <a:schemeClr val="bg1"/>
              </a:gs>
            </a:gsLst>
            <a:lin ang="0" scaled="1"/>
          </a:gradFill>
          <a:ln w="9525">
            <a:noFill/>
            <a:miter lim="800000"/>
            <a:headEnd/>
            <a:tailEnd/>
          </a:ln>
          <a:effectLst/>
        </p:spPr>
        <p:txBody>
          <a:bodyPr wrap="none" anchor="ctr"/>
          <a:lstStyle/>
          <a:p>
            <a:pPr>
              <a:defRPr/>
            </a:pPr>
            <a:endParaRPr lang="en-US"/>
          </a:p>
        </p:txBody>
      </p:sp>
      <p:grpSp>
        <p:nvGrpSpPr>
          <p:cNvPr id="6150" name="Group 13"/>
          <p:cNvGrpSpPr>
            <a:grpSpLocks/>
          </p:cNvGrpSpPr>
          <p:nvPr/>
        </p:nvGrpSpPr>
        <p:grpSpPr bwMode="auto">
          <a:xfrm>
            <a:off x="544513" y="412750"/>
            <a:ext cx="347662" cy="258763"/>
            <a:chOff x="1080" y="3824"/>
            <a:chExt cx="235" cy="195"/>
          </a:xfrm>
        </p:grpSpPr>
        <p:sp>
          <p:nvSpPr>
            <p:cNvPr id="2062" name="AutoShape 14"/>
            <p:cNvSpPr>
              <a:spLocks noChangeArrowheads="1"/>
            </p:cNvSpPr>
            <p:nvPr/>
          </p:nvSpPr>
          <p:spPr bwMode="auto">
            <a:xfrm>
              <a:off x="1080" y="3824"/>
              <a:ext cx="128" cy="191"/>
            </a:xfrm>
            <a:prstGeom prst="chevron">
              <a:avLst>
                <a:gd name="adj" fmla="val 56250"/>
              </a:avLst>
            </a:prstGeom>
            <a:solidFill>
              <a:schemeClr val="bg1"/>
            </a:solidFill>
            <a:ln w="9525">
              <a:solidFill>
                <a:srgbClr val="B2B2B2"/>
              </a:solidFill>
              <a:miter lim="800000"/>
              <a:headEnd/>
              <a:tailEnd/>
            </a:ln>
            <a:effectLst/>
          </p:spPr>
          <p:txBody>
            <a:bodyPr wrap="none" anchor="ctr"/>
            <a:lstStyle/>
            <a:p>
              <a:pPr>
                <a:defRPr/>
              </a:pPr>
              <a:endParaRPr lang="en-US"/>
            </a:p>
          </p:txBody>
        </p:sp>
        <p:sp>
          <p:nvSpPr>
            <p:cNvPr id="2063" name="AutoShape 15"/>
            <p:cNvSpPr>
              <a:spLocks noChangeArrowheads="1"/>
            </p:cNvSpPr>
            <p:nvPr/>
          </p:nvSpPr>
          <p:spPr bwMode="auto">
            <a:xfrm>
              <a:off x="1187" y="3828"/>
              <a:ext cx="128" cy="191"/>
            </a:xfrm>
            <a:prstGeom prst="chevron">
              <a:avLst>
                <a:gd name="adj" fmla="val 56250"/>
              </a:avLst>
            </a:prstGeom>
            <a:solidFill>
              <a:schemeClr val="bg1"/>
            </a:solidFill>
            <a:ln w="9525">
              <a:solidFill>
                <a:srgbClr val="B2B2B2"/>
              </a:solidFill>
              <a:miter lim="800000"/>
              <a:headEnd/>
              <a:tailEnd/>
            </a:ln>
            <a:effectLst/>
          </p:spPr>
          <p:txBody>
            <a:bodyPr wrap="none" anchor="ctr"/>
            <a:lstStyle/>
            <a:p>
              <a:pPr>
                <a:defRPr/>
              </a:pPr>
              <a:endParaRPr lang="en-US"/>
            </a:p>
          </p:txBody>
        </p:sp>
      </p:grpSp>
      <p:grpSp>
        <p:nvGrpSpPr>
          <p:cNvPr id="6151" name="Group 29"/>
          <p:cNvGrpSpPr>
            <a:grpSpLocks/>
          </p:cNvGrpSpPr>
          <p:nvPr/>
        </p:nvGrpSpPr>
        <p:grpSpPr bwMode="auto">
          <a:xfrm>
            <a:off x="6889750" y="20638"/>
            <a:ext cx="2119313" cy="774700"/>
            <a:chOff x="4340" y="24"/>
            <a:chExt cx="1335" cy="488"/>
          </a:xfrm>
        </p:grpSpPr>
        <p:pic>
          <p:nvPicPr>
            <p:cNvPr id="6154" name="Picture 25" descr="letterhead3 copy"/>
            <p:cNvPicPr>
              <a:picLocks noChangeAspect="1" noChangeArrowheads="1"/>
            </p:cNvPicPr>
            <p:nvPr userDrawn="1"/>
          </p:nvPicPr>
          <p:blipFill>
            <a:blip r:embed="rId14" cstate="print"/>
            <a:srcRect l="9546" t="15506" r="50844" b="35243"/>
            <a:stretch>
              <a:fillRect/>
            </a:stretch>
          </p:blipFill>
          <p:spPr bwMode="auto">
            <a:xfrm>
              <a:off x="4340" y="24"/>
              <a:ext cx="1335" cy="488"/>
            </a:xfrm>
            <a:prstGeom prst="rect">
              <a:avLst/>
            </a:prstGeom>
            <a:noFill/>
            <a:ln w="9525">
              <a:noFill/>
              <a:miter lim="800000"/>
              <a:headEnd/>
              <a:tailEnd/>
            </a:ln>
          </p:spPr>
        </p:pic>
        <p:sp>
          <p:nvSpPr>
            <p:cNvPr id="2076" name="Rectangle 28"/>
            <p:cNvSpPr>
              <a:spLocks noChangeArrowheads="1"/>
            </p:cNvSpPr>
            <p:nvPr userDrawn="1"/>
          </p:nvSpPr>
          <p:spPr bwMode="auto">
            <a:xfrm>
              <a:off x="4776" y="368"/>
              <a:ext cx="880" cy="96"/>
            </a:xfrm>
            <a:prstGeom prst="rect">
              <a:avLst/>
            </a:prstGeom>
            <a:solidFill>
              <a:schemeClr val="bg1"/>
            </a:solidFill>
            <a:ln w="9525">
              <a:solidFill>
                <a:schemeClr val="bg1"/>
              </a:solidFill>
              <a:miter lim="800000"/>
              <a:headEnd/>
              <a:tailEnd/>
            </a:ln>
            <a:effectLst/>
          </p:spPr>
          <p:txBody>
            <a:bodyPr wrap="none" anchor="ctr"/>
            <a:lstStyle/>
            <a:p>
              <a:pPr>
                <a:defRPr/>
              </a:pPr>
              <a:endParaRPr lang="en-US"/>
            </a:p>
          </p:txBody>
        </p:sp>
      </p:grpSp>
      <p:sp>
        <p:nvSpPr>
          <p:cNvPr id="6152" name="Rectangle 3"/>
          <p:cNvSpPr>
            <a:spLocks noGrp="1" noChangeArrowheads="1"/>
          </p:cNvSpPr>
          <p:nvPr>
            <p:ph type="body" idx="1"/>
          </p:nvPr>
        </p:nvSpPr>
        <p:spPr bwMode="auto">
          <a:xfrm>
            <a:off x="914400" y="990600"/>
            <a:ext cx="76327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6153" name="Rectangle 2"/>
          <p:cNvSpPr>
            <a:spLocks noGrp="1" noChangeArrowheads="1"/>
          </p:cNvSpPr>
          <p:nvPr>
            <p:ph type="title"/>
          </p:nvPr>
        </p:nvSpPr>
        <p:spPr bwMode="auto">
          <a:xfrm>
            <a:off x="933450" y="201613"/>
            <a:ext cx="7620000" cy="5603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spd="slow" advClick="0" advTm="20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D7F05"/>
          </a:solidFill>
          <a:latin typeface="+mj-lt"/>
          <a:ea typeface="+mj-ea"/>
          <a:cs typeface="+mj-cs"/>
        </a:defRPr>
      </a:lvl1pPr>
      <a:lvl2pPr algn="l" rtl="0" eaLnBrk="0" fontAlgn="base" hangingPunct="0">
        <a:spcBef>
          <a:spcPct val="0"/>
        </a:spcBef>
        <a:spcAft>
          <a:spcPct val="0"/>
        </a:spcAft>
        <a:defRPr sz="3200" b="1">
          <a:solidFill>
            <a:srgbClr val="FD7F05"/>
          </a:solidFill>
          <a:latin typeface="Calibri" pitchFamily="34" charset="0"/>
        </a:defRPr>
      </a:lvl2pPr>
      <a:lvl3pPr algn="l" rtl="0" eaLnBrk="0" fontAlgn="base" hangingPunct="0">
        <a:spcBef>
          <a:spcPct val="0"/>
        </a:spcBef>
        <a:spcAft>
          <a:spcPct val="0"/>
        </a:spcAft>
        <a:defRPr sz="3200" b="1">
          <a:solidFill>
            <a:srgbClr val="FD7F05"/>
          </a:solidFill>
          <a:latin typeface="Calibri" pitchFamily="34" charset="0"/>
        </a:defRPr>
      </a:lvl3pPr>
      <a:lvl4pPr algn="l" rtl="0" eaLnBrk="0" fontAlgn="base" hangingPunct="0">
        <a:spcBef>
          <a:spcPct val="0"/>
        </a:spcBef>
        <a:spcAft>
          <a:spcPct val="0"/>
        </a:spcAft>
        <a:defRPr sz="3200" b="1">
          <a:solidFill>
            <a:srgbClr val="FD7F05"/>
          </a:solidFill>
          <a:latin typeface="Calibri" pitchFamily="34" charset="0"/>
        </a:defRPr>
      </a:lvl4pPr>
      <a:lvl5pPr algn="l" rtl="0" eaLnBrk="0" fontAlgn="base" hangingPunct="0">
        <a:spcBef>
          <a:spcPct val="0"/>
        </a:spcBef>
        <a:spcAft>
          <a:spcPct val="0"/>
        </a:spcAft>
        <a:defRPr sz="3200" b="1">
          <a:solidFill>
            <a:srgbClr val="FD7F05"/>
          </a:solidFill>
          <a:latin typeface="Calibri" pitchFamily="34" charset="0"/>
        </a:defRPr>
      </a:lvl5pPr>
      <a:lvl6pPr marL="457200" algn="l" rtl="0" fontAlgn="base">
        <a:spcBef>
          <a:spcPct val="0"/>
        </a:spcBef>
        <a:spcAft>
          <a:spcPct val="0"/>
        </a:spcAft>
        <a:defRPr sz="3200" b="1">
          <a:solidFill>
            <a:srgbClr val="FD7F05"/>
          </a:solidFill>
          <a:latin typeface="Calibri" pitchFamily="34" charset="0"/>
        </a:defRPr>
      </a:lvl6pPr>
      <a:lvl7pPr marL="914400" algn="l" rtl="0" fontAlgn="base">
        <a:spcBef>
          <a:spcPct val="0"/>
        </a:spcBef>
        <a:spcAft>
          <a:spcPct val="0"/>
        </a:spcAft>
        <a:defRPr sz="3200" b="1">
          <a:solidFill>
            <a:srgbClr val="FD7F05"/>
          </a:solidFill>
          <a:latin typeface="Calibri" pitchFamily="34" charset="0"/>
        </a:defRPr>
      </a:lvl7pPr>
      <a:lvl8pPr marL="1371600" algn="l" rtl="0" fontAlgn="base">
        <a:spcBef>
          <a:spcPct val="0"/>
        </a:spcBef>
        <a:spcAft>
          <a:spcPct val="0"/>
        </a:spcAft>
        <a:defRPr sz="3200" b="1">
          <a:solidFill>
            <a:srgbClr val="FD7F05"/>
          </a:solidFill>
          <a:latin typeface="Calibri" pitchFamily="34" charset="0"/>
        </a:defRPr>
      </a:lvl8pPr>
      <a:lvl9pPr marL="1828800" algn="l" rtl="0" fontAlgn="base">
        <a:spcBef>
          <a:spcPct val="0"/>
        </a:spcBef>
        <a:spcAft>
          <a:spcPct val="0"/>
        </a:spcAft>
        <a:defRPr sz="3200" b="1">
          <a:solidFill>
            <a:srgbClr val="FD7F05"/>
          </a:solidFill>
          <a:latin typeface="Calibri" pitchFamily="34" charset="0"/>
        </a:defRPr>
      </a:lvl9pPr>
    </p:titleStyle>
    <p:bodyStyle>
      <a:lvl1pPr marL="185738" indent="-185738" algn="l" rtl="0" eaLnBrk="0" fontAlgn="base" hangingPunct="0">
        <a:spcBef>
          <a:spcPct val="20000"/>
        </a:spcBef>
        <a:spcAft>
          <a:spcPct val="0"/>
        </a:spcAft>
        <a:buClr>
          <a:srgbClr val="F7770D"/>
        </a:buClr>
        <a:buSzPct val="90000"/>
        <a:buFont typeface="Arial" charset="0"/>
        <a:buChar char="»"/>
        <a:defRPr sz="2600">
          <a:solidFill>
            <a:schemeClr val="tx1"/>
          </a:solidFill>
          <a:latin typeface="+mn-lt"/>
          <a:ea typeface="+mn-ea"/>
          <a:cs typeface="+mn-cs"/>
        </a:defRPr>
      </a:lvl1pPr>
      <a:lvl2pPr marL="715963" indent="-179388" algn="l" rtl="0" eaLnBrk="0" fontAlgn="base" hangingPunct="0">
        <a:spcBef>
          <a:spcPct val="20000"/>
        </a:spcBef>
        <a:spcAft>
          <a:spcPct val="0"/>
        </a:spcAft>
        <a:buClr>
          <a:srgbClr val="F7770D"/>
        </a:buClr>
        <a:buSzPct val="90000"/>
        <a:buFont typeface="Arial" charset="0"/>
        <a:buChar char="»"/>
        <a:defRPr sz="2000" b="1">
          <a:solidFill>
            <a:srgbClr val="009696"/>
          </a:solidFill>
          <a:latin typeface="+mn-lt"/>
        </a:defRPr>
      </a:lvl2pPr>
      <a:lvl3pPr marL="1338263" indent="-241300" algn="l" rtl="0" eaLnBrk="0" fontAlgn="base" hangingPunct="0">
        <a:spcBef>
          <a:spcPct val="20000"/>
        </a:spcBef>
        <a:spcAft>
          <a:spcPct val="0"/>
        </a:spcAft>
        <a:buClr>
          <a:srgbClr val="F7770D"/>
        </a:buClr>
        <a:buSzPct val="90000"/>
        <a:buFont typeface="Arial" charset="0"/>
        <a:buChar char="•"/>
        <a:defRPr sz="2400" b="1">
          <a:solidFill>
            <a:schemeClr val="hlink"/>
          </a:solidFill>
          <a:latin typeface="Arial" charset="0"/>
        </a:defRPr>
      </a:lvl3pPr>
      <a:lvl4pPr marL="1881188" indent="-223838" algn="l" rtl="0" eaLnBrk="0" fontAlgn="base" hangingPunct="0">
        <a:spcBef>
          <a:spcPct val="20000"/>
        </a:spcBef>
        <a:spcAft>
          <a:spcPct val="0"/>
        </a:spcAft>
        <a:buClr>
          <a:srgbClr val="F7770D"/>
        </a:buClr>
        <a:buSzPct val="90000"/>
        <a:buFont typeface="Arial" charset="0"/>
        <a:buChar char="»"/>
        <a:defRPr sz="2000" b="1">
          <a:solidFill>
            <a:schemeClr val="hlink"/>
          </a:solidFill>
          <a:latin typeface="Arial" charset="0"/>
        </a:defRPr>
      </a:lvl4pPr>
      <a:lvl5pPr marL="2425700" indent="-207963" algn="l" rtl="0" eaLnBrk="0" fontAlgn="base" hangingPunct="0">
        <a:spcBef>
          <a:spcPct val="20000"/>
        </a:spcBef>
        <a:spcAft>
          <a:spcPct val="0"/>
        </a:spcAft>
        <a:buClr>
          <a:srgbClr val="F7770D"/>
        </a:buClr>
        <a:buSzPct val="90000"/>
        <a:buFont typeface="Arial" charset="0"/>
        <a:buChar char="»"/>
        <a:defRPr sz="2000" b="1">
          <a:solidFill>
            <a:schemeClr val="hlink"/>
          </a:solidFill>
          <a:latin typeface="Arial" charset="0"/>
        </a:defRPr>
      </a:lvl5pPr>
      <a:lvl6pPr marL="2882900" indent="-207963" algn="l" rtl="0" fontAlgn="base">
        <a:spcBef>
          <a:spcPct val="20000"/>
        </a:spcBef>
        <a:spcAft>
          <a:spcPct val="0"/>
        </a:spcAft>
        <a:buClr>
          <a:srgbClr val="F7770D"/>
        </a:buClr>
        <a:buSzPct val="90000"/>
        <a:buFont typeface="Arial" charset="0"/>
        <a:buChar char="»"/>
        <a:defRPr sz="2000" b="1">
          <a:solidFill>
            <a:schemeClr val="hlink"/>
          </a:solidFill>
          <a:latin typeface="Arial" charset="0"/>
        </a:defRPr>
      </a:lvl6pPr>
      <a:lvl7pPr marL="3340100" indent="-207963" algn="l" rtl="0" fontAlgn="base">
        <a:spcBef>
          <a:spcPct val="20000"/>
        </a:spcBef>
        <a:spcAft>
          <a:spcPct val="0"/>
        </a:spcAft>
        <a:buClr>
          <a:srgbClr val="F7770D"/>
        </a:buClr>
        <a:buSzPct val="90000"/>
        <a:buFont typeface="Arial" charset="0"/>
        <a:buChar char="»"/>
        <a:defRPr sz="2000" b="1">
          <a:solidFill>
            <a:schemeClr val="hlink"/>
          </a:solidFill>
          <a:latin typeface="Arial" charset="0"/>
        </a:defRPr>
      </a:lvl7pPr>
      <a:lvl8pPr marL="3797300" indent="-207963" algn="l" rtl="0" fontAlgn="base">
        <a:spcBef>
          <a:spcPct val="20000"/>
        </a:spcBef>
        <a:spcAft>
          <a:spcPct val="0"/>
        </a:spcAft>
        <a:buClr>
          <a:srgbClr val="F7770D"/>
        </a:buClr>
        <a:buSzPct val="90000"/>
        <a:buFont typeface="Arial" charset="0"/>
        <a:buChar char="»"/>
        <a:defRPr sz="2000" b="1">
          <a:solidFill>
            <a:schemeClr val="hlink"/>
          </a:solidFill>
          <a:latin typeface="Arial" charset="0"/>
        </a:defRPr>
      </a:lvl8pPr>
      <a:lvl9pPr marL="4254500" indent="-207963" algn="l" rtl="0" fontAlgn="base">
        <a:spcBef>
          <a:spcPct val="20000"/>
        </a:spcBef>
        <a:spcAft>
          <a:spcPct val="0"/>
        </a:spcAft>
        <a:buClr>
          <a:srgbClr val="F7770D"/>
        </a:buClr>
        <a:buSzPct val="90000"/>
        <a:buFont typeface="Arial" charset="0"/>
        <a:buChar char="»"/>
        <a:defRPr sz="2000" b="1">
          <a:solidFill>
            <a:schemeClr val="hlink"/>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curve copy"/>
          <p:cNvPicPr>
            <a:picLocks noChangeAspect="1" noChangeArrowheads="1"/>
          </p:cNvPicPr>
          <p:nvPr/>
        </p:nvPicPr>
        <p:blipFill>
          <a:blip r:embed="rId3" cstate="print"/>
          <a:srcRect/>
          <a:stretch>
            <a:fillRect/>
          </a:stretch>
        </p:blipFill>
        <p:spPr bwMode="auto">
          <a:xfrm>
            <a:off x="0" y="0"/>
            <a:ext cx="3673475" cy="6592888"/>
          </a:xfrm>
          <a:prstGeom prst="rect">
            <a:avLst/>
          </a:prstGeom>
          <a:noFill/>
          <a:ln w="9525">
            <a:noFill/>
            <a:miter lim="800000"/>
            <a:headEnd/>
            <a:tailEnd/>
          </a:ln>
        </p:spPr>
      </p:pic>
      <p:grpSp>
        <p:nvGrpSpPr>
          <p:cNvPr id="7171" name="Group 7"/>
          <p:cNvGrpSpPr>
            <a:grpSpLocks/>
          </p:cNvGrpSpPr>
          <p:nvPr/>
        </p:nvGrpSpPr>
        <p:grpSpPr bwMode="auto">
          <a:xfrm>
            <a:off x="2554288" y="4665663"/>
            <a:ext cx="347662" cy="258762"/>
            <a:chOff x="1080" y="3824"/>
            <a:chExt cx="235" cy="195"/>
          </a:xfrm>
        </p:grpSpPr>
        <p:sp>
          <p:nvSpPr>
            <p:cNvPr id="7176" name="AutoShape 8"/>
            <p:cNvSpPr>
              <a:spLocks noChangeArrowheads="1"/>
            </p:cNvSpPr>
            <p:nvPr/>
          </p:nvSpPr>
          <p:spPr bwMode="auto">
            <a:xfrm>
              <a:off x="1080" y="3824"/>
              <a:ext cx="128" cy="192"/>
            </a:xfrm>
            <a:prstGeom prst="chevron">
              <a:avLst>
                <a:gd name="adj" fmla="val 56250"/>
              </a:avLst>
            </a:prstGeom>
            <a:noFill/>
            <a:ln w="9525">
              <a:solidFill>
                <a:srgbClr val="B2B2B2"/>
              </a:solidFill>
              <a:miter lim="800000"/>
              <a:headEnd/>
              <a:tailEnd/>
            </a:ln>
          </p:spPr>
          <p:txBody>
            <a:bodyPr wrap="none" anchor="ctr"/>
            <a:lstStyle/>
            <a:p>
              <a:endParaRPr lang="en-US"/>
            </a:p>
          </p:txBody>
        </p:sp>
        <p:sp>
          <p:nvSpPr>
            <p:cNvPr id="7177" name="AutoShape 9"/>
            <p:cNvSpPr>
              <a:spLocks noChangeArrowheads="1"/>
            </p:cNvSpPr>
            <p:nvPr/>
          </p:nvSpPr>
          <p:spPr bwMode="auto">
            <a:xfrm>
              <a:off x="1187" y="3827"/>
              <a:ext cx="128" cy="192"/>
            </a:xfrm>
            <a:prstGeom prst="chevron">
              <a:avLst>
                <a:gd name="adj" fmla="val 56250"/>
              </a:avLst>
            </a:prstGeom>
            <a:noFill/>
            <a:ln w="9525">
              <a:solidFill>
                <a:srgbClr val="B2B2B2"/>
              </a:solidFill>
              <a:miter lim="800000"/>
              <a:headEnd/>
              <a:tailEnd/>
            </a:ln>
          </p:spPr>
          <p:txBody>
            <a:bodyPr wrap="none" anchor="ctr"/>
            <a:lstStyle/>
            <a:p>
              <a:endParaRPr lang="en-US"/>
            </a:p>
          </p:txBody>
        </p:sp>
      </p:grpSp>
      <p:sp>
        <p:nvSpPr>
          <p:cNvPr id="7172" name="Text Box 9"/>
          <p:cNvSpPr txBox="1">
            <a:spLocks noChangeArrowheads="1"/>
          </p:cNvSpPr>
          <p:nvPr/>
        </p:nvSpPr>
        <p:spPr bwMode="auto">
          <a:xfrm>
            <a:off x="2806700" y="4223123"/>
            <a:ext cx="5651500" cy="2031325"/>
          </a:xfrm>
          <a:prstGeom prst="rect">
            <a:avLst/>
          </a:prstGeom>
          <a:noFill/>
          <a:ln w="9525">
            <a:noFill/>
            <a:miter lim="800000"/>
            <a:headEnd/>
            <a:tailEnd/>
          </a:ln>
        </p:spPr>
        <p:txBody>
          <a:bodyPr>
            <a:spAutoFit/>
          </a:bodyPr>
          <a:lstStyle/>
          <a:p>
            <a:pPr>
              <a:lnSpc>
                <a:spcPct val="150000"/>
              </a:lnSpc>
              <a:spcBef>
                <a:spcPct val="50000"/>
              </a:spcBef>
            </a:pPr>
            <a:r>
              <a:rPr lang="en-GB" sz="2400" dirty="0" smtClean="0"/>
              <a:t>BCS Framework </a:t>
            </a:r>
            <a:r>
              <a:rPr lang="en-GB" sz="2400" b="0" smtClean="0"/>
              <a:t>–</a:t>
            </a:r>
            <a:r>
              <a:rPr lang="en-GB" sz="2400" smtClean="0"/>
              <a:t> TableObjects</a:t>
            </a:r>
            <a:r>
              <a:rPr lang="en-GB" sz="2400" dirty="0" smtClean="0"/>
              <a:t/>
            </a:r>
            <a:br>
              <a:rPr lang="en-GB" sz="2400" dirty="0" smtClean="0"/>
            </a:br>
            <a:r>
              <a:rPr lang="en-GB" sz="2000" dirty="0" smtClean="0"/>
              <a:t>ValidateManager &amp; JavaScript</a:t>
            </a:r>
            <a:endParaRPr lang="en-GB" sz="2000" b="0" dirty="0"/>
          </a:p>
          <a:p>
            <a:pPr>
              <a:spcBef>
                <a:spcPct val="50000"/>
              </a:spcBef>
            </a:pPr>
            <a:endParaRPr lang="en-GB" sz="1200" b="0" dirty="0" smtClean="0"/>
          </a:p>
          <a:p>
            <a:pPr>
              <a:spcBef>
                <a:spcPct val="50000"/>
              </a:spcBef>
            </a:pPr>
            <a:r>
              <a:rPr lang="en-GB" sz="1200" b="0" dirty="0" smtClean="0"/>
              <a:t>Summary</a:t>
            </a:r>
            <a:endParaRPr lang="en-GB" sz="1200" b="0" dirty="0"/>
          </a:p>
          <a:p>
            <a:pPr>
              <a:spcBef>
                <a:spcPct val="50000"/>
              </a:spcBef>
            </a:pPr>
            <a:r>
              <a:rPr lang="en-GB" sz="1600" b="0" dirty="0" smtClean="0">
                <a:solidFill>
                  <a:srgbClr val="FD7F05"/>
                </a:solidFill>
              </a:rPr>
              <a:t>Spring/Summer, </a:t>
            </a:r>
            <a:r>
              <a:rPr lang="en-GB" sz="1600" b="0" dirty="0">
                <a:solidFill>
                  <a:srgbClr val="FD7F05"/>
                </a:solidFill>
              </a:rPr>
              <a:t>2010</a:t>
            </a:r>
          </a:p>
        </p:txBody>
      </p:sp>
      <p:sp>
        <p:nvSpPr>
          <p:cNvPr id="7173" name="Line 11"/>
          <p:cNvSpPr>
            <a:spLocks noChangeShapeType="1"/>
          </p:cNvSpPr>
          <p:nvPr/>
        </p:nvSpPr>
        <p:spPr bwMode="auto">
          <a:xfrm>
            <a:off x="2905125" y="4787900"/>
            <a:ext cx="6223000" cy="0"/>
          </a:xfrm>
          <a:prstGeom prst="line">
            <a:avLst/>
          </a:prstGeom>
          <a:noFill/>
          <a:ln w="9525">
            <a:solidFill>
              <a:srgbClr val="FD7F05"/>
            </a:solidFill>
            <a:round/>
            <a:headEnd/>
            <a:tailEnd/>
          </a:ln>
        </p:spPr>
        <p:txBody>
          <a:bodyPr/>
          <a:lstStyle/>
          <a:p>
            <a:endParaRPr lang="en-US"/>
          </a:p>
        </p:txBody>
      </p:sp>
      <p:sp>
        <p:nvSpPr>
          <p:cNvPr id="7174" name="Rectangle 12"/>
          <p:cNvSpPr>
            <a:spLocks noChangeArrowheads="1"/>
          </p:cNvSpPr>
          <p:nvPr/>
        </p:nvSpPr>
        <p:spPr bwMode="auto">
          <a:xfrm>
            <a:off x="3365500" y="0"/>
            <a:ext cx="5778500" cy="1549400"/>
          </a:xfrm>
          <a:prstGeom prst="rect">
            <a:avLst/>
          </a:prstGeom>
          <a:solidFill>
            <a:schemeClr val="bg1"/>
          </a:solidFill>
          <a:ln w="9525">
            <a:noFill/>
            <a:miter lim="800000"/>
            <a:headEnd/>
            <a:tailEnd/>
          </a:ln>
        </p:spPr>
        <p:txBody>
          <a:bodyPr wrap="none" anchor="ctr"/>
          <a:lstStyle/>
          <a:p>
            <a:endParaRPr lang="en-US"/>
          </a:p>
        </p:txBody>
      </p:sp>
      <p:pic>
        <p:nvPicPr>
          <p:cNvPr id="7175" name="Picture 13" descr="letterhead3 copy"/>
          <p:cNvPicPr>
            <a:picLocks noChangeAspect="1" noChangeArrowheads="1"/>
          </p:cNvPicPr>
          <p:nvPr/>
        </p:nvPicPr>
        <p:blipFill>
          <a:blip r:embed="rId4" cstate="print"/>
          <a:srcRect l="9546" t="7112" r="49048" b="35243"/>
          <a:stretch>
            <a:fillRect/>
          </a:stretch>
        </p:blipFill>
        <p:spPr bwMode="auto">
          <a:xfrm>
            <a:off x="5359400" y="203200"/>
            <a:ext cx="3403600" cy="1395413"/>
          </a:xfrm>
          <a:prstGeom prst="rect">
            <a:avLst/>
          </a:prstGeom>
          <a:noFill/>
          <a:ln w="9525">
            <a:noFill/>
            <a:miter lim="800000"/>
            <a:headEnd/>
            <a:tailEnd/>
          </a:ln>
        </p:spPr>
      </p:pic>
    </p:spTree>
  </p:cSld>
  <p:clrMapOvr>
    <a:masterClrMapping/>
  </p:clrMapOvr>
  <p:transition spd="slow" advClick="0" advTm="2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Primary Events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411256"/>
            <a:ext cx="8048625" cy="2139047"/>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Every VM object has a primary event, on which Actions and Calculations are triggered.</a:t>
            </a:r>
          </a:p>
          <a:p>
            <a:pPr marL="228600" indent="-228600">
              <a:spcBef>
                <a:spcPts val="600"/>
              </a:spcBef>
              <a:spcAft>
                <a:spcPts val="600"/>
              </a:spcAft>
              <a:buClr>
                <a:schemeClr val="folHlink"/>
              </a:buClr>
              <a:buFont typeface="Arial" pitchFamily="34" charset="0"/>
              <a:buChar char="•"/>
            </a:pPr>
            <a:r>
              <a:rPr lang="en-US" sz="2400" b="0" dirty="0" smtClean="0"/>
              <a:t>We refer to these as Triggering Events</a:t>
            </a:r>
          </a:p>
          <a:p>
            <a:pPr marL="228600" indent="-228600">
              <a:spcBef>
                <a:spcPts val="600"/>
              </a:spcBef>
              <a:spcAft>
                <a:spcPts val="600"/>
              </a:spcAft>
              <a:buClr>
                <a:schemeClr val="folHlink"/>
              </a:buClr>
              <a:buFont typeface="Arial" pitchFamily="34" charset="0"/>
              <a:buChar char="•"/>
            </a:pPr>
            <a:endParaRPr lang="en-US" sz="2000" b="0" dirty="0" smtClean="0"/>
          </a:p>
        </p:txBody>
      </p:sp>
      <p:graphicFrame>
        <p:nvGraphicFramePr>
          <p:cNvPr id="4" name="Table 3"/>
          <p:cNvGraphicFramePr>
            <a:graphicFrameLocks noGrp="1"/>
          </p:cNvGraphicFramePr>
          <p:nvPr/>
        </p:nvGraphicFramePr>
        <p:xfrm>
          <a:off x="1604679" y="2082801"/>
          <a:ext cx="5360897" cy="4450080"/>
        </p:xfrm>
        <a:graphic>
          <a:graphicData uri="http://schemas.openxmlformats.org/drawingml/2006/table">
            <a:tbl>
              <a:tblPr firstRow="1" bandRow="1">
                <a:tableStyleId>{073A0DAA-6AF3-43AB-8588-CEC1D06C72B9}</a:tableStyleId>
              </a:tblPr>
              <a:tblGrid>
                <a:gridCol w="1709153"/>
                <a:gridCol w="3651744"/>
              </a:tblGrid>
              <a:tr h="370840">
                <a:tc>
                  <a:txBody>
                    <a:bodyPr/>
                    <a:lstStyle/>
                    <a:p>
                      <a:r>
                        <a:rPr lang="en-US" dirty="0" smtClean="0"/>
                        <a:t>Column Type</a:t>
                      </a:r>
                      <a:endParaRPr lang="en-US" dirty="0"/>
                    </a:p>
                  </a:txBody>
                  <a:tcPr/>
                </a:tc>
                <a:tc>
                  <a:txBody>
                    <a:bodyPr/>
                    <a:lstStyle/>
                    <a:p>
                      <a:r>
                        <a:rPr lang="en-US" b="0" dirty="0" smtClean="0"/>
                        <a:t>Default</a:t>
                      </a:r>
                      <a:r>
                        <a:rPr lang="en-US" baseline="0" dirty="0" smtClean="0"/>
                        <a:t> Primary (Triggering) Event</a:t>
                      </a:r>
                      <a:endParaRPr lang="en-US" dirty="0"/>
                    </a:p>
                  </a:txBody>
                  <a:tcPr/>
                </a:tc>
              </a:tr>
              <a:tr h="370840">
                <a:tc>
                  <a:txBody>
                    <a:bodyPr/>
                    <a:lstStyle/>
                    <a:p>
                      <a:r>
                        <a:rPr lang="en-US" dirty="0" smtClean="0"/>
                        <a:t>Text</a:t>
                      </a:r>
                      <a:endParaRPr lang="en-US" dirty="0"/>
                    </a:p>
                  </a:txBody>
                  <a:tcPr/>
                </a:tc>
                <a:tc>
                  <a:txBody>
                    <a:bodyPr/>
                    <a:lstStyle/>
                    <a:p>
                      <a:r>
                        <a:rPr lang="en-US" dirty="0" err="1" smtClean="0"/>
                        <a:t>onChange</a:t>
                      </a:r>
                      <a:endParaRPr lang="en-US" dirty="0"/>
                    </a:p>
                  </a:txBody>
                  <a:tcPr/>
                </a:tc>
              </a:tr>
              <a:tr h="370840">
                <a:tc>
                  <a:txBody>
                    <a:bodyPr/>
                    <a:lstStyle/>
                    <a:p>
                      <a:r>
                        <a:rPr lang="en-US" dirty="0" smtClean="0"/>
                        <a:t>Numeric</a:t>
                      </a:r>
                      <a:endParaRPr lang="en-US" dirty="0"/>
                    </a:p>
                  </a:txBody>
                  <a:tcPr/>
                </a:tc>
                <a:tc>
                  <a:txBody>
                    <a:bodyPr/>
                    <a:lstStyle/>
                    <a:p>
                      <a:r>
                        <a:rPr lang="en-US" dirty="0" err="1" smtClean="0"/>
                        <a:t>onChange</a:t>
                      </a:r>
                      <a:endParaRPr lang="en-US" dirty="0"/>
                    </a:p>
                  </a:txBody>
                  <a:tcPr/>
                </a:tc>
              </a:tr>
              <a:tr h="370840">
                <a:tc>
                  <a:txBody>
                    <a:bodyPr/>
                    <a:lstStyle/>
                    <a:p>
                      <a:r>
                        <a:rPr lang="en-US" dirty="0" smtClean="0"/>
                        <a:t>Date</a:t>
                      </a:r>
                      <a:endParaRPr lang="en-US" dirty="0"/>
                    </a:p>
                  </a:txBody>
                  <a:tcPr/>
                </a:tc>
                <a:tc>
                  <a:txBody>
                    <a:bodyPr/>
                    <a:lstStyle/>
                    <a:p>
                      <a:r>
                        <a:rPr lang="en-US" dirty="0" err="1" smtClean="0"/>
                        <a:t>onChange</a:t>
                      </a:r>
                      <a:endParaRPr lang="en-US" dirty="0"/>
                    </a:p>
                  </a:txBody>
                  <a:tcPr/>
                </a:tc>
              </a:tr>
              <a:tr h="370840">
                <a:tc>
                  <a:txBody>
                    <a:bodyPr/>
                    <a:lstStyle/>
                    <a:p>
                      <a:r>
                        <a:rPr lang="en-US" dirty="0" smtClean="0"/>
                        <a:t>Dropdown</a:t>
                      </a:r>
                      <a:endParaRPr lang="en-US" dirty="0"/>
                    </a:p>
                  </a:txBody>
                  <a:tcPr/>
                </a:tc>
                <a:tc>
                  <a:txBody>
                    <a:bodyPr/>
                    <a:lstStyle/>
                    <a:p>
                      <a:r>
                        <a:rPr lang="en-US" dirty="0" err="1" smtClean="0"/>
                        <a:t>onChange</a:t>
                      </a:r>
                      <a:endParaRPr lang="en-US" dirty="0"/>
                    </a:p>
                  </a:txBody>
                  <a:tcPr/>
                </a:tc>
              </a:tr>
              <a:tr h="370840">
                <a:tc>
                  <a:txBody>
                    <a:bodyPr/>
                    <a:lstStyle/>
                    <a:p>
                      <a:r>
                        <a:rPr lang="en-US" dirty="0" err="1" smtClean="0"/>
                        <a:t>Listbox</a:t>
                      </a:r>
                      <a:endParaRPr lang="en-US" dirty="0"/>
                    </a:p>
                  </a:txBody>
                  <a:tcPr/>
                </a:tc>
                <a:tc>
                  <a:txBody>
                    <a:bodyPr/>
                    <a:lstStyle/>
                    <a:p>
                      <a:r>
                        <a:rPr lang="en-US" dirty="0" err="1" smtClean="0"/>
                        <a:t>onBlur</a:t>
                      </a:r>
                      <a:endParaRPr lang="en-US" dirty="0"/>
                    </a:p>
                  </a:txBody>
                  <a:tcPr/>
                </a:tc>
              </a:tr>
              <a:tr h="370840">
                <a:tc>
                  <a:txBody>
                    <a:bodyPr/>
                    <a:lstStyle/>
                    <a:p>
                      <a:r>
                        <a:rPr lang="en-US" dirty="0" err="1" smtClean="0"/>
                        <a:t>textArea</a:t>
                      </a:r>
                      <a:endParaRPr lang="en-US" dirty="0"/>
                    </a:p>
                  </a:txBody>
                  <a:tcPr/>
                </a:tc>
                <a:tc>
                  <a:txBody>
                    <a:bodyPr/>
                    <a:lstStyle/>
                    <a:p>
                      <a:r>
                        <a:rPr lang="en-US" dirty="0" err="1" smtClean="0"/>
                        <a:t>onBlur</a:t>
                      </a:r>
                      <a:endParaRPr lang="en-US" dirty="0"/>
                    </a:p>
                  </a:txBody>
                  <a:tcPr/>
                </a:tc>
              </a:tr>
              <a:tr h="370840">
                <a:tc>
                  <a:txBody>
                    <a:bodyPr/>
                    <a:lstStyle/>
                    <a:p>
                      <a:r>
                        <a:rPr lang="en-US" dirty="0" smtClean="0"/>
                        <a:t>Checkbox</a:t>
                      </a:r>
                      <a:endParaRPr lang="en-US" dirty="0"/>
                    </a:p>
                  </a:txBody>
                  <a:tcPr/>
                </a:tc>
                <a:tc>
                  <a:txBody>
                    <a:bodyPr/>
                    <a:lstStyle/>
                    <a:p>
                      <a:r>
                        <a:rPr lang="en-US" dirty="0" err="1" smtClean="0"/>
                        <a:t>onClick</a:t>
                      </a:r>
                      <a:endParaRPr lang="en-US" dirty="0"/>
                    </a:p>
                  </a:txBody>
                  <a:tcPr/>
                </a:tc>
              </a:tr>
              <a:tr h="370840">
                <a:tc>
                  <a:txBody>
                    <a:bodyPr/>
                    <a:lstStyle/>
                    <a:p>
                      <a:r>
                        <a:rPr lang="en-US" dirty="0" smtClean="0"/>
                        <a:t>Link</a:t>
                      </a:r>
                      <a:endParaRPr lang="en-US" dirty="0"/>
                    </a:p>
                  </a:txBody>
                  <a:tcPr/>
                </a:tc>
                <a:tc>
                  <a:txBody>
                    <a:bodyPr/>
                    <a:lstStyle/>
                    <a:p>
                      <a:r>
                        <a:rPr lang="en-US" dirty="0" err="1" smtClean="0"/>
                        <a:t>onClick</a:t>
                      </a:r>
                      <a:endParaRPr lang="en-US" dirty="0"/>
                    </a:p>
                  </a:txBody>
                  <a:tcPr/>
                </a:tc>
              </a:tr>
              <a:tr h="370840">
                <a:tc>
                  <a:txBody>
                    <a:bodyPr/>
                    <a:lstStyle/>
                    <a:p>
                      <a:r>
                        <a:rPr lang="en-US" dirty="0" smtClean="0"/>
                        <a:t>Button</a:t>
                      </a:r>
                      <a:endParaRPr lang="en-US" dirty="0"/>
                    </a:p>
                  </a:txBody>
                  <a:tcPr/>
                </a:tc>
                <a:tc>
                  <a:txBody>
                    <a:bodyPr/>
                    <a:lstStyle/>
                    <a:p>
                      <a:r>
                        <a:rPr lang="en-US" dirty="0" err="1" smtClean="0"/>
                        <a:t>onClick</a:t>
                      </a:r>
                      <a:endParaRPr lang="en-US" dirty="0"/>
                    </a:p>
                  </a:txBody>
                  <a:tcPr/>
                </a:tc>
              </a:tr>
              <a:tr h="370840">
                <a:tc>
                  <a:txBody>
                    <a:bodyPr/>
                    <a:lstStyle/>
                    <a:p>
                      <a:r>
                        <a:rPr lang="en-US" dirty="0" smtClean="0"/>
                        <a:t>Hidden</a:t>
                      </a:r>
                      <a:endParaRPr lang="en-US" dirty="0"/>
                    </a:p>
                  </a:txBody>
                  <a:tcPr/>
                </a:tc>
                <a:tc>
                  <a:txBody>
                    <a:bodyPr/>
                    <a:lstStyle/>
                    <a:p>
                      <a:r>
                        <a:rPr lang="en-US" dirty="0" smtClean="0"/>
                        <a:t>None</a:t>
                      </a:r>
                      <a:endParaRPr lang="en-US" dirty="0"/>
                    </a:p>
                  </a:txBody>
                  <a:tcPr/>
                </a:tc>
              </a:tr>
              <a:tr h="370840">
                <a:tc>
                  <a:txBody>
                    <a:bodyPr/>
                    <a:lstStyle/>
                    <a:p>
                      <a:r>
                        <a:rPr lang="en-US" dirty="0" smtClean="0"/>
                        <a:t>HTML</a:t>
                      </a:r>
                      <a:endParaRPr lang="en-US" dirty="0"/>
                    </a:p>
                  </a:txBody>
                  <a:tcPr/>
                </a:tc>
                <a:tc>
                  <a:txBody>
                    <a:bodyPr/>
                    <a:lstStyle/>
                    <a:p>
                      <a:r>
                        <a:rPr lang="en-US" dirty="0" smtClean="0"/>
                        <a:t>None</a:t>
                      </a:r>
                      <a:endParaRPr lang="en-US" dirty="0"/>
                    </a:p>
                  </a:txBody>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Primary Events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411256"/>
            <a:ext cx="8048625" cy="5647700"/>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Primary events are fired when the event occurs (is triggered). </a:t>
            </a:r>
          </a:p>
          <a:p>
            <a:pPr marL="228600" indent="-228600">
              <a:spcBef>
                <a:spcPts val="600"/>
              </a:spcBef>
              <a:spcAft>
                <a:spcPts val="600"/>
              </a:spcAft>
              <a:buClr>
                <a:schemeClr val="folHlink"/>
              </a:buClr>
              <a:buFont typeface="Arial" pitchFamily="34" charset="0"/>
              <a:buChar char="•"/>
            </a:pPr>
            <a:r>
              <a:rPr lang="en-US" sz="2400" b="0" dirty="0" smtClean="0"/>
              <a:t>When a user makes a change or otherwise causes an event, the event fires implicitly. It’s automatic.</a:t>
            </a:r>
          </a:p>
          <a:p>
            <a:pPr marL="228600" indent="-228600">
              <a:spcBef>
                <a:spcPts val="600"/>
              </a:spcBef>
              <a:spcAft>
                <a:spcPts val="600"/>
              </a:spcAft>
              <a:buClr>
                <a:schemeClr val="folHlink"/>
              </a:buClr>
              <a:buFont typeface="Arial" pitchFamily="34" charset="0"/>
              <a:buChar char="•"/>
            </a:pPr>
            <a:r>
              <a:rPr lang="en-US" sz="2400" b="0" dirty="0" smtClean="0"/>
              <a:t>When a programmer makes a change to an object (e.g., sets the value of a </a:t>
            </a:r>
            <a:r>
              <a:rPr lang="en-US" sz="2400" b="0" dirty="0" err="1" smtClean="0"/>
              <a:t>textBox</a:t>
            </a:r>
            <a:r>
              <a:rPr lang="en-US" sz="2400" b="0" dirty="0" smtClean="0"/>
              <a:t>), the event is </a:t>
            </a:r>
            <a:r>
              <a:rPr lang="en-US" sz="2400" b="0" i="1" dirty="0" smtClean="0"/>
              <a:t>not </a:t>
            </a:r>
            <a:r>
              <a:rPr lang="en-US" sz="2400" b="0" dirty="0" smtClean="0"/>
              <a:t>fired. </a:t>
            </a:r>
          </a:p>
          <a:p>
            <a:pPr marL="228600" indent="-228600">
              <a:spcBef>
                <a:spcPts val="600"/>
              </a:spcBef>
              <a:spcAft>
                <a:spcPts val="600"/>
              </a:spcAft>
              <a:buClr>
                <a:schemeClr val="folHlink"/>
              </a:buClr>
              <a:buFont typeface="Arial" pitchFamily="34" charset="0"/>
              <a:buChar char="•"/>
            </a:pPr>
            <a:r>
              <a:rPr lang="en-US" sz="2400" b="0" dirty="0" smtClean="0"/>
              <a:t>Programmatically, events must be </a:t>
            </a:r>
            <a:r>
              <a:rPr lang="en-US" sz="2400" b="0" i="1" dirty="0" smtClean="0"/>
              <a:t>explicitly fired </a:t>
            </a:r>
            <a:r>
              <a:rPr lang="en-US" sz="2400" b="0" dirty="0" smtClean="0"/>
              <a:t>if you want them to be triggered. Otherwise, they never are.</a:t>
            </a:r>
          </a:p>
          <a:p>
            <a:pPr marL="228600" indent="-228600">
              <a:spcBef>
                <a:spcPts val="600"/>
              </a:spcBef>
              <a:spcAft>
                <a:spcPts val="600"/>
              </a:spcAft>
              <a:buClr>
                <a:schemeClr val="folHlink"/>
              </a:buClr>
              <a:buFont typeface="Arial" pitchFamily="34" charset="0"/>
              <a:buChar char="•"/>
            </a:pPr>
            <a:r>
              <a:rPr lang="en-US" sz="2400" b="0" dirty="0" smtClean="0"/>
              <a:t>To fire an event, you use:</a:t>
            </a:r>
            <a:br>
              <a:rPr lang="en-US" sz="2400" b="0" dirty="0" smtClean="0"/>
            </a:br>
            <a:r>
              <a:rPr lang="en-US" sz="2400" b="0" dirty="0" smtClean="0"/>
              <a:t>	</a:t>
            </a:r>
            <a:r>
              <a:rPr lang="en-US" b="0" dirty="0" smtClean="0"/>
              <a:t>[</a:t>
            </a:r>
            <a:r>
              <a:rPr lang="en-US" b="0" dirty="0" err="1" smtClean="0"/>
              <a:t>colName</a:t>
            </a:r>
            <a:r>
              <a:rPr lang="en-US" b="0" dirty="0" smtClean="0"/>
              <a:t>].</a:t>
            </a:r>
            <a:r>
              <a:rPr lang="en-US" sz="2400" dirty="0" err="1" smtClean="0">
                <a:solidFill>
                  <a:srgbClr val="FD7F05"/>
                </a:solidFill>
                <a:latin typeface="Calibri" pitchFamily="34" charset="0"/>
              </a:rPr>
              <a:t>fireEvent</a:t>
            </a:r>
            <a:r>
              <a:rPr lang="en-US" sz="2400" dirty="0" smtClean="0">
                <a:solidFill>
                  <a:srgbClr val="FD7F05"/>
                </a:solidFill>
                <a:latin typeface="Calibri" pitchFamily="34" charset="0"/>
              </a:rPr>
              <a:t>(event)</a:t>
            </a:r>
            <a:br>
              <a:rPr lang="en-US" sz="2400" dirty="0" smtClean="0">
                <a:solidFill>
                  <a:srgbClr val="FD7F05"/>
                </a:solidFill>
                <a:latin typeface="Calibri" pitchFamily="34" charset="0"/>
              </a:rPr>
            </a:br>
            <a:r>
              <a:rPr lang="en-US" sz="2000" b="0" dirty="0" smtClean="0"/>
              <a:t>where </a:t>
            </a:r>
            <a:r>
              <a:rPr lang="en-US" sz="2000" dirty="0" smtClean="0">
                <a:solidFill>
                  <a:srgbClr val="FD7F05"/>
                </a:solidFill>
                <a:latin typeface="Calibri" pitchFamily="34" charset="0"/>
              </a:rPr>
              <a:t>event </a:t>
            </a:r>
            <a:r>
              <a:rPr lang="en-US" sz="2000" b="0" dirty="0" smtClean="0"/>
              <a:t>is optional. Just use </a:t>
            </a:r>
            <a:r>
              <a:rPr lang="en-US" sz="2000" dirty="0" err="1" smtClean="0">
                <a:solidFill>
                  <a:srgbClr val="FD7F05"/>
                </a:solidFill>
                <a:latin typeface="Calibri" pitchFamily="34" charset="0"/>
              </a:rPr>
              <a:t>fireEvent</a:t>
            </a:r>
            <a:r>
              <a:rPr lang="en-US" sz="2000" dirty="0" smtClean="0">
                <a:solidFill>
                  <a:srgbClr val="FD7F05"/>
                </a:solidFill>
                <a:latin typeface="Calibri" pitchFamily="34" charset="0"/>
              </a:rPr>
              <a:t>()</a:t>
            </a:r>
            <a:r>
              <a:rPr lang="en-US" sz="2000" b="0" dirty="0" smtClean="0"/>
              <a:t> without any arguments for the primary event, which is it’s normal way of being called.</a:t>
            </a:r>
            <a:br>
              <a:rPr lang="en-US" sz="2000" b="0" dirty="0" smtClean="0"/>
            </a:br>
            <a:r>
              <a:rPr lang="en-US" b="0" dirty="0" smtClean="0"/>
              <a:t>NOTE: This is an advanced topic and will be covered in later presentations</a:t>
            </a:r>
            <a:endParaRPr lang="en-US" sz="2000" b="0" dirty="0" smtClean="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Order of Execution</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rowCalculations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A History, Continued</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3247043"/>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174625" indent="-174625">
              <a:spcBef>
                <a:spcPts val="600"/>
              </a:spcBef>
              <a:spcAft>
                <a:spcPts val="600"/>
              </a:spcAft>
              <a:buClr>
                <a:schemeClr val="folHlink"/>
              </a:buClr>
              <a:buFont typeface="Arial" pitchFamily="34" charset="0"/>
              <a:buChar char="•"/>
            </a:pPr>
            <a:r>
              <a:rPr lang="en-US" sz="2400" b="0" dirty="0" smtClean="0"/>
              <a:t>If we can execute a calculation, surely we can do more.</a:t>
            </a:r>
          </a:p>
          <a:p>
            <a:pPr marL="174625" indent="-174625">
              <a:spcBef>
                <a:spcPts val="600"/>
              </a:spcBef>
              <a:spcAft>
                <a:spcPts val="600"/>
              </a:spcAft>
              <a:buClr>
                <a:schemeClr val="folHlink"/>
              </a:buClr>
              <a:buFont typeface="Arial" pitchFamily="34" charset="0"/>
              <a:buChar char="•"/>
            </a:pPr>
            <a:r>
              <a:rPr lang="en-US" sz="2400" b="0" dirty="0" smtClean="0"/>
              <a:t>We can execute </a:t>
            </a:r>
            <a:r>
              <a:rPr lang="en-US" sz="2400" b="0" i="1" dirty="0" smtClean="0"/>
              <a:t>anything</a:t>
            </a:r>
            <a:r>
              <a:rPr lang="en-US" sz="2400" b="0" dirty="0" smtClean="0"/>
              <a:t>, essentially.</a:t>
            </a:r>
          </a:p>
          <a:p>
            <a:pPr marL="174625" indent="-174625">
              <a:spcBef>
                <a:spcPts val="600"/>
              </a:spcBef>
              <a:spcAft>
                <a:spcPts val="600"/>
              </a:spcAft>
              <a:buClr>
                <a:schemeClr val="folHlink"/>
              </a:buClr>
              <a:buFont typeface="Arial" pitchFamily="34" charset="0"/>
              <a:buChar char="•"/>
            </a:pPr>
            <a:r>
              <a:rPr lang="en-US" sz="2400" b="0" dirty="0" smtClean="0"/>
              <a:t>If </a:t>
            </a:r>
            <a:r>
              <a:rPr lang="en-US" sz="2400" b="0" i="1" dirty="0" smtClean="0"/>
              <a:t>condition</a:t>
            </a:r>
            <a:r>
              <a:rPr lang="en-US" sz="2400" b="0" dirty="0" smtClean="0"/>
              <a:t> then </a:t>
            </a:r>
            <a:r>
              <a:rPr lang="en-US" sz="2400" b="0" i="1" dirty="0" smtClean="0"/>
              <a:t>action</a:t>
            </a:r>
            <a:r>
              <a:rPr lang="en-US" sz="2400" b="0" dirty="0" smtClean="0"/>
              <a:t> else </a:t>
            </a:r>
            <a:r>
              <a:rPr lang="en-US" sz="2400" b="0" i="1" dirty="0" err="1" smtClean="0"/>
              <a:t>otherAction</a:t>
            </a:r>
            <a:r>
              <a:rPr lang="en-US" sz="2400" b="0" dirty="0" smtClean="0"/>
              <a:t> seemed like a good extension of the </a:t>
            </a:r>
            <a:r>
              <a:rPr lang="en-US" sz="2400" b="0" dirty="0" err="1" smtClean="0"/>
              <a:t>rowCalcuation</a:t>
            </a:r>
            <a:r>
              <a:rPr lang="en-US" sz="2400" b="0" dirty="0" smtClean="0"/>
              <a:t>.</a:t>
            </a:r>
          </a:p>
          <a:p>
            <a:pPr marL="174625" indent="-174625">
              <a:spcBef>
                <a:spcPts val="600"/>
              </a:spcBef>
              <a:spcAft>
                <a:spcPts val="600"/>
              </a:spcAft>
              <a:buClr>
                <a:schemeClr val="folHlink"/>
              </a:buClr>
              <a:buFont typeface="Arial" pitchFamily="34" charset="0"/>
              <a:buChar char="•"/>
            </a:pPr>
            <a:r>
              <a:rPr lang="en-US" sz="2400" b="0" dirty="0" smtClean="0"/>
              <a:t>And so, we have: </a:t>
            </a:r>
            <a:r>
              <a:rPr lang="en-US" sz="2400" dirty="0" smtClean="0"/>
              <a:t>rowActions</a:t>
            </a:r>
            <a:endParaRPr lang="en-US" sz="2400" b="0" dirty="0" smtClean="0"/>
          </a:p>
          <a:p>
            <a:pPr marL="174625" indent="-174625">
              <a:spcBef>
                <a:spcPts val="600"/>
              </a:spcBef>
              <a:spcAft>
                <a:spcPts val="600"/>
              </a:spcAft>
              <a:buClr>
                <a:schemeClr val="folHlink"/>
              </a:buClr>
              <a:buFont typeface="Arial" pitchFamily="34" charset="0"/>
              <a:buChar char="•"/>
            </a:pPr>
            <a:endParaRPr lang="en-US" sz="2400"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rowActions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707886"/>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2400" b="0" dirty="0"/>
          </a:p>
          <a:p>
            <a:pPr>
              <a:buClr>
                <a:schemeClr val="folHlink"/>
              </a:buClr>
              <a:buFont typeface="Wingdings" pitchFamily="2" charset="2"/>
              <a:buNone/>
            </a:pPr>
            <a:endParaRPr lang="en-US" sz="1600" b="0" dirty="0" smtClean="0"/>
          </a:p>
        </p:txBody>
      </p:sp>
      <p:sp>
        <p:nvSpPr>
          <p:cNvPr id="4" name="TextBox 3"/>
          <p:cNvSpPr txBox="1"/>
          <p:nvPr/>
        </p:nvSpPr>
        <p:spPr>
          <a:xfrm>
            <a:off x="766482" y="847165"/>
            <a:ext cx="7691718" cy="4985980"/>
          </a:xfrm>
          <a:prstGeom prst="rect">
            <a:avLst/>
          </a:prstGeom>
          <a:noFill/>
        </p:spPr>
        <p:txBody>
          <a:bodyPr wrap="square" rtlCol="0">
            <a:spAutoFit/>
          </a:bodyPr>
          <a:lstStyle/>
          <a:p>
            <a:r>
              <a:rPr lang="en-US" sz="2000" dirty="0" err="1" smtClean="0">
                <a:solidFill>
                  <a:srgbClr val="FD7F05"/>
                </a:solidFill>
                <a:latin typeface="Calibri" pitchFamily="34" charset="0"/>
              </a:rPr>
              <a:t>ui.addRowAction</a:t>
            </a:r>
            <a:r>
              <a:rPr lang="en-US" sz="2000" dirty="0" smtClean="0">
                <a:solidFill>
                  <a:srgbClr val="FD7F05"/>
                </a:solidFill>
                <a:latin typeface="Calibri" pitchFamily="34" charset="0"/>
              </a:rPr>
              <a:t>(</a:t>
            </a:r>
          </a:p>
          <a:p>
            <a:pPr marL="685800" lvl="1" indent="-228600">
              <a:buFont typeface="Arial" pitchFamily="34" charset="0"/>
              <a:buChar char="•"/>
            </a:pPr>
            <a:r>
              <a:rPr lang="en-US" i="1" dirty="0" smtClean="0"/>
              <a:t> </a:t>
            </a:r>
            <a:r>
              <a:rPr lang="en-US" sz="2000" dirty="0" smtClean="0">
                <a:solidFill>
                  <a:srgbClr val="FD7F05"/>
                </a:solidFill>
                <a:latin typeface="Calibri" pitchFamily="34" charset="0"/>
              </a:rPr>
              <a:t>condition</a:t>
            </a:r>
          </a:p>
          <a:p>
            <a:pPr marL="1143000" lvl="2" indent="-228600">
              <a:buFont typeface="Arial" pitchFamily="34" charset="0"/>
              <a:buChar char="•"/>
            </a:pPr>
            <a:r>
              <a:rPr lang="en-US" dirty="0" smtClean="0"/>
              <a:t>Dynamic expression…must return a value</a:t>
            </a:r>
          </a:p>
          <a:p>
            <a:pPr marL="1143000" lvl="2" indent="-228600">
              <a:buFont typeface="Arial" pitchFamily="34" charset="0"/>
              <a:buChar char="•"/>
            </a:pPr>
            <a:r>
              <a:rPr lang="en-US" dirty="0" smtClean="0"/>
              <a:t>Evaluated as </a:t>
            </a:r>
            <a:r>
              <a:rPr lang="en-US" dirty="0" err="1" smtClean="0"/>
              <a:t>boolean</a:t>
            </a:r>
            <a:endParaRPr lang="en-US" dirty="0" smtClean="0"/>
          </a:p>
          <a:p>
            <a:pPr marL="685800" lvl="1" indent="-228600">
              <a:buFont typeface="Arial" pitchFamily="34" charset="0"/>
              <a:buChar char="•"/>
            </a:pPr>
            <a:r>
              <a:rPr lang="en-US" sz="2000"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trueAction</a:t>
            </a:r>
            <a:endParaRPr lang="en-US" dirty="0" smtClean="0"/>
          </a:p>
          <a:p>
            <a:pPr marL="1143000" lvl="2" indent="-228600">
              <a:buFont typeface="Arial" pitchFamily="34" charset="0"/>
              <a:buChar char="•"/>
            </a:pPr>
            <a:r>
              <a:rPr lang="en-US" dirty="0" smtClean="0"/>
              <a:t>Dynamic expression to be run if condition is true</a:t>
            </a:r>
          </a:p>
          <a:p>
            <a:pPr marL="1143000" lvl="2" indent="-228600">
              <a:buFont typeface="Arial" pitchFamily="34" charset="0"/>
              <a:buChar char="•"/>
            </a:pPr>
            <a:r>
              <a:rPr lang="en-US" dirty="0" smtClean="0"/>
              <a:t>Can be any action with the row (or blank)</a:t>
            </a:r>
          </a:p>
          <a:p>
            <a:pPr marL="685800" lvl="1" indent="-228600">
              <a:buFont typeface="Arial" pitchFamily="34" charset="0"/>
              <a:buChar char="•"/>
            </a:pPr>
            <a:r>
              <a:rPr lang="en-US" sz="2000"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falseAction</a:t>
            </a:r>
            <a:endParaRPr lang="en-US" dirty="0" smtClean="0"/>
          </a:p>
          <a:p>
            <a:pPr marL="1143000" lvl="2" indent="-228600">
              <a:buFont typeface="Arial" pitchFamily="34" charset="0"/>
              <a:buChar char="•"/>
            </a:pPr>
            <a:r>
              <a:rPr lang="en-US" dirty="0" smtClean="0"/>
              <a:t>Dynamic expression to be run if condition is false</a:t>
            </a:r>
          </a:p>
          <a:p>
            <a:pPr marL="1143000" lvl="2" indent="-228600">
              <a:buFont typeface="Arial" pitchFamily="34" charset="0"/>
              <a:buChar char="•"/>
            </a:pPr>
            <a:r>
              <a:rPr lang="en-US" dirty="0" smtClean="0"/>
              <a:t>Can be any action with the row (or blank)</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whenToRun</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Values of “before”, “after” , or less commonly “both”</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runOnLoad</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Values of “</a:t>
            </a:r>
            <a:r>
              <a:rPr lang="en-US" dirty="0" err="1" smtClean="0"/>
              <a:t>not_on_load</a:t>
            </a:r>
            <a:r>
              <a:rPr lang="en-US" dirty="0" smtClean="0"/>
              <a:t>”, “</a:t>
            </a:r>
            <a:r>
              <a:rPr lang="en-US" dirty="0" err="1" smtClean="0"/>
              <a:t>only_on_load</a:t>
            </a:r>
            <a:r>
              <a:rPr lang="en-US" dirty="0" smtClean="0"/>
              <a:t>”, or “always”</a:t>
            </a:r>
          </a:p>
          <a:p>
            <a:pPr marL="228600" indent="-228600"/>
            <a:r>
              <a:rPr lang="en-US" dirty="0" smtClean="0">
                <a:solidFill>
                  <a:srgbClr val="FD7F05"/>
                </a:solidFill>
                <a:latin typeface="Calibri" pitchFamily="34" charset="0"/>
              </a:rPr>
              <a:t>)</a:t>
            </a:r>
          </a:p>
          <a:p>
            <a:pPr marL="228600" indent="-228600"/>
            <a:endParaRPr lang="en-US" dirty="0" smtClean="0">
              <a:solidFill>
                <a:srgbClr val="FD7F05"/>
              </a:solidFill>
              <a:latin typeface="Calibri" pitchFamily="34" charset="0"/>
            </a:endParaRPr>
          </a:p>
          <a:p>
            <a:pPr marL="228600" indent="-228600"/>
            <a:endParaRPr lang="en-US" dirty="0"/>
          </a:p>
        </p:txBody>
      </p:sp>
      <p:sp>
        <p:nvSpPr>
          <p:cNvPr id="6" name="Text Box 4"/>
          <p:cNvSpPr txBox="1">
            <a:spLocks noChangeArrowheads="1"/>
          </p:cNvSpPr>
          <p:nvPr/>
        </p:nvSpPr>
        <p:spPr bwMode="auto">
          <a:xfrm>
            <a:off x="526583" y="4811286"/>
            <a:ext cx="8048625" cy="1677382"/>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RowActions are triggered by any primary event</a:t>
            </a:r>
          </a:p>
          <a:p>
            <a:pPr marL="228600" indent="-228600">
              <a:spcBef>
                <a:spcPts val="600"/>
              </a:spcBef>
              <a:spcAft>
                <a:spcPts val="600"/>
              </a:spcAft>
              <a:buClr>
                <a:schemeClr val="folHlink"/>
              </a:buClr>
              <a:buFont typeface="Arial" pitchFamily="34" charset="0"/>
              <a:buChar char="•"/>
            </a:pPr>
            <a:r>
              <a:rPr lang="en-US" sz="2400" b="0" dirty="0" smtClean="0"/>
              <a:t>Useful if there are a few columns that can be triggered as the </a:t>
            </a:r>
            <a:r>
              <a:rPr lang="en-US" sz="2400" b="0" dirty="0" err="1" smtClean="0"/>
              <a:t>rowAction</a:t>
            </a:r>
            <a:r>
              <a:rPr lang="en-US" sz="2400" b="0" dirty="0" smtClean="0"/>
              <a:t> will re-execute for every change.</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Order of Execution</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rowCalculations</a:t>
            </a:r>
          </a:p>
        </p:txBody>
      </p:sp>
      <p:sp>
        <p:nvSpPr>
          <p:cNvPr id="4" name="TextBox 3"/>
          <p:cNvSpPr txBox="1"/>
          <p:nvPr/>
        </p:nvSpPr>
        <p:spPr>
          <a:xfrm>
            <a:off x="2877671" y="806823"/>
            <a:ext cx="2702859" cy="369332"/>
          </a:xfrm>
          <a:prstGeom prst="rect">
            <a:avLst/>
          </a:prstGeom>
          <a:noFill/>
        </p:spPr>
        <p:txBody>
          <a:bodyPr wrap="square" rtlCol="0">
            <a:spAutoFit/>
          </a:bodyPr>
          <a:lstStyle/>
          <a:p>
            <a:r>
              <a:rPr lang="en-US" dirty="0" smtClean="0"/>
              <a:t>Where to put them? </a:t>
            </a:r>
            <a:endParaRPr lang="en-US" dirty="0"/>
          </a:p>
        </p:txBody>
      </p:sp>
      <p:grpSp>
        <p:nvGrpSpPr>
          <p:cNvPr id="12" name="Group 11"/>
          <p:cNvGrpSpPr/>
          <p:nvPr/>
        </p:nvGrpSpPr>
        <p:grpSpPr>
          <a:xfrm>
            <a:off x="726141" y="779929"/>
            <a:ext cx="3146612" cy="2716306"/>
            <a:chOff x="726141" y="779929"/>
            <a:chExt cx="3146612" cy="2716306"/>
          </a:xfrm>
        </p:grpSpPr>
        <p:sp>
          <p:nvSpPr>
            <p:cNvPr id="7" name="Left Bracket 6"/>
            <p:cNvSpPr/>
            <p:nvPr/>
          </p:nvSpPr>
          <p:spPr bwMode="auto">
            <a:xfrm>
              <a:off x="726141" y="779929"/>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 name="TextBox 8"/>
            <p:cNvSpPr txBox="1"/>
            <p:nvPr/>
          </p:nvSpPr>
          <p:spPr>
            <a:xfrm>
              <a:off x="887506" y="1788459"/>
              <a:ext cx="2985247" cy="369332"/>
            </a:xfrm>
            <a:prstGeom prst="rect">
              <a:avLst/>
            </a:prstGeom>
            <a:noFill/>
          </p:spPr>
          <p:txBody>
            <a:bodyPr wrap="square" rtlCol="0">
              <a:spAutoFit/>
            </a:bodyPr>
            <a:lstStyle/>
            <a:p>
              <a:r>
                <a:rPr lang="en-US" dirty="0" smtClean="0"/>
                <a:t>Before rowCalculations?</a:t>
              </a:r>
              <a:endParaRPr lang="en-US" dirty="0"/>
            </a:p>
          </p:txBody>
        </p:sp>
      </p:grpSp>
      <p:grpSp>
        <p:nvGrpSpPr>
          <p:cNvPr id="13" name="Group 12"/>
          <p:cNvGrpSpPr/>
          <p:nvPr/>
        </p:nvGrpSpPr>
        <p:grpSpPr>
          <a:xfrm>
            <a:off x="726140" y="3684494"/>
            <a:ext cx="3213848" cy="2716306"/>
            <a:chOff x="726140" y="3684494"/>
            <a:chExt cx="3213848" cy="2716306"/>
          </a:xfrm>
        </p:grpSpPr>
        <p:sp>
          <p:nvSpPr>
            <p:cNvPr id="8" name="Left Bracket 7"/>
            <p:cNvSpPr/>
            <p:nvPr/>
          </p:nvSpPr>
          <p:spPr bwMode="auto">
            <a:xfrm>
              <a:off x="726140" y="3684494"/>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954741" y="4894729"/>
              <a:ext cx="2985247" cy="369332"/>
            </a:xfrm>
            <a:prstGeom prst="rect">
              <a:avLst/>
            </a:prstGeom>
            <a:noFill/>
          </p:spPr>
          <p:txBody>
            <a:bodyPr wrap="square" rtlCol="0">
              <a:spAutoFit/>
            </a:bodyPr>
            <a:lstStyle/>
            <a:p>
              <a:r>
                <a:rPr lang="en-US" dirty="0" smtClean="0"/>
                <a:t>After rowCalculations?</a:t>
              </a:r>
              <a:endParaRPr lang="en-US" dirty="0"/>
            </a:p>
          </p:txBody>
        </p:sp>
      </p:grpSp>
      <p:sp>
        <p:nvSpPr>
          <p:cNvPr id="11" name="TextBox 10"/>
          <p:cNvSpPr txBox="1"/>
          <p:nvPr/>
        </p:nvSpPr>
        <p:spPr>
          <a:xfrm>
            <a:off x="4924313" y="2676861"/>
            <a:ext cx="3579607" cy="1754326"/>
          </a:xfrm>
          <a:prstGeom prst="rect">
            <a:avLst/>
          </a:prstGeom>
          <a:noFill/>
        </p:spPr>
        <p:txBody>
          <a:bodyPr wrap="square" rtlCol="0">
            <a:spAutoFit/>
          </a:bodyPr>
          <a:lstStyle/>
          <a:p>
            <a:r>
              <a:rPr lang="en-US" dirty="0" smtClean="0"/>
              <a:t>When you choose “after” or “before” for the </a:t>
            </a:r>
            <a:r>
              <a:rPr lang="en-US" dirty="0" err="1" smtClean="0">
                <a:solidFill>
                  <a:srgbClr val="FD7F05"/>
                </a:solidFill>
                <a:latin typeface="Calibri" pitchFamily="34" charset="0"/>
              </a:rPr>
              <a:t>whenToRun</a:t>
            </a:r>
            <a:r>
              <a:rPr lang="en-US" dirty="0" smtClean="0"/>
              <a:t> parameter, you are indicating positioning of the order of execution of the Action </a:t>
            </a:r>
            <a:br>
              <a:rPr lang="en-US" dirty="0" smtClean="0"/>
            </a:br>
            <a:r>
              <a:rPr lang="en-US" i="1" dirty="0" smtClean="0"/>
              <a:t>relative to rowCalculations.</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Order of Execution</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584775"/>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smtClean="0"/>
              <a:t>rowCalculations	</a:t>
            </a:r>
            <a:r>
              <a:rPr lang="en-US" sz="1400" b="0" dirty="0" smtClean="0"/>
              <a:t>in order of row and </a:t>
            </a:r>
            <a:r>
              <a:rPr lang="en-US" sz="1400" b="0" dirty="0" err="1" smtClean="0"/>
              <a:t>rowCalculation</a:t>
            </a:r>
            <a:r>
              <a:rPr lang="en-US" sz="1400" b="0" dirty="0" smtClean="0"/>
              <a:t> definition</a:t>
            </a:r>
          </a:p>
          <a:p>
            <a:pPr lvl="1">
              <a:buClr>
                <a:schemeClr val="folHlink"/>
              </a:buClr>
              <a:buFont typeface="Wingdings" pitchFamily="2" charset="2"/>
              <a:buNone/>
              <a:tabLst>
                <a:tab pos="2743200" algn="l"/>
              </a:tabLst>
            </a:pPr>
            <a:endParaRPr lang="en-US" sz="1600" b="0" dirty="0" smtClean="0"/>
          </a:p>
        </p:txBody>
      </p:sp>
      <p:sp>
        <p:nvSpPr>
          <p:cNvPr id="7" name="Left Bracket 6"/>
          <p:cNvSpPr/>
          <p:nvPr/>
        </p:nvSpPr>
        <p:spPr bwMode="auto">
          <a:xfrm>
            <a:off x="726141" y="779929"/>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Left Bracket 7"/>
          <p:cNvSpPr/>
          <p:nvPr/>
        </p:nvSpPr>
        <p:spPr bwMode="auto">
          <a:xfrm>
            <a:off x="726140" y="3684494"/>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rot="16200000">
            <a:off x="-167640" y="1463040"/>
            <a:ext cx="1661160" cy="338554"/>
          </a:xfrm>
          <a:prstGeom prst="rect">
            <a:avLst/>
          </a:prstGeom>
          <a:noFill/>
        </p:spPr>
        <p:txBody>
          <a:bodyPr wrap="square" rtlCol="0">
            <a:spAutoFit/>
          </a:bodyPr>
          <a:lstStyle/>
          <a:p>
            <a:r>
              <a:rPr lang="en-US" sz="1600" b="0" dirty="0" smtClean="0"/>
              <a:t>before</a:t>
            </a:r>
            <a:endParaRPr lang="en-US" sz="1600" b="0" dirty="0"/>
          </a:p>
        </p:txBody>
      </p:sp>
      <p:sp>
        <p:nvSpPr>
          <p:cNvPr id="14" name="TextBox 13"/>
          <p:cNvSpPr txBox="1"/>
          <p:nvPr/>
        </p:nvSpPr>
        <p:spPr>
          <a:xfrm rot="16200000">
            <a:off x="-198120" y="4206240"/>
            <a:ext cx="1661160" cy="338554"/>
          </a:xfrm>
          <a:prstGeom prst="rect">
            <a:avLst/>
          </a:prstGeom>
          <a:noFill/>
        </p:spPr>
        <p:txBody>
          <a:bodyPr wrap="square" rtlCol="0">
            <a:spAutoFit/>
          </a:bodyPr>
          <a:lstStyle/>
          <a:p>
            <a:r>
              <a:rPr lang="en-US" sz="1600" b="0" dirty="0" smtClean="0"/>
              <a:t>after</a:t>
            </a:r>
            <a:endParaRPr lang="en-US" sz="1600" b="0" dirty="0"/>
          </a:p>
        </p:txBody>
      </p:sp>
      <p:sp>
        <p:nvSpPr>
          <p:cNvPr id="15" name="Text Box 4"/>
          <p:cNvSpPr txBox="1">
            <a:spLocks noChangeArrowheads="1"/>
          </p:cNvSpPr>
          <p:nvPr/>
        </p:nvSpPr>
        <p:spPr bwMode="auto">
          <a:xfrm>
            <a:off x="647607" y="28478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rowActions</a:t>
            </a:r>
            <a:r>
              <a:rPr lang="en-US" sz="1600" b="0" dirty="0" smtClean="0"/>
              <a:t>(Before) 	</a:t>
            </a:r>
            <a:r>
              <a:rPr lang="en-US" sz="1400" b="0" dirty="0" smtClean="0"/>
              <a:t>in order of row and </a:t>
            </a:r>
            <a:r>
              <a:rPr lang="en-US" sz="1400" b="0" dirty="0" err="1" smtClean="0"/>
              <a:t>rowAction</a:t>
            </a:r>
            <a:r>
              <a:rPr lang="en-US" sz="1400" b="0" dirty="0" smtClean="0"/>
              <a:t> definition</a:t>
            </a:r>
          </a:p>
        </p:txBody>
      </p:sp>
      <p:sp>
        <p:nvSpPr>
          <p:cNvPr id="16" name="Text Box 4"/>
          <p:cNvSpPr txBox="1">
            <a:spLocks noChangeArrowheads="1"/>
          </p:cNvSpPr>
          <p:nvPr/>
        </p:nvSpPr>
        <p:spPr bwMode="auto">
          <a:xfrm>
            <a:off x="647607" y="588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rowActions</a:t>
            </a:r>
            <a:r>
              <a:rPr lang="en-US" sz="1600" b="0" dirty="0" smtClean="0"/>
              <a:t>(After)	</a:t>
            </a:r>
            <a:r>
              <a:rPr lang="en-US" sz="1400" b="0" dirty="0" smtClean="0"/>
              <a:t>in order of row and </a:t>
            </a:r>
            <a:r>
              <a:rPr lang="en-US" sz="1400" b="0" dirty="0" err="1" smtClean="0"/>
              <a:t>rowAction</a:t>
            </a:r>
            <a:r>
              <a:rPr lang="en-US" sz="1400" b="0" dirty="0" smtClean="0"/>
              <a:t> definition</a:t>
            </a:r>
          </a:p>
        </p:txBody>
      </p:sp>
      <p:sp>
        <p:nvSpPr>
          <p:cNvPr id="17" name="Text Box 4"/>
          <p:cNvSpPr txBox="1">
            <a:spLocks noChangeArrowheads="1"/>
          </p:cNvSpPr>
          <p:nvPr/>
        </p:nvSpPr>
        <p:spPr bwMode="auto">
          <a:xfrm>
            <a:off x="419007" y="10952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a:t>
            </a:r>
            <a:endParaRPr lang="en-US" sz="1400" b="0" dirty="0" smtClean="0"/>
          </a:p>
        </p:txBody>
      </p:sp>
      <p:sp>
        <p:nvSpPr>
          <p:cNvPr id="18" name="Text Box 4"/>
          <p:cNvSpPr txBox="1">
            <a:spLocks noChangeArrowheads="1"/>
          </p:cNvSpPr>
          <p:nvPr/>
        </p:nvSpPr>
        <p:spPr bwMode="auto">
          <a:xfrm>
            <a:off x="419007" y="40670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a:t>
            </a:r>
            <a:endParaRPr lang="en-US" sz="1400" b="0" dirty="0" smtClean="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A History, Continued</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3616375"/>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174625" indent="-174625">
              <a:spcBef>
                <a:spcPts val="600"/>
              </a:spcBef>
              <a:spcAft>
                <a:spcPts val="600"/>
              </a:spcAft>
              <a:buClr>
                <a:schemeClr val="folHlink"/>
              </a:buClr>
              <a:buFont typeface="Arial" pitchFamily="34" charset="0"/>
              <a:buChar char="•"/>
            </a:pPr>
            <a:r>
              <a:rPr lang="en-US" sz="2400" b="0" dirty="0" smtClean="0"/>
              <a:t>The rowActions are great, but we don’t need to run the action on every change – it’s too much!</a:t>
            </a:r>
          </a:p>
          <a:p>
            <a:pPr marL="174625" indent="-174625">
              <a:spcBef>
                <a:spcPts val="600"/>
              </a:spcBef>
              <a:spcAft>
                <a:spcPts val="600"/>
              </a:spcAft>
              <a:buClr>
                <a:schemeClr val="folHlink"/>
              </a:buClr>
              <a:buFont typeface="Arial" pitchFamily="34" charset="0"/>
              <a:buChar char="•"/>
            </a:pPr>
            <a:r>
              <a:rPr lang="en-US" sz="2400" b="0" dirty="0" smtClean="0"/>
              <a:t>What if we only run the action when a specific (set of) column(s) changes? </a:t>
            </a:r>
          </a:p>
          <a:p>
            <a:pPr marL="174625" indent="-174625">
              <a:spcBef>
                <a:spcPts val="600"/>
              </a:spcBef>
              <a:spcAft>
                <a:spcPts val="600"/>
              </a:spcAft>
              <a:buClr>
                <a:schemeClr val="folHlink"/>
              </a:buClr>
              <a:buFont typeface="Arial" pitchFamily="34" charset="0"/>
              <a:buChar char="•"/>
            </a:pPr>
            <a:r>
              <a:rPr lang="en-US" sz="2400" b="0" dirty="0" smtClean="0"/>
              <a:t>A much more tailored and powerful action is born:</a:t>
            </a:r>
          </a:p>
          <a:p>
            <a:pPr marL="174625" indent="-174625">
              <a:spcBef>
                <a:spcPts val="600"/>
              </a:spcBef>
              <a:spcAft>
                <a:spcPts val="600"/>
              </a:spcAft>
              <a:buClr>
                <a:schemeClr val="folHlink"/>
              </a:buClr>
              <a:buFont typeface="Arial" pitchFamily="34" charset="0"/>
              <a:buChar char="•"/>
            </a:pPr>
            <a:r>
              <a:rPr lang="en-US" sz="2400" b="0" dirty="0" smtClean="0"/>
              <a:t>Now we have: </a:t>
            </a:r>
            <a:r>
              <a:rPr lang="en-US" sz="2400" dirty="0" err="1" smtClean="0"/>
              <a:t>columnActions</a:t>
            </a:r>
            <a:endParaRPr lang="en-US" sz="2400" b="0" dirty="0" smtClean="0"/>
          </a:p>
          <a:p>
            <a:pPr marL="174625" indent="-174625">
              <a:spcBef>
                <a:spcPts val="600"/>
              </a:spcBef>
              <a:spcAft>
                <a:spcPts val="600"/>
              </a:spcAft>
              <a:buClr>
                <a:schemeClr val="folHlink"/>
              </a:buClr>
              <a:buFont typeface="Arial" pitchFamily="34" charset="0"/>
              <a:buChar char="•"/>
            </a:pPr>
            <a:endParaRPr lang="en-US" sz="2400"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a:t>
            </a:r>
            <a:r>
              <a:rPr lang="en-US" sz="2800" dirty="0" err="1" smtClean="0">
                <a:solidFill>
                  <a:srgbClr val="FD7F05"/>
                </a:solidFill>
                <a:latin typeface="Calibri" pitchFamily="34" charset="0"/>
              </a:rPr>
              <a:t>columnActions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707886"/>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2400" b="0" dirty="0"/>
          </a:p>
          <a:p>
            <a:pPr>
              <a:buClr>
                <a:schemeClr val="folHlink"/>
              </a:buClr>
              <a:buFont typeface="Wingdings" pitchFamily="2" charset="2"/>
              <a:buNone/>
            </a:pPr>
            <a:endParaRPr lang="en-US" sz="1600" b="0" dirty="0" smtClean="0"/>
          </a:p>
        </p:txBody>
      </p:sp>
      <p:sp>
        <p:nvSpPr>
          <p:cNvPr id="4" name="TextBox 3"/>
          <p:cNvSpPr txBox="1"/>
          <p:nvPr/>
        </p:nvSpPr>
        <p:spPr>
          <a:xfrm>
            <a:off x="766482" y="847165"/>
            <a:ext cx="7691718" cy="5847755"/>
          </a:xfrm>
          <a:prstGeom prst="rect">
            <a:avLst/>
          </a:prstGeom>
          <a:noFill/>
        </p:spPr>
        <p:txBody>
          <a:bodyPr wrap="square" rtlCol="0">
            <a:spAutoFit/>
          </a:bodyPr>
          <a:lstStyle/>
          <a:p>
            <a:r>
              <a:rPr lang="en-US" sz="2000" dirty="0" err="1" smtClean="0">
                <a:solidFill>
                  <a:srgbClr val="FD7F05"/>
                </a:solidFill>
                <a:latin typeface="Calibri" pitchFamily="34" charset="0"/>
              </a:rPr>
              <a:t>ui.addColumnAction</a:t>
            </a:r>
            <a:r>
              <a:rPr lang="en-US" sz="2000" dirty="0" smtClean="0">
                <a:solidFill>
                  <a:srgbClr val="FD7F05"/>
                </a:solidFill>
                <a:latin typeface="Calibri" pitchFamily="34" charset="0"/>
              </a:rPr>
              <a:t>(</a:t>
            </a:r>
          </a:p>
          <a:p>
            <a:pPr marL="685800" lvl="1" indent="-228600">
              <a:buFont typeface="Arial" pitchFamily="34" charset="0"/>
              <a:buChar char="•"/>
            </a:pPr>
            <a:r>
              <a:rPr lang="en-US" i="1" dirty="0" smtClean="0"/>
              <a:t> </a:t>
            </a:r>
            <a:r>
              <a:rPr lang="en-US" sz="2000" dirty="0" err="1" smtClean="0">
                <a:solidFill>
                  <a:srgbClr val="FD7F05"/>
                </a:solidFill>
                <a:latin typeface="Calibri" pitchFamily="34" charset="0"/>
              </a:rPr>
              <a:t>triggerColumns</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Comma-separated list of column names (not in [ ]s)</a:t>
            </a:r>
          </a:p>
          <a:p>
            <a:pPr marL="1143000" lvl="2" indent="-228600">
              <a:buFont typeface="Arial" pitchFamily="34" charset="0"/>
              <a:buChar char="•"/>
            </a:pPr>
            <a:r>
              <a:rPr lang="en-US" dirty="0" smtClean="0"/>
              <a:t>Triggers on the primary event of these columns</a:t>
            </a:r>
          </a:p>
          <a:p>
            <a:pPr marL="685800" lvl="1" indent="-228600">
              <a:buFont typeface="Arial" pitchFamily="34" charset="0"/>
              <a:buChar char="•"/>
            </a:pPr>
            <a:r>
              <a:rPr lang="en-US" i="1" dirty="0" smtClean="0"/>
              <a:t> </a:t>
            </a:r>
            <a:r>
              <a:rPr lang="en-US" sz="2000" dirty="0" smtClean="0">
                <a:solidFill>
                  <a:srgbClr val="FD7F05"/>
                </a:solidFill>
                <a:latin typeface="Calibri" pitchFamily="34" charset="0"/>
              </a:rPr>
              <a:t>condition</a:t>
            </a:r>
          </a:p>
          <a:p>
            <a:pPr marL="1143000" lvl="2" indent="-228600">
              <a:buFont typeface="Arial" pitchFamily="34" charset="0"/>
              <a:buChar char="•"/>
            </a:pPr>
            <a:r>
              <a:rPr lang="en-US" dirty="0" smtClean="0"/>
              <a:t>Dynamic expression…must return a value</a:t>
            </a:r>
          </a:p>
          <a:p>
            <a:pPr marL="1143000" lvl="2" indent="-228600">
              <a:buFont typeface="Arial" pitchFamily="34" charset="0"/>
              <a:buChar char="•"/>
            </a:pPr>
            <a:r>
              <a:rPr lang="en-US" dirty="0" smtClean="0"/>
              <a:t>Evaluated as </a:t>
            </a:r>
            <a:r>
              <a:rPr lang="en-US" dirty="0" err="1" smtClean="0"/>
              <a:t>boolean</a:t>
            </a:r>
            <a:endParaRPr lang="en-US" dirty="0" smtClean="0"/>
          </a:p>
          <a:p>
            <a:pPr marL="685800" lvl="1" indent="-228600">
              <a:buFont typeface="Arial" pitchFamily="34" charset="0"/>
              <a:buChar char="•"/>
            </a:pPr>
            <a:r>
              <a:rPr lang="en-US" sz="2000"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trueAction</a:t>
            </a:r>
            <a:endParaRPr lang="en-US" dirty="0" smtClean="0"/>
          </a:p>
          <a:p>
            <a:pPr marL="1143000" lvl="2" indent="-228600">
              <a:buFont typeface="Arial" pitchFamily="34" charset="0"/>
              <a:buChar char="•"/>
            </a:pPr>
            <a:r>
              <a:rPr lang="en-US" dirty="0" smtClean="0"/>
              <a:t>Dynamic expression to be run if condition is true</a:t>
            </a:r>
          </a:p>
          <a:p>
            <a:pPr marL="1143000" lvl="2" indent="-228600">
              <a:buFont typeface="Arial" pitchFamily="34" charset="0"/>
              <a:buChar char="•"/>
            </a:pPr>
            <a:r>
              <a:rPr lang="en-US" dirty="0" smtClean="0"/>
              <a:t>Can be any action with the row (or blank)</a:t>
            </a:r>
          </a:p>
          <a:p>
            <a:pPr marL="685800" lvl="1" indent="-228600">
              <a:buFont typeface="Arial" pitchFamily="34" charset="0"/>
              <a:buChar char="•"/>
            </a:pPr>
            <a:r>
              <a:rPr lang="en-US" sz="2000"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falseAction</a:t>
            </a:r>
            <a:endParaRPr lang="en-US" dirty="0" smtClean="0"/>
          </a:p>
          <a:p>
            <a:pPr marL="1143000" lvl="2" indent="-228600">
              <a:buFont typeface="Arial" pitchFamily="34" charset="0"/>
              <a:buChar char="•"/>
            </a:pPr>
            <a:r>
              <a:rPr lang="en-US" dirty="0" smtClean="0"/>
              <a:t>Dynamic expression to be run if condition is false</a:t>
            </a:r>
          </a:p>
          <a:p>
            <a:pPr marL="1143000" lvl="2" indent="-228600">
              <a:buFont typeface="Arial" pitchFamily="34" charset="0"/>
              <a:buChar char="•"/>
            </a:pPr>
            <a:r>
              <a:rPr lang="en-US" dirty="0" smtClean="0"/>
              <a:t>Can be any action with the row (or blank)</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whenToRun</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Values of “before”, “after” , or less commonly “both”</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runOnLoad</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Values of “</a:t>
            </a:r>
            <a:r>
              <a:rPr lang="en-US" dirty="0" err="1" smtClean="0"/>
              <a:t>not_on_load</a:t>
            </a:r>
            <a:r>
              <a:rPr lang="en-US" dirty="0" smtClean="0"/>
              <a:t>”, “</a:t>
            </a:r>
            <a:r>
              <a:rPr lang="en-US" dirty="0" err="1" smtClean="0"/>
              <a:t>only_on_load</a:t>
            </a:r>
            <a:r>
              <a:rPr lang="en-US" dirty="0" smtClean="0"/>
              <a:t>”, or “always”</a:t>
            </a:r>
          </a:p>
          <a:p>
            <a:pPr marL="228600" indent="-228600"/>
            <a:r>
              <a:rPr lang="en-US" dirty="0" smtClean="0">
                <a:solidFill>
                  <a:srgbClr val="FD7F05"/>
                </a:solidFill>
                <a:latin typeface="Calibri" pitchFamily="34" charset="0"/>
              </a:rPr>
              <a:t>)</a:t>
            </a:r>
          </a:p>
          <a:p>
            <a:pPr marL="228600" indent="-228600"/>
            <a:endParaRPr lang="en-US" dirty="0" smtClean="0">
              <a:solidFill>
                <a:srgbClr val="FD7F05"/>
              </a:solidFill>
              <a:latin typeface="Calibri" pitchFamily="34" charset="0"/>
            </a:endParaRPr>
          </a:p>
          <a:p>
            <a:pPr marL="228600" indent="-228600"/>
            <a:endParaRPr lang="en-US" dirty="0"/>
          </a:p>
        </p:txBody>
      </p:sp>
      <p:sp>
        <p:nvSpPr>
          <p:cNvPr id="6" name="Text Box 4"/>
          <p:cNvSpPr txBox="1">
            <a:spLocks noChangeArrowheads="1"/>
          </p:cNvSpPr>
          <p:nvPr/>
        </p:nvSpPr>
        <p:spPr bwMode="auto">
          <a:xfrm>
            <a:off x="511343" y="5664726"/>
            <a:ext cx="8048625" cy="784830"/>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endParaRPr lang="en-US" sz="2400" b="0" dirty="0" smtClean="0"/>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Order of Execution</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584775"/>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smtClean="0"/>
              <a:t>rowCalculations	</a:t>
            </a:r>
            <a:r>
              <a:rPr lang="en-US" sz="1400" b="0" dirty="0" smtClean="0"/>
              <a:t>in order of </a:t>
            </a:r>
            <a:r>
              <a:rPr lang="en-US" sz="1400" b="0" dirty="0" err="1" smtClean="0"/>
              <a:t>rowCalculation</a:t>
            </a:r>
            <a:r>
              <a:rPr lang="en-US" sz="1400" b="0" dirty="0" smtClean="0"/>
              <a:t> definition</a:t>
            </a:r>
          </a:p>
          <a:p>
            <a:pPr lvl="1">
              <a:buClr>
                <a:schemeClr val="folHlink"/>
              </a:buClr>
              <a:buFont typeface="Wingdings" pitchFamily="2" charset="2"/>
              <a:buNone/>
              <a:tabLst>
                <a:tab pos="2743200" algn="l"/>
              </a:tabLst>
            </a:pPr>
            <a:endParaRPr lang="en-US" sz="1600" b="0" dirty="0" smtClean="0"/>
          </a:p>
        </p:txBody>
      </p:sp>
      <p:sp>
        <p:nvSpPr>
          <p:cNvPr id="7" name="Left Bracket 6"/>
          <p:cNvSpPr/>
          <p:nvPr/>
        </p:nvSpPr>
        <p:spPr bwMode="auto">
          <a:xfrm>
            <a:off x="726141" y="779929"/>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Left Bracket 7"/>
          <p:cNvSpPr/>
          <p:nvPr/>
        </p:nvSpPr>
        <p:spPr bwMode="auto">
          <a:xfrm>
            <a:off x="726140" y="3684494"/>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rot="16200000">
            <a:off x="-167640" y="1463040"/>
            <a:ext cx="1661160" cy="338554"/>
          </a:xfrm>
          <a:prstGeom prst="rect">
            <a:avLst/>
          </a:prstGeom>
          <a:noFill/>
        </p:spPr>
        <p:txBody>
          <a:bodyPr wrap="square" rtlCol="0">
            <a:spAutoFit/>
          </a:bodyPr>
          <a:lstStyle/>
          <a:p>
            <a:r>
              <a:rPr lang="en-US" sz="1600" b="0" dirty="0" smtClean="0"/>
              <a:t>before</a:t>
            </a:r>
            <a:endParaRPr lang="en-US" sz="1600" b="0" dirty="0"/>
          </a:p>
        </p:txBody>
      </p:sp>
      <p:sp>
        <p:nvSpPr>
          <p:cNvPr id="14" name="TextBox 13"/>
          <p:cNvSpPr txBox="1"/>
          <p:nvPr/>
        </p:nvSpPr>
        <p:spPr>
          <a:xfrm rot="16200000">
            <a:off x="-198120" y="4206240"/>
            <a:ext cx="1661160" cy="338554"/>
          </a:xfrm>
          <a:prstGeom prst="rect">
            <a:avLst/>
          </a:prstGeom>
          <a:noFill/>
        </p:spPr>
        <p:txBody>
          <a:bodyPr wrap="square" rtlCol="0">
            <a:spAutoFit/>
          </a:bodyPr>
          <a:lstStyle/>
          <a:p>
            <a:r>
              <a:rPr lang="en-US" sz="1600" b="0" dirty="0" smtClean="0"/>
              <a:t>after</a:t>
            </a:r>
            <a:endParaRPr lang="en-US" sz="1600" b="0" dirty="0"/>
          </a:p>
        </p:txBody>
      </p:sp>
      <p:sp>
        <p:nvSpPr>
          <p:cNvPr id="15" name="Text Box 4"/>
          <p:cNvSpPr txBox="1">
            <a:spLocks noChangeArrowheads="1"/>
          </p:cNvSpPr>
          <p:nvPr/>
        </p:nvSpPr>
        <p:spPr bwMode="auto">
          <a:xfrm>
            <a:off x="647607" y="28478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rowActions</a:t>
            </a:r>
            <a:r>
              <a:rPr lang="en-US" sz="1600" b="0" dirty="0" smtClean="0"/>
              <a:t>(Before) 	i</a:t>
            </a:r>
            <a:r>
              <a:rPr lang="en-US" sz="1400" b="0" dirty="0" smtClean="0"/>
              <a:t>n order of </a:t>
            </a:r>
            <a:r>
              <a:rPr lang="en-US" sz="1400" b="0" dirty="0" err="1" smtClean="0"/>
              <a:t>rowAction</a:t>
            </a:r>
            <a:r>
              <a:rPr lang="en-US" sz="1400" b="0" dirty="0" smtClean="0"/>
              <a:t> definition</a:t>
            </a:r>
          </a:p>
        </p:txBody>
      </p:sp>
      <p:sp>
        <p:nvSpPr>
          <p:cNvPr id="16" name="Text Box 4"/>
          <p:cNvSpPr txBox="1">
            <a:spLocks noChangeArrowheads="1"/>
          </p:cNvSpPr>
          <p:nvPr/>
        </p:nvSpPr>
        <p:spPr bwMode="auto">
          <a:xfrm>
            <a:off x="647607" y="588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rowActions</a:t>
            </a:r>
            <a:r>
              <a:rPr lang="en-US" sz="1600" b="0" dirty="0" smtClean="0"/>
              <a:t>(After)	</a:t>
            </a:r>
            <a:r>
              <a:rPr lang="en-US" sz="1400" b="0" dirty="0" smtClean="0"/>
              <a:t>in order of </a:t>
            </a:r>
            <a:r>
              <a:rPr lang="en-US" sz="1400" b="0" dirty="0" err="1" smtClean="0"/>
              <a:t>rowAction</a:t>
            </a:r>
            <a:r>
              <a:rPr lang="en-US" sz="1400" b="0" dirty="0" smtClean="0"/>
              <a:t> definition</a:t>
            </a:r>
          </a:p>
        </p:txBody>
      </p:sp>
      <p:sp>
        <p:nvSpPr>
          <p:cNvPr id="10" name="Text Box 4"/>
          <p:cNvSpPr txBox="1">
            <a:spLocks noChangeArrowheads="1"/>
          </p:cNvSpPr>
          <p:nvPr/>
        </p:nvSpPr>
        <p:spPr bwMode="auto">
          <a:xfrm>
            <a:off x="647607" y="207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columnActions</a:t>
            </a:r>
            <a:r>
              <a:rPr lang="en-US" sz="1600" b="0" dirty="0" smtClean="0"/>
              <a:t>(Before) 	</a:t>
            </a:r>
            <a:r>
              <a:rPr lang="en-US" sz="1400" b="0" dirty="0" smtClean="0"/>
              <a:t>in column order, then order of </a:t>
            </a:r>
            <a:r>
              <a:rPr lang="en-US" sz="1400" b="0" dirty="0" err="1" smtClean="0"/>
              <a:t>columnAction</a:t>
            </a:r>
            <a:r>
              <a:rPr lang="en-US" sz="1400" b="0" dirty="0" smtClean="0"/>
              <a:t> definition</a:t>
            </a:r>
          </a:p>
        </p:txBody>
      </p:sp>
      <p:sp>
        <p:nvSpPr>
          <p:cNvPr id="11" name="Text Box 4"/>
          <p:cNvSpPr txBox="1">
            <a:spLocks noChangeArrowheads="1"/>
          </p:cNvSpPr>
          <p:nvPr/>
        </p:nvSpPr>
        <p:spPr bwMode="auto">
          <a:xfrm>
            <a:off x="647607" y="5103383"/>
            <a:ext cx="8048625" cy="338554"/>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err="1" smtClean="0"/>
              <a:t>columnActions</a:t>
            </a:r>
            <a:r>
              <a:rPr lang="en-US" sz="1600" b="0" dirty="0" smtClean="0"/>
              <a:t>(After)	</a:t>
            </a:r>
            <a:r>
              <a:rPr lang="en-US" sz="1400" b="0" dirty="0" smtClean="0"/>
              <a:t>in column order, then order of </a:t>
            </a:r>
            <a:r>
              <a:rPr lang="en-US" sz="1400" b="0" dirty="0" err="1" smtClean="0"/>
              <a:t>columnAction</a:t>
            </a:r>
            <a:r>
              <a:rPr lang="en-US" sz="1400" b="0" dirty="0" smtClean="0"/>
              <a:t> definition</a:t>
            </a:r>
          </a:p>
        </p:txBody>
      </p:sp>
      <p:sp>
        <p:nvSpPr>
          <p:cNvPr id="19" name="Text Box 4"/>
          <p:cNvSpPr txBox="1">
            <a:spLocks noChangeArrowheads="1"/>
          </p:cNvSpPr>
          <p:nvPr/>
        </p:nvSpPr>
        <p:spPr bwMode="auto">
          <a:xfrm>
            <a:off x="419007" y="10952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a:t>
            </a:r>
            <a:endParaRPr lang="en-US" sz="1400" b="0" dirty="0" smtClean="0"/>
          </a:p>
        </p:txBody>
      </p:sp>
      <p:sp>
        <p:nvSpPr>
          <p:cNvPr id="22" name="Text Box 4"/>
          <p:cNvSpPr txBox="1">
            <a:spLocks noChangeArrowheads="1"/>
          </p:cNvSpPr>
          <p:nvPr/>
        </p:nvSpPr>
        <p:spPr bwMode="auto">
          <a:xfrm>
            <a:off x="419007" y="40670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a:t>
            </a:r>
            <a:endParaRPr lang="en-US" sz="1400" b="0" dirty="0" smtClean="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Knowledge Sharing</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6232475"/>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174625" indent="-174625">
              <a:spcBef>
                <a:spcPts val="600"/>
              </a:spcBef>
              <a:spcAft>
                <a:spcPts val="600"/>
              </a:spcAft>
              <a:buClr>
                <a:schemeClr val="folHlink"/>
              </a:buClr>
              <a:buFont typeface="Arial" pitchFamily="34" charset="0"/>
              <a:buChar char="•"/>
            </a:pPr>
            <a:r>
              <a:rPr lang="en-US" sz="2400" b="0" dirty="0" smtClean="0"/>
              <a:t>Part I – An introduction</a:t>
            </a:r>
          </a:p>
          <a:p>
            <a:pPr marL="174625" indent="-174625">
              <a:spcBef>
                <a:spcPts val="600"/>
              </a:spcBef>
              <a:spcAft>
                <a:spcPts val="600"/>
              </a:spcAft>
              <a:buClr>
                <a:schemeClr val="folHlink"/>
              </a:buClr>
              <a:buFont typeface="Arial" pitchFamily="34" charset="0"/>
              <a:buChar char="•"/>
            </a:pPr>
            <a:r>
              <a:rPr lang="en-US" sz="2400" b="0" dirty="0" smtClean="0"/>
              <a:t>Part II – Structure (</a:t>
            </a:r>
            <a:r>
              <a:rPr lang="en-US" sz="2000" b="0" dirty="0" smtClean="0"/>
              <a:t>tables, rows, columns, containers, cells, tags</a:t>
            </a:r>
            <a:r>
              <a:rPr lang="en-US" sz="2400" b="0" dirty="0" smtClean="0"/>
              <a:t>)</a:t>
            </a:r>
          </a:p>
          <a:p>
            <a:pPr marL="174625" indent="-174625">
              <a:spcBef>
                <a:spcPts val="600"/>
              </a:spcBef>
              <a:spcAft>
                <a:spcPts val="600"/>
              </a:spcAft>
              <a:buClr>
                <a:schemeClr val="folHlink"/>
              </a:buClr>
              <a:buFont typeface="Arial" pitchFamily="34" charset="0"/>
              <a:buChar char="•"/>
            </a:pPr>
            <a:r>
              <a:rPr lang="en-US" sz="2400" b="0" dirty="0" smtClean="0"/>
              <a:t>Part III-V – Actions (</a:t>
            </a:r>
            <a:r>
              <a:rPr lang="en-US" sz="2000" b="0" dirty="0" smtClean="0"/>
              <a:t>then/else clauses, [cell] references, how to use them, methods</a:t>
            </a:r>
            <a:r>
              <a:rPr lang="en-US" sz="2400" b="0" dirty="0" smtClean="0"/>
              <a:t>) from beginning to advanced</a:t>
            </a:r>
          </a:p>
          <a:p>
            <a:pPr marL="174625" indent="-174625">
              <a:spcBef>
                <a:spcPts val="600"/>
              </a:spcBef>
              <a:spcAft>
                <a:spcPts val="600"/>
              </a:spcAft>
              <a:buClr>
                <a:schemeClr val="folHlink"/>
              </a:buClr>
              <a:buFont typeface="Arial" pitchFamily="34" charset="0"/>
              <a:buChar char="•"/>
            </a:pPr>
            <a:r>
              <a:rPr lang="en-US" sz="2400" b="0" dirty="0" smtClean="0"/>
              <a:t>Part VI  – TableActions</a:t>
            </a:r>
          </a:p>
          <a:p>
            <a:pPr marL="174625" indent="-174625">
              <a:spcBef>
                <a:spcPts val="600"/>
              </a:spcBef>
              <a:spcAft>
                <a:spcPts val="600"/>
              </a:spcAft>
              <a:buClr>
                <a:schemeClr val="folHlink"/>
              </a:buClr>
              <a:buFont typeface="Arial" pitchFamily="34" charset="0"/>
              <a:buChar char="•"/>
            </a:pPr>
            <a:r>
              <a:rPr lang="en-US" sz="2400" b="0" dirty="0" smtClean="0"/>
              <a:t>Part VII – Table Methods</a:t>
            </a:r>
          </a:p>
          <a:p>
            <a:pPr marL="174625" indent="-174625">
              <a:spcBef>
                <a:spcPts val="600"/>
              </a:spcBef>
              <a:spcAft>
                <a:spcPts val="600"/>
              </a:spcAft>
              <a:buClr>
                <a:schemeClr val="folHlink"/>
              </a:buClr>
              <a:buFont typeface="Arial" pitchFamily="34" charset="0"/>
              <a:buChar char="•"/>
            </a:pPr>
            <a:r>
              <a:rPr lang="en-US" sz="2400" b="0" dirty="0" smtClean="0"/>
              <a:t>Part VIII – Misc….anything else that comes up</a:t>
            </a:r>
          </a:p>
          <a:p>
            <a:pPr marL="174625" indent="-174625">
              <a:spcBef>
                <a:spcPts val="600"/>
              </a:spcBef>
              <a:spcAft>
                <a:spcPts val="600"/>
              </a:spcAft>
              <a:buClr>
                <a:schemeClr val="folHlink"/>
              </a:buClr>
              <a:buFont typeface="Arial" pitchFamily="34" charset="0"/>
              <a:buChar char="•"/>
            </a:pPr>
            <a:r>
              <a:rPr lang="en-US" sz="2400" b="0" dirty="0" smtClean="0"/>
              <a:t>More… ask specific topics and I’ll arrange more.</a:t>
            </a:r>
          </a:p>
          <a:p>
            <a:pPr marL="174625" indent="-174625">
              <a:spcBef>
                <a:spcPts val="600"/>
              </a:spcBef>
              <a:spcAft>
                <a:spcPts val="600"/>
              </a:spcAft>
              <a:buClr>
                <a:schemeClr val="folHlink"/>
              </a:buClr>
              <a:buFont typeface="Arial" pitchFamily="34" charset="0"/>
              <a:buChar char="•"/>
            </a:pPr>
            <a:endParaRPr lang="en-US" sz="2400" b="0" dirty="0" smtClean="0"/>
          </a:p>
          <a:p>
            <a:pPr marL="174625" indent="-174625">
              <a:spcBef>
                <a:spcPts val="600"/>
              </a:spcBef>
              <a:spcAft>
                <a:spcPts val="600"/>
              </a:spcAft>
              <a:buClr>
                <a:schemeClr val="folHlink"/>
              </a:buClr>
              <a:buFont typeface="Arial" pitchFamily="34" charset="0"/>
              <a:buChar char="•"/>
            </a:pPr>
            <a:r>
              <a:rPr lang="en-US" sz="2400" b="0" dirty="0" smtClean="0"/>
              <a:t>A smattering of JavaScript tips/tricks/facts as throughout</a:t>
            </a:r>
          </a:p>
          <a:p>
            <a:pPr marL="174625" indent="-174625">
              <a:spcBef>
                <a:spcPts val="600"/>
              </a:spcBef>
              <a:spcAft>
                <a:spcPts val="600"/>
              </a:spcAft>
              <a:buClr>
                <a:schemeClr val="folHlink"/>
              </a:buClr>
              <a:buFont typeface="Arial" pitchFamily="34" charset="0"/>
              <a:buChar char="•"/>
            </a:pPr>
            <a:endParaRPr lang="en-US" sz="2400" b="0"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563749"/>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OnLoad Exec Order</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584775"/>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smtClean="0"/>
              <a:t>rowCalculations	</a:t>
            </a:r>
            <a:r>
              <a:rPr lang="en-US" sz="1400" b="0" dirty="0" smtClean="0"/>
              <a:t>in order of </a:t>
            </a:r>
            <a:r>
              <a:rPr lang="en-US" sz="1400" b="0" dirty="0" err="1" smtClean="0"/>
              <a:t>rowCalculation</a:t>
            </a:r>
            <a:r>
              <a:rPr lang="en-US" sz="1400" b="0" dirty="0" smtClean="0"/>
              <a:t> definition</a:t>
            </a:r>
          </a:p>
          <a:p>
            <a:pPr lvl="1">
              <a:buClr>
                <a:schemeClr val="folHlink"/>
              </a:buClr>
              <a:buFont typeface="Wingdings" pitchFamily="2" charset="2"/>
              <a:buNone/>
              <a:tabLst>
                <a:tab pos="2743200" algn="l"/>
              </a:tabLst>
            </a:pPr>
            <a:endParaRPr lang="en-US" sz="1600" b="0" dirty="0" smtClean="0"/>
          </a:p>
        </p:txBody>
      </p:sp>
      <p:sp>
        <p:nvSpPr>
          <p:cNvPr id="7" name="Left Bracket 6"/>
          <p:cNvSpPr/>
          <p:nvPr/>
        </p:nvSpPr>
        <p:spPr bwMode="auto">
          <a:xfrm>
            <a:off x="726141" y="779929"/>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Left Bracket 7"/>
          <p:cNvSpPr/>
          <p:nvPr/>
        </p:nvSpPr>
        <p:spPr bwMode="auto">
          <a:xfrm>
            <a:off x="726140" y="3684494"/>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rot="16200000">
            <a:off x="-167640" y="1463040"/>
            <a:ext cx="1661160" cy="338554"/>
          </a:xfrm>
          <a:prstGeom prst="rect">
            <a:avLst/>
          </a:prstGeom>
          <a:noFill/>
        </p:spPr>
        <p:txBody>
          <a:bodyPr wrap="square" rtlCol="0">
            <a:spAutoFit/>
          </a:bodyPr>
          <a:lstStyle/>
          <a:p>
            <a:r>
              <a:rPr lang="en-US" sz="1600" b="0" dirty="0" smtClean="0"/>
              <a:t>before</a:t>
            </a:r>
            <a:endParaRPr lang="en-US" sz="1600" b="0" dirty="0"/>
          </a:p>
        </p:txBody>
      </p:sp>
      <p:sp>
        <p:nvSpPr>
          <p:cNvPr id="14" name="TextBox 13"/>
          <p:cNvSpPr txBox="1"/>
          <p:nvPr/>
        </p:nvSpPr>
        <p:spPr>
          <a:xfrm rot="16200000">
            <a:off x="-198120" y="4206240"/>
            <a:ext cx="1661160" cy="338554"/>
          </a:xfrm>
          <a:prstGeom prst="rect">
            <a:avLst/>
          </a:prstGeom>
          <a:noFill/>
        </p:spPr>
        <p:txBody>
          <a:bodyPr wrap="square" rtlCol="0">
            <a:spAutoFit/>
          </a:bodyPr>
          <a:lstStyle/>
          <a:p>
            <a:r>
              <a:rPr lang="en-US" sz="1600" b="0" dirty="0" smtClean="0"/>
              <a:t>after</a:t>
            </a:r>
            <a:endParaRPr lang="en-US" sz="1600" b="0" dirty="0"/>
          </a:p>
        </p:txBody>
      </p:sp>
      <p:sp>
        <p:nvSpPr>
          <p:cNvPr id="15" name="Text Box 4"/>
          <p:cNvSpPr txBox="1">
            <a:spLocks noChangeArrowheads="1"/>
          </p:cNvSpPr>
          <p:nvPr/>
        </p:nvSpPr>
        <p:spPr bwMode="auto">
          <a:xfrm>
            <a:off x="647607" y="28478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rowActions</a:t>
            </a:r>
            <a:r>
              <a:rPr lang="en-US" sz="1600" b="0" dirty="0" smtClean="0"/>
              <a:t>(Before) 	</a:t>
            </a:r>
            <a:r>
              <a:rPr lang="en-US" sz="1400" b="0" dirty="0" smtClean="0"/>
              <a:t>in order of </a:t>
            </a:r>
            <a:r>
              <a:rPr lang="en-US" sz="1400" b="0" dirty="0" err="1" smtClean="0"/>
              <a:t>rowAction</a:t>
            </a:r>
            <a:r>
              <a:rPr lang="en-US" sz="1400" b="0" dirty="0" smtClean="0"/>
              <a:t> definition</a:t>
            </a:r>
          </a:p>
        </p:txBody>
      </p:sp>
      <p:sp>
        <p:nvSpPr>
          <p:cNvPr id="16" name="Text Box 4"/>
          <p:cNvSpPr txBox="1">
            <a:spLocks noChangeArrowheads="1"/>
          </p:cNvSpPr>
          <p:nvPr/>
        </p:nvSpPr>
        <p:spPr bwMode="auto">
          <a:xfrm>
            <a:off x="647607" y="588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rowActions</a:t>
            </a:r>
            <a:r>
              <a:rPr lang="en-US" sz="1600" b="0" dirty="0" smtClean="0"/>
              <a:t>(After)	</a:t>
            </a:r>
            <a:r>
              <a:rPr lang="en-US" sz="1400" b="0" dirty="0" smtClean="0"/>
              <a:t>in order of </a:t>
            </a:r>
            <a:r>
              <a:rPr lang="en-US" sz="1400" b="0" dirty="0" err="1" smtClean="0"/>
              <a:t>rowAction</a:t>
            </a:r>
            <a:r>
              <a:rPr lang="en-US" sz="1400" b="0" dirty="0" smtClean="0"/>
              <a:t> definition</a:t>
            </a:r>
          </a:p>
        </p:txBody>
      </p:sp>
      <p:sp>
        <p:nvSpPr>
          <p:cNvPr id="10" name="Text Box 4"/>
          <p:cNvSpPr txBox="1">
            <a:spLocks noChangeArrowheads="1"/>
          </p:cNvSpPr>
          <p:nvPr/>
        </p:nvSpPr>
        <p:spPr bwMode="auto">
          <a:xfrm>
            <a:off x="647607" y="207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columnActions</a:t>
            </a:r>
            <a:r>
              <a:rPr lang="en-US" sz="1600" b="0" dirty="0" smtClean="0"/>
              <a:t>(Before) 	</a:t>
            </a:r>
            <a:r>
              <a:rPr lang="en-US" sz="1400" b="0" dirty="0" smtClean="0"/>
              <a:t>in column order, then order of </a:t>
            </a:r>
            <a:r>
              <a:rPr lang="en-US" sz="1400" b="0" dirty="0" err="1" smtClean="0"/>
              <a:t>columnAction</a:t>
            </a:r>
            <a:r>
              <a:rPr lang="en-US" sz="1400" b="0" dirty="0" smtClean="0"/>
              <a:t> definition</a:t>
            </a:r>
          </a:p>
        </p:txBody>
      </p:sp>
      <p:sp>
        <p:nvSpPr>
          <p:cNvPr id="11" name="Text Box 4"/>
          <p:cNvSpPr txBox="1">
            <a:spLocks noChangeArrowheads="1"/>
          </p:cNvSpPr>
          <p:nvPr/>
        </p:nvSpPr>
        <p:spPr bwMode="auto">
          <a:xfrm>
            <a:off x="647607" y="5103383"/>
            <a:ext cx="8048625" cy="338554"/>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err="1" smtClean="0"/>
              <a:t>columnActions</a:t>
            </a:r>
            <a:r>
              <a:rPr lang="en-US" sz="1600" b="0" dirty="0" smtClean="0"/>
              <a:t>(After)	</a:t>
            </a:r>
            <a:r>
              <a:rPr lang="en-US" sz="1400" b="0" dirty="0" smtClean="0"/>
              <a:t>in column order, then order of </a:t>
            </a:r>
            <a:r>
              <a:rPr lang="en-US" sz="1400" b="0" dirty="0" err="1" smtClean="0"/>
              <a:t>columnAction</a:t>
            </a:r>
            <a:r>
              <a:rPr lang="en-US" sz="1400" b="0" dirty="0" smtClean="0"/>
              <a:t> definition</a:t>
            </a:r>
          </a:p>
        </p:txBody>
      </p:sp>
      <p:sp>
        <p:nvSpPr>
          <p:cNvPr id="12" name="Text Box 4"/>
          <p:cNvSpPr txBox="1">
            <a:spLocks noChangeArrowheads="1"/>
          </p:cNvSpPr>
          <p:nvPr/>
        </p:nvSpPr>
        <p:spPr bwMode="auto">
          <a:xfrm>
            <a:off x="647607" y="14000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tableActions</a:t>
            </a:r>
            <a:r>
              <a:rPr lang="en-US" sz="1600" b="0" dirty="0" smtClean="0"/>
              <a:t>(Before) 	</a:t>
            </a:r>
            <a:r>
              <a:rPr lang="en-US" sz="1400" b="0" dirty="0" smtClean="0"/>
              <a:t>in column order, then order of </a:t>
            </a:r>
            <a:r>
              <a:rPr lang="en-US" sz="1400" b="0" dirty="0" err="1" smtClean="0"/>
              <a:t>tableAction</a:t>
            </a:r>
            <a:r>
              <a:rPr lang="en-US" sz="1400" b="0" dirty="0" smtClean="0"/>
              <a:t> definition</a:t>
            </a:r>
          </a:p>
        </p:txBody>
      </p:sp>
      <p:sp>
        <p:nvSpPr>
          <p:cNvPr id="17" name="Text Box 4"/>
          <p:cNvSpPr txBox="1">
            <a:spLocks noChangeArrowheads="1"/>
          </p:cNvSpPr>
          <p:nvPr/>
        </p:nvSpPr>
        <p:spPr bwMode="auto">
          <a:xfrm>
            <a:off x="647607" y="441758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tableActions</a:t>
            </a:r>
            <a:r>
              <a:rPr lang="en-US" sz="1600" b="0" dirty="0" smtClean="0"/>
              <a:t>(After)	</a:t>
            </a:r>
            <a:r>
              <a:rPr lang="en-US" sz="1400" b="0" dirty="0" smtClean="0"/>
              <a:t>in column order, then order of </a:t>
            </a:r>
            <a:r>
              <a:rPr lang="en-US" sz="1400" b="0" dirty="0" err="1" smtClean="0"/>
              <a:t>tableAction</a:t>
            </a:r>
            <a:r>
              <a:rPr lang="en-US" sz="1400" b="0" dirty="0" smtClean="0"/>
              <a:t> definition</a:t>
            </a:r>
          </a:p>
        </p:txBody>
      </p:sp>
      <p:sp>
        <p:nvSpPr>
          <p:cNvPr id="18" name="Text Box 4"/>
          <p:cNvSpPr txBox="1">
            <a:spLocks noChangeArrowheads="1"/>
          </p:cNvSpPr>
          <p:nvPr/>
        </p:nvSpPr>
        <p:spPr bwMode="auto">
          <a:xfrm>
            <a:off x="434247" y="74474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Apply properties, styles, </a:t>
            </a:r>
            <a:r>
              <a:rPr lang="en-US" sz="1600" b="0" dirty="0" err="1" smtClean="0"/>
              <a:t>ddControl</a:t>
            </a:r>
            <a:r>
              <a:rPr lang="en-US" sz="1600" b="0" dirty="0" smtClean="0"/>
              <a:t>, hovers, and date &amp; number formatting</a:t>
            </a:r>
            <a:endParaRPr lang="en-US" sz="1400" b="0" dirty="0" smtClean="0"/>
          </a:p>
        </p:txBody>
      </p:sp>
      <p:sp>
        <p:nvSpPr>
          <p:cNvPr id="19" name="Text Box 4"/>
          <p:cNvSpPr txBox="1">
            <a:spLocks noChangeArrowheads="1"/>
          </p:cNvSpPr>
          <p:nvPr/>
        </p:nvSpPr>
        <p:spPr bwMode="auto">
          <a:xfrm>
            <a:off x="419007" y="10952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 Actions/Calculations except “</a:t>
            </a:r>
            <a:r>
              <a:rPr lang="en-US" sz="1600" b="0" dirty="0" err="1" smtClean="0"/>
              <a:t>not_on_load</a:t>
            </a:r>
            <a:r>
              <a:rPr lang="en-US" sz="1600" b="0" dirty="0" smtClean="0"/>
              <a:t>”</a:t>
            </a:r>
            <a:endParaRPr lang="en-US" sz="1400" b="0" dirty="0" smtClean="0"/>
          </a:p>
        </p:txBody>
      </p:sp>
      <p:sp>
        <p:nvSpPr>
          <p:cNvPr id="22" name="Text Box 4"/>
          <p:cNvSpPr txBox="1">
            <a:spLocks noChangeArrowheads="1"/>
          </p:cNvSpPr>
          <p:nvPr/>
        </p:nvSpPr>
        <p:spPr bwMode="auto">
          <a:xfrm>
            <a:off x="419007" y="40670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each Row (top to bottom), apply all</a:t>
            </a:r>
            <a:endParaRPr lang="en-US" sz="1400" b="0" dirty="0" smtClean="0"/>
          </a:p>
        </p:txBody>
      </p:sp>
      <p:sp>
        <p:nvSpPr>
          <p:cNvPr id="23" name="Text Box 4"/>
          <p:cNvSpPr txBox="1">
            <a:spLocks noChangeArrowheads="1"/>
          </p:cNvSpPr>
          <p:nvPr/>
        </p:nvSpPr>
        <p:spPr bwMode="auto">
          <a:xfrm>
            <a:off x="647607" y="3731783"/>
            <a:ext cx="8048625" cy="553998"/>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err="1" smtClean="0"/>
              <a:t>columnTotals</a:t>
            </a:r>
            <a:r>
              <a:rPr lang="en-US" sz="1600" b="0" dirty="0" smtClean="0"/>
              <a:t>	</a:t>
            </a:r>
            <a:r>
              <a:rPr lang="en-US" sz="1400" b="0" dirty="0" smtClean="0"/>
              <a:t>in order of columns</a:t>
            </a:r>
          </a:p>
          <a:p>
            <a:pPr lvl="1">
              <a:buClr>
                <a:schemeClr val="folHlink"/>
              </a:buClr>
              <a:buFont typeface="Wingdings" pitchFamily="2" charset="2"/>
              <a:buNone/>
              <a:tabLst>
                <a:tab pos="2743200" algn="l"/>
              </a:tabLst>
            </a:pPr>
            <a:endParaRPr lang="en-US" sz="1400" b="0" dirty="0" smtClean="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Column Order</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411256"/>
            <a:ext cx="8048625" cy="5893921"/>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Columns are defined in the order they appear in the Java </a:t>
            </a:r>
            <a:r>
              <a:rPr lang="en-US" sz="2400" b="0" dirty="0" err="1" smtClean="0"/>
              <a:t>TableObj</a:t>
            </a:r>
            <a:endParaRPr lang="en-US" sz="2400" b="0" dirty="0" smtClean="0"/>
          </a:p>
          <a:p>
            <a:pPr marL="228600" indent="-228600">
              <a:spcBef>
                <a:spcPts val="600"/>
              </a:spcBef>
              <a:spcAft>
                <a:spcPts val="600"/>
              </a:spcAft>
              <a:buClr>
                <a:schemeClr val="folHlink"/>
              </a:buClr>
              <a:buFont typeface="Arial" pitchFamily="34" charset="0"/>
              <a:buChar char="•"/>
            </a:pPr>
            <a:r>
              <a:rPr lang="en-US" sz="2400" b="0" dirty="0" smtClean="0"/>
              <a:t>Columns that are not affected by VM should not be defined in VM:</a:t>
            </a:r>
          </a:p>
          <a:p>
            <a:pPr marL="685800" lvl="1" indent="-228600">
              <a:spcBef>
                <a:spcPts val="600"/>
              </a:spcBef>
              <a:spcAft>
                <a:spcPts val="600"/>
              </a:spcAft>
              <a:buClr>
                <a:schemeClr val="folHlink"/>
              </a:buClr>
            </a:pPr>
            <a:r>
              <a:rPr lang="en-US" sz="2400" dirty="0" err="1" smtClean="0">
                <a:solidFill>
                  <a:srgbClr val="FD7F05"/>
                </a:solidFill>
                <a:latin typeface="Calibri" pitchFamily="34" charset="0"/>
              </a:rPr>
              <a:t>ui.setJSEnabled</a:t>
            </a:r>
            <a:r>
              <a:rPr lang="en-US" sz="2400" dirty="0" smtClean="0">
                <a:solidFill>
                  <a:srgbClr val="FD7F05"/>
                </a:solidFill>
                <a:latin typeface="Calibri" pitchFamily="34" charset="0"/>
              </a:rPr>
              <a:t>(</a:t>
            </a:r>
            <a:r>
              <a:rPr lang="en-US" sz="2400" dirty="0" err="1" smtClean="0">
                <a:solidFill>
                  <a:srgbClr val="FD7F05"/>
                </a:solidFill>
                <a:latin typeface="Calibri" pitchFamily="34" charset="0"/>
              </a:rPr>
              <a:t>colName</a:t>
            </a:r>
            <a:r>
              <a:rPr lang="en-US" sz="2400" dirty="0" smtClean="0">
                <a:solidFill>
                  <a:srgbClr val="FD7F05"/>
                </a:solidFill>
                <a:latin typeface="Calibri" pitchFamily="34" charset="0"/>
              </a:rPr>
              <a:t>, false)</a:t>
            </a:r>
          </a:p>
          <a:p>
            <a:pPr marL="228600" indent="-228600">
              <a:spcBef>
                <a:spcPts val="600"/>
              </a:spcBef>
              <a:spcAft>
                <a:spcPts val="600"/>
              </a:spcAft>
              <a:buClr>
                <a:schemeClr val="folHlink"/>
              </a:buClr>
              <a:buFont typeface="Arial" pitchFamily="34" charset="0"/>
              <a:buChar char="•"/>
            </a:pPr>
            <a:r>
              <a:rPr lang="en-US" sz="2400" b="0" dirty="0" smtClean="0"/>
              <a:t>If the columns need to be reordered for Actions to work logically, use:</a:t>
            </a:r>
          </a:p>
          <a:p>
            <a:pPr marL="685800" lvl="2" indent="-228600">
              <a:spcBef>
                <a:spcPts val="600"/>
              </a:spcBef>
              <a:spcAft>
                <a:spcPts val="600"/>
              </a:spcAft>
              <a:buClr>
                <a:schemeClr val="folHlink"/>
              </a:buClr>
            </a:pPr>
            <a:r>
              <a:rPr lang="en-US" sz="2400" dirty="0" err="1" smtClean="0">
                <a:solidFill>
                  <a:srgbClr val="FD7F05"/>
                </a:solidFill>
                <a:latin typeface="Calibri" pitchFamily="34" charset="0"/>
              </a:rPr>
              <a:t>tableName.setColumnOrder</a:t>
            </a:r>
            <a:r>
              <a:rPr lang="en-US" sz="2400" dirty="0" smtClean="0">
                <a:solidFill>
                  <a:srgbClr val="FD7F05"/>
                </a:solidFill>
                <a:latin typeface="Calibri" pitchFamily="34" charset="0"/>
              </a:rPr>
              <a:t>(</a:t>
            </a:r>
            <a:r>
              <a:rPr lang="en-US" sz="2400" dirty="0" err="1" smtClean="0">
                <a:solidFill>
                  <a:srgbClr val="FD7F05"/>
                </a:solidFill>
                <a:latin typeface="Calibri" pitchFamily="34" charset="0"/>
              </a:rPr>
              <a:t>colNameList</a:t>
            </a:r>
            <a:r>
              <a:rPr lang="en-US" sz="2400" dirty="0" smtClean="0">
                <a:solidFill>
                  <a:srgbClr val="FD7F05"/>
                </a:solidFill>
                <a:latin typeface="Calibri" pitchFamily="34" charset="0"/>
              </a:rPr>
              <a:t>)</a:t>
            </a:r>
          </a:p>
          <a:p>
            <a:pPr marL="457200">
              <a:spcBef>
                <a:spcPts val="600"/>
              </a:spcBef>
              <a:spcAft>
                <a:spcPts val="600"/>
              </a:spcAft>
              <a:buClr>
                <a:schemeClr val="folHlink"/>
              </a:buClr>
            </a:pPr>
            <a:r>
              <a:rPr lang="en-US" sz="2000" b="0" dirty="0" smtClean="0"/>
              <a:t>where </a:t>
            </a:r>
            <a:r>
              <a:rPr lang="en-US" sz="2000" dirty="0" err="1" smtClean="0">
                <a:solidFill>
                  <a:srgbClr val="FD7F05"/>
                </a:solidFill>
                <a:latin typeface="Calibri" pitchFamily="34" charset="0"/>
              </a:rPr>
              <a:t>colNameList</a:t>
            </a:r>
            <a:r>
              <a:rPr lang="en-US" sz="2000" dirty="0" smtClean="0">
                <a:solidFill>
                  <a:srgbClr val="FD7F05"/>
                </a:solidFill>
                <a:latin typeface="Calibri" pitchFamily="34" charset="0"/>
              </a:rPr>
              <a:t> </a:t>
            </a:r>
            <a:r>
              <a:rPr lang="en-US" sz="2000" b="0" dirty="0" smtClean="0"/>
              <a:t>is a comma-separated list of column names. Columns that are not listed are appended to the column order and in the order in which they appear</a:t>
            </a:r>
          </a:p>
          <a:p>
            <a:pPr marL="457200">
              <a:spcBef>
                <a:spcPts val="600"/>
              </a:spcBef>
              <a:spcAft>
                <a:spcPts val="600"/>
              </a:spcAft>
              <a:buClr>
                <a:schemeClr val="folHlink"/>
              </a:buClr>
            </a:pPr>
            <a:r>
              <a:rPr lang="en-US" sz="2000" b="0" dirty="0" smtClean="0"/>
              <a:t>where </a:t>
            </a:r>
            <a:r>
              <a:rPr lang="en-US" sz="2000" dirty="0" err="1" smtClean="0">
                <a:solidFill>
                  <a:srgbClr val="FD7F05"/>
                </a:solidFill>
                <a:latin typeface="Calibri" pitchFamily="34" charset="0"/>
              </a:rPr>
              <a:t>tableName</a:t>
            </a:r>
            <a:r>
              <a:rPr lang="en-US" sz="2000" dirty="0" smtClean="0">
                <a:solidFill>
                  <a:srgbClr val="FD7F05"/>
                </a:solidFill>
                <a:latin typeface="Calibri" pitchFamily="34" charset="0"/>
              </a:rPr>
              <a:t> </a:t>
            </a:r>
            <a:r>
              <a:rPr lang="en-US" sz="2000" b="0" dirty="0" smtClean="0"/>
              <a:t>is the TableObject name. This should appear after the </a:t>
            </a:r>
            <a:r>
              <a:rPr lang="en-US" sz="2000" b="0" dirty="0" err="1" smtClean="0"/>
              <a:t>tableObject.generateJavaScript</a:t>
            </a:r>
            <a:r>
              <a:rPr lang="en-US" sz="2000" b="0" dirty="0" smtClean="0"/>
              <a:t>().</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752008"/>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Event Exec Order</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47607" y="3396503"/>
            <a:ext cx="8048625" cy="584775"/>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smtClean="0"/>
              <a:t>rowCalculations	</a:t>
            </a:r>
            <a:r>
              <a:rPr lang="en-US" sz="1400" b="0" dirty="0" smtClean="0"/>
              <a:t>in order of </a:t>
            </a:r>
            <a:r>
              <a:rPr lang="en-US" sz="1400" b="0" dirty="0" err="1" smtClean="0"/>
              <a:t>rowCalculation</a:t>
            </a:r>
            <a:r>
              <a:rPr lang="en-US" sz="1400" b="0" dirty="0" smtClean="0"/>
              <a:t> definition</a:t>
            </a:r>
          </a:p>
          <a:p>
            <a:pPr lvl="1">
              <a:buClr>
                <a:schemeClr val="folHlink"/>
              </a:buClr>
              <a:buFont typeface="Wingdings" pitchFamily="2" charset="2"/>
              <a:buNone/>
              <a:tabLst>
                <a:tab pos="2743200" algn="l"/>
              </a:tabLst>
            </a:pPr>
            <a:endParaRPr lang="en-US" sz="1600" b="0" dirty="0" smtClean="0"/>
          </a:p>
        </p:txBody>
      </p:sp>
      <p:sp>
        <p:nvSpPr>
          <p:cNvPr id="7" name="Left Bracket 6"/>
          <p:cNvSpPr/>
          <p:nvPr/>
        </p:nvSpPr>
        <p:spPr bwMode="auto">
          <a:xfrm>
            <a:off x="726141" y="779929"/>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Left Bracket 7"/>
          <p:cNvSpPr/>
          <p:nvPr/>
        </p:nvSpPr>
        <p:spPr bwMode="auto">
          <a:xfrm>
            <a:off x="726140" y="3684494"/>
            <a:ext cx="147918" cy="2716306"/>
          </a:xfrm>
          <a:prstGeom prst="leftBracket">
            <a:avLst/>
          </a:prstGeom>
          <a:solidFill>
            <a:schemeClr val="accent1"/>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TextBox 12"/>
          <p:cNvSpPr txBox="1"/>
          <p:nvPr/>
        </p:nvSpPr>
        <p:spPr>
          <a:xfrm rot="16200000">
            <a:off x="-167640" y="1463040"/>
            <a:ext cx="1661160" cy="338554"/>
          </a:xfrm>
          <a:prstGeom prst="rect">
            <a:avLst/>
          </a:prstGeom>
          <a:noFill/>
        </p:spPr>
        <p:txBody>
          <a:bodyPr wrap="square" rtlCol="0">
            <a:spAutoFit/>
          </a:bodyPr>
          <a:lstStyle/>
          <a:p>
            <a:r>
              <a:rPr lang="en-US" sz="1600" b="0" dirty="0" smtClean="0"/>
              <a:t>before</a:t>
            </a:r>
            <a:endParaRPr lang="en-US" sz="1600" b="0" dirty="0"/>
          </a:p>
        </p:txBody>
      </p:sp>
      <p:sp>
        <p:nvSpPr>
          <p:cNvPr id="14" name="TextBox 13"/>
          <p:cNvSpPr txBox="1"/>
          <p:nvPr/>
        </p:nvSpPr>
        <p:spPr>
          <a:xfrm rot="16200000">
            <a:off x="-198120" y="4206240"/>
            <a:ext cx="1661160" cy="338554"/>
          </a:xfrm>
          <a:prstGeom prst="rect">
            <a:avLst/>
          </a:prstGeom>
          <a:noFill/>
        </p:spPr>
        <p:txBody>
          <a:bodyPr wrap="square" rtlCol="0">
            <a:spAutoFit/>
          </a:bodyPr>
          <a:lstStyle/>
          <a:p>
            <a:r>
              <a:rPr lang="en-US" sz="1600" b="0" dirty="0" smtClean="0"/>
              <a:t>after</a:t>
            </a:r>
            <a:endParaRPr lang="en-US" sz="1600" b="0" dirty="0"/>
          </a:p>
        </p:txBody>
      </p:sp>
      <p:sp>
        <p:nvSpPr>
          <p:cNvPr id="15" name="Text Box 4"/>
          <p:cNvSpPr txBox="1">
            <a:spLocks noChangeArrowheads="1"/>
          </p:cNvSpPr>
          <p:nvPr/>
        </p:nvSpPr>
        <p:spPr bwMode="auto">
          <a:xfrm>
            <a:off x="647607" y="28478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rowActions</a:t>
            </a:r>
            <a:r>
              <a:rPr lang="en-US" sz="1600" b="0" dirty="0" smtClean="0"/>
              <a:t>(Before) 	</a:t>
            </a:r>
            <a:r>
              <a:rPr lang="en-US" sz="1400" b="0" dirty="0" smtClean="0"/>
              <a:t>in order of </a:t>
            </a:r>
            <a:r>
              <a:rPr lang="en-US" sz="1400" b="0" dirty="0" err="1" smtClean="0"/>
              <a:t>rowAction</a:t>
            </a:r>
            <a:r>
              <a:rPr lang="en-US" sz="1400" b="0" dirty="0" smtClean="0"/>
              <a:t> definition</a:t>
            </a:r>
          </a:p>
        </p:txBody>
      </p:sp>
      <p:sp>
        <p:nvSpPr>
          <p:cNvPr id="16" name="Text Box 4"/>
          <p:cNvSpPr txBox="1">
            <a:spLocks noChangeArrowheads="1"/>
          </p:cNvSpPr>
          <p:nvPr/>
        </p:nvSpPr>
        <p:spPr bwMode="auto">
          <a:xfrm>
            <a:off x="647607" y="588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rowActions</a:t>
            </a:r>
            <a:r>
              <a:rPr lang="en-US" sz="1600" b="0" dirty="0" smtClean="0"/>
              <a:t>(After)	</a:t>
            </a:r>
            <a:r>
              <a:rPr lang="en-US" sz="1400" b="0" dirty="0" smtClean="0"/>
              <a:t>in order of </a:t>
            </a:r>
            <a:r>
              <a:rPr lang="en-US" sz="1400" b="0" dirty="0" err="1" smtClean="0"/>
              <a:t>rowAction</a:t>
            </a:r>
            <a:r>
              <a:rPr lang="en-US" sz="1400" b="0" dirty="0" smtClean="0"/>
              <a:t> definition</a:t>
            </a:r>
          </a:p>
        </p:txBody>
      </p:sp>
      <p:sp>
        <p:nvSpPr>
          <p:cNvPr id="10" name="Text Box 4"/>
          <p:cNvSpPr txBox="1">
            <a:spLocks noChangeArrowheads="1"/>
          </p:cNvSpPr>
          <p:nvPr/>
        </p:nvSpPr>
        <p:spPr bwMode="auto">
          <a:xfrm>
            <a:off x="647607" y="207062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columnActions</a:t>
            </a:r>
            <a:r>
              <a:rPr lang="en-US" sz="1600" b="0" dirty="0" smtClean="0"/>
              <a:t>(Before) 	</a:t>
            </a:r>
            <a:r>
              <a:rPr lang="en-US" sz="1400" b="0" dirty="0" smtClean="0"/>
              <a:t>in order of </a:t>
            </a:r>
            <a:r>
              <a:rPr lang="en-US" sz="1400" b="0" dirty="0" err="1" smtClean="0"/>
              <a:t>columnAction</a:t>
            </a:r>
            <a:r>
              <a:rPr lang="en-US" sz="1400" b="0" dirty="0" smtClean="0"/>
              <a:t> definition</a:t>
            </a:r>
          </a:p>
        </p:txBody>
      </p:sp>
      <p:sp>
        <p:nvSpPr>
          <p:cNvPr id="11" name="Text Box 4"/>
          <p:cNvSpPr txBox="1">
            <a:spLocks noChangeArrowheads="1"/>
          </p:cNvSpPr>
          <p:nvPr/>
        </p:nvSpPr>
        <p:spPr bwMode="auto">
          <a:xfrm>
            <a:off x="647607" y="5103383"/>
            <a:ext cx="8048625" cy="338554"/>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err="1" smtClean="0"/>
              <a:t>columnActions</a:t>
            </a:r>
            <a:r>
              <a:rPr lang="en-US" sz="1600" b="0" dirty="0" smtClean="0"/>
              <a:t>(After)	</a:t>
            </a:r>
            <a:r>
              <a:rPr lang="en-US" sz="1400" b="0" dirty="0" smtClean="0"/>
              <a:t>in order of </a:t>
            </a:r>
            <a:r>
              <a:rPr lang="en-US" sz="1400" b="0" dirty="0" err="1" smtClean="0"/>
              <a:t>columnAction</a:t>
            </a:r>
            <a:r>
              <a:rPr lang="en-US" sz="1400" b="0" dirty="0" smtClean="0"/>
              <a:t> definition</a:t>
            </a:r>
          </a:p>
        </p:txBody>
      </p:sp>
      <p:sp>
        <p:nvSpPr>
          <p:cNvPr id="12" name="Text Box 4"/>
          <p:cNvSpPr txBox="1">
            <a:spLocks noChangeArrowheads="1"/>
          </p:cNvSpPr>
          <p:nvPr/>
        </p:nvSpPr>
        <p:spPr bwMode="auto">
          <a:xfrm>
            <a:off x="647607" y="14000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err="1" smtClean="0"/>
              <a:t>tableActions</a:t>
            </a:r>
            <a:r>
              <a:rPr lang="en-US" sz="1600" b="0" dirty="0" smtClean="0"/>
              <a:t>(Before) 	</a:t>
            </a:r>
            <a:r>
              <a:rPr lang="en-US" sz="1400" b="0" dirty="0" smtClean="0"/>
              <a:t>in order of </a:t>
            </a:r>
            <a:r>
              <a:rPr lang="en-US" sz="1400" b="0" dirty="0" err="1" smtClean="0"/>
              <a:t>tableAction</a:t>
            </a:r>
            <a:r>
              <a:rPr lang="en-US" sz="1400" b="0" dirty="0" smtClean="0"/>
              <a:t> definition</a:t>
            </a:r>
          </a:p>
        </p:txBody>
      </p:sp>
      <p:sp>
        <p:nvSpPr>
          <p:cNvPr id="17" name="Text Box 4"/>
          <p:cNvSpPr txBox="1">
            <a:spLocks noChangeArrowheads="1"/>
          </p:cNvSpPr>
          <p:nvPr/>
        </p:nvSpPr>
        <p:spPr bwMode="auto">
          <a:xfrm>
            <a:off x="647607" y="441758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tabLst>
                <a:tab pos="2743200" algn="l"/>
              </a:tabLst>
            </a:pPr>
            <a:r>
              <a:rPr lang="en-US" sz="1600" b="0" dirty="0" err="1" smtClean="0"/>
              <a:t>tableActions</a:t>
            </a:r>
            <a:r>
              <a:rPr lang="en-US" sz="1600" b="0" dirty="0" smtClean="0"/>
              <a:t>(After)	</a:t>
            </a:r>
            <a:r>
              <a:rPr lang="en-US" sz="1400" b="0" dirty="0" smtClean="0"/>
              <a:t>in order of </a:t>
            </a:r>
            <a:r>
              <a:rPr lang="en-US" sz="1400" b="0" dirty="0" err="1" smtClean="0"/>
              <a:t>tableAction</a:t>
            </a:r>
            <a:r>
              <a:rPr lang="en-US" sz="1400" b="0" dirty="0" smtClean="0"/>
              <a:t> definition</a:t>
            </a:r>
          </a:p>
        </p:txBody>
      </p:sp>
      <p:sp>
        <p:nvSpPr>
          <p:cNvPr id="19" name="Text Box 4"/>
          <p:cNvSpPr txBox="1">
            <a:spLocks noChangeArrowheads="1"/>
          </p:cNvSpPr>
          <p:nvPr/>
        </p:nvSpPr>
        <p:spPr bwMode="auto">
          <a:xfrm>
            <a:off x="419007" y="1095263"/>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For the Triggering Cell, for all Actions/Calculations that are not “</a:t>
            </a:r>
            <a:r>
              <a:rPr lang="en-US" sz="1600" b="0" dirty="0" err="1" smtClean="0"/>
              <a:t>only_on_load</a:t>
            </a:r>
            <a:r>
              <a:rPr lang="en-US" sz="1600" b="0" dirty="0" smtClean="0"/>
              <a:t>”</a:t>
            </a:r>
          </a:p>
        </p:txBody>
      </p:sp>
      <p:sp>
        <p:nvSpPr>
          <p:cNvPr id="23" name="Text Box 4"/>
          <p:cNvSpPr txBox="1">
            <a:spLocks noChangeArrowheads="1"/>
          </p:cNvSpPr>
          <p:nvPr/>
        </p:nvSpPr>
        <p:spPr bwMode="auto">
          <a:xfrm>
            <a:off x="647607" y="3731783"/>
            <a:ext cx="8048625" cy="553998"/>
          </a:xfrm>
          <a:prstGeom prst="rect">
            <a:avLst/>
          </a:prstGeom>
          <a:noFill/>
          <a:ln w="50800" algn="ctr">
            <a:noFill/>
            <a:miter lim="800000"/>
            <a:headEnd/>
            <a:tailEnd/>
          </a:ln>
        </p:spPr>
        <p:txBody>
          <a:bodyPr>
            <a:spAutoFit/>
          </a:bodyPr>
          <a:lstStyle/>
          <a:p>
            <a:pPr lvl="1">
              <a:buClr>
                <a:schemeClr val="folHlink"/>
              </a:buClr>
              <a:tabLst>
                <a:tab pos="2743200" algn="l"/>
              </a:tabLst>
            </a:pPr>
            <a:r>
              <a:rPr lang="en-US" sz="1600" b="0" dirty="0" err="1" smtClean="0"/>
              <a:t>columnTotals</a:t>
            </a:r>
            <a:r>
              <a:rPr lang="en-US" sz="1600" b="0" dirty="0" smtClean="0"/>
              <a:t>	</a:t>
            </a:r>
            <a:r>
              <a:rPr lang="en-US" sz="1400" b="0" dirty="0" smtClean="0"/>
              <a:t>if column has </a:t>
            </a:r>
            <a:r>
              <a:rPr lang="en-US" sz="1400" b="0" dirty="0" err="1" smtClean="0"/>
              <a:t>columnTotal</a:t>
            </a:r>
            <a:r>
              <a:rPr lang="en-US" sz="1400" b="0" dirty="0" smtClean="0"/>
              <a:t> enabled</a:t>
            </a:r>
          </a:p>
          <a:p>
            <a:pPr lvl="1">
              <a:buClr>
                <a:schemeClr val="folHlink"/>
              </a:buClr>
              <a:buFont typeface="Wingdings" pitchFamily="2" charset="2"/>
              <a:buNone/>
              <a:tabLst>
                <a:tab pos="2743200" algn="l"/>
              </a:tabLst>
            </a:pPr>
            <a:endParaRPr lang="en-US" sz="1400" b="0" dirty="0" smtClean="0"/>
          </a:p>
        </p:txBody>
      </p:sp>
      <p:sp>
        <p:nvSpPr>
          <p:cNvPr id="20" name="Text Box 4"/>
          <p:cNvSpPr txBox="1">
            <a:spLocks noChangeArrowheads="1"/>
          </p:cNvSpPr>
          <p:nvPr/>
        </p:nvSpPr>
        <p:spPr bwMode="auto">
          <a:xfrm>
            <a:off x="419007" y="691851"/>
            <a:ext cx="8048625" cy="338554"/>
          </a:xfrm>
          <a:prstGeom prst="rect">
            <a:avLst/>
          </a:prstGeom>
          <a:noFill/>
          <a:ln w="50800" algn="ctr">
            <a:noFill/>
            <a:miter lim="800000"/>
            <a:headEnd/>
            <a:tailEnd/>
          </a:ln>
        </p:spPr>
        <p:txBody>
          <a:bodyPr>
            <a:spAutoFit/>
          </a:bodyPr>
          <a:lstStyle/>
          <a:p>
            <a:pPr lvl="1">
              <a:buClr>
                <a:schemeClr val="folHlink"/>
              </a:buClr>
              <a:buFont typeface="Wingdings" pitchFamily="2" charset="2"/>
              <a:buNone/>
            </a:pPr>
            <a:r>
              <a:rPr lang="en-US" sz="1600" b="0" dirty="0" smtClean="0"/>
              <a:t>First do Type validation if User-triggered. If invalid, stop. User must resolve.</a:t>
            </a:r>
            <a:endParaRPr lang="en-US" sz="1400" b="0" dirty="0"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Take-</a:t>
            </a:r>
            <a:r>
              <a:rPr lang="en-US" sz="2800" dirty="0" err="1" smtClean="0">
                <a:solidFill>
                  <a:srgbClr val="FD7F05"/>
                </a:solidFill>
                <a:latin typeface="Calibri" pitchFamily="34" charset="0"/>
              </a:rPr>
              <a:t>Aways</a:t>
            </a:r>
            <a:endParaRPr lang="en-US" sz="2800" dirty="0">
              <a:solidFill>
                <a:srgbClr val="FD7F05"/>
              </a:solidFill>
              <a:latin typeface="Calibri" pitchFamily="34" charset="0"/>
            </a:endParaRPr>
          </a:p>
        </p:txBody>
      </p:sp>
      <p:sp>
        <p:nvSpPr>
          <p:cNvPr id="6" name="TextBox 5"/>
          <p:cNvSpPr txBox="1"/>
          <p:nvPr/>
        </p:nvSpPr>
        <p:spPr>
          <a:xfrm>
            <a:off x="793376" y="1075765"/>
            <a:ext cx="8041341" cy="5524589"/>
          </a:xfrm>
          <a:prstGeom prst="rect">
            <a:avLst/>
          </a:prstGeom>
          <a:noFill/>
        </p:spPr>
        <p:txBody>
          <a:bodyPr wrap="square" rtlCol="0">
            <a:spAutoFit/>
          </a:bodyPr>
          <a:lstStyle/>
          <a:p>
            <a:pPr marL="120650" indent="-120650">
              <a:spcBef>
                <a:spcPts val="600"/>
              </a:spcBef>
              <a:spcAft>
                <a:spcPts val="600"/>
              </a:spcAft>
              <a:buFont typeface="Arial" pitchFamily="34" charset="0"/>
              <a:buChar char="•"/>
            </a:pPr>
            <a:r>
              <a:rPr lang="en-US" sz="2000" dirty="0" smtClean="0"/>
              <a:t>Order of Execution matters</a:t>
            </a:r>
          </a:p>
          <a:p>
            <a:pPr marL="577850" lvl="1" indent="-120650">
              <a:spcBef>
                <a:spcPts val="0"/>
              </a:spcBef>
              <a:spcAft>
                <a:spcPts val="600"/>
              </a:spcAft>
              <a:buFont typeface="Arial" pitchFamily="34" charset="0"/>
              <a:buChar char="•"/>
            </a:pPr>
            <a:r>
              <a:rPr lang="en-US" dirty="0" smtClean="0">
                <a:hlinkClick r:id="rId3" action="ppaction://hlinksldjump"/>
              </a:rPr>
              <a:t>OnLoad</a:t>
            </a:r>
            <a:r>
              <a:rPr lang="en-US" dirty="0" smtClean="0"/>
              <a:t>: by row, by type, by column, by definition order</a:t>
            </a:r>
          </a:p>
          <a:p>
            <a:pPr marL="577850" lvl="1" indent="-120650">
              <a:spcBef>
                <a:spcPts val="0"/>
              </a:spcBef>
              <a:spcAft>
                <a:spcPts val="600"/>
              </a:spcAft>
              <a:buFont typeface="Arial" pitchFamily="34" charset="0"/>
              <a:buChar char="•"/>
            </a:pPr>
            <a:r>
              <a:rPr lang="en-US" dirty="0" smtClean="0">
                <a:hlinkClick r:id="rId3" action="ppaction://hlinksldjump"/>
              </a:rPr>
              <a:t>OnPrimaryEvent</a:t>
            </a:r>
            <a:r>
              <a:rPr lang="en-US" dirty="0" smtClean="0"/>
              <a:t>: by type, for that column, by definition order</a:t>
            </a:r>
          </a:p>
          <a:p>
            <a:pPr marL="120650" indent="-120650">
              <a:spcBef>
                <a:spcPts val="0"/>
              </a:spcBef>
              <a:spcAft>
                <a:spcPts val="600"/>
              </a:spcAft>
              <a:buFont typeface="Arial" pitchFamily="34" charset="0"/>
              <a:buChar char="•"/>
            </a:pPr>
            <a:r>
              <a:rPr lang="en-US" dirty="0" smtClean="0">
                <a:hlinkClick r:id="rId4" action="ppaction://hlinksldjump"/>
              </a:rPr>
              <a:t>PrimaryEvents</a:t>
            </a:r>
            <a:r>
              <a:rPr lang="en-US" dirty="0" smtClean="0"/>
              <a:t> make the tables dynamic through user action or if programmatically fired.</a:t>
            </a:r>
          </a:p>
          <a:p>
            <a:pPr marL="120650" indent="-120650">
              <a:spcBef>
                <a:spcPts val="600"/>
              </a:spcBef>
              <a:spcAft>
                <a:spcPts val="600"/>
              </a:spcAft>
              <a:buFont typeface="Arial" pitchFamily="34" charset="0"/>
              <a:buChar char="•"/>
            </a:pPr>
            <a:r>
              <a:rPr lang="en-US" sz="2000" dirty="0" smtClean="0">
                <a:hlinkClick r:id="rId5" action="ppaction://hlinksldjump"/>
              </a:rPr>
              <a:t>ColumnActions </a:t>
            </a:r>
            <a:r>
              <a:rPr lang="en-US" sz="2000" dirty="0" smtClean="0"/>
              <a:t>&amp; TableActions fire in Column Order</a:t>
            </a:r>
          </a:p>
          <a:p>
            <a:pPr marL="577850" lvl="1" indent="-120650">
              <a:spcBef>
                <a:spcPts val="0"/>
              </a:spcBef>
              <a:spcAft>
                <a:spcPts val="600"/>
              </a:spcAft>
              <a:buFont typeface="Arial" pitchFamily="34" charset="0"/>
              <a:buChar char="•"/>
            </a:pPr>
            <a:r>
              <a:rPr lang="en-US" dirty="0" smtClean="0"/>
              <a:t>Use “before” to easily move one Action </a:t>
            </a:r>
            <a:r>
              <a:rPr lang="en-US" i="1" dirty="0" smtClean="0"/>
              <a:t>before</a:t>
            </a:r>
            <a:r>
              <a:rPr lang="en-US" dirty="0" smtClean="0"/>
              <a:t> another. </a:t>
            </a:r>
            <a:br>
              <a:rPr lang="en-US" dirty="0" smtClean="0"/>
            </a:br>
            <a:r>
              <a:rPr lang="en-US" dirty="0" smtClean="0"/>
              <a:t>Use “after” normally, by convention.</a:t>
            </a:r>
          </a:p>
          <a:p>
            <a:pPr marL="577850" lvl="1" indent="-120650">
              <a:spcBef>
                <a:spcPts val="0"/>
              </a:spcBef>
              <a:spcAft>
                <a:spcPts val="600"/>
              </a:spcAft>
              <a:buFont typeface="Arial" pitchFamily="34" charset="0"/>
              <a:buChar char="•"/>
            </a:pPr>
            <a:r>
              <a:rPr lang="en-US" dirty="0" smtClean="0">
                <a:hlinkClick r:id="rId6" action="ppaction://hlinksldjump"/>
              </a:rPr>
              <a:t>setColumnOrder</a:t>
            </a:r>
            <a:r>
              <a:rPr lang="en-US" dirty="0" smtClean="0"/>
              <a:t>() if you really need to (rare)</a:t>
            </a:r>
            <a:endParaRPr lang="en-US" sz="2000" dirty="0" smtClean="0"/>
          </a:p>
          <a:p>
            <a:pPr marL="120650" indent="-120650">
              <a:spcBef>
                <a:spcPts val="600"/>
              </a:spcBef>
              <a:spcAft>
                <a:spcPts val="600"/>
              </a:spcAft>
              <a:buFont typeface="Arial" pitchFamily="34" charset="0"/>
              <a:buChar char="•"/>
            </a:pPr>
            <a:r>
              <a:rPr lang="en-US" sz="2000" dirty="0" smtClean="0"/>
              <a:t>Use </a:t>
            </a:r>
            <a:r>
              <a:rPr lang="en-US" sz="2000" dirty="0" smtClean="0">
                <a:hlinkClick r:id="rId7" action="ppaction://hlinksldjump"/>
              </a:rPr>
              <a:t>rowActions </a:t>
            </a:r>
            <a:r>
              <a:rPr lang="en-US" sz="2000" dirty="0" smtClean="0"/>
              <a:t>or </a:t>
            </a:r>
            <a:r>
              <a:rPr lang="en-US" sz="2000" dirty="0" smtClean="0">
                <a:hlinkClick r:id="rId8" action="ppaction://hlinksldjump"/>
              </a:rPr>
              <a:t>rowCalculations </a:t>
            </a:r>
            <a:r>
              <a:rPr lang="en-US" sz="2000" dirty="0" smtClean="0"/>
              <a:t>if (nearly) all columns participate in the action/calculation. Otherwise, CAs are best</a:t>
            </a:r>
          </a:p>
          <a:p>
            <a:pPr marL="120650" indent="-120650">
              <a:spcBef>
                <a:spcPts val="600"/>
              </a:spcBef>
              <a:spcAft>
                <a:spcPts val="600"/>
              </a:spcAft>
              <a:buFont typeface="Arial" pitchFamily="34" charset="0"/>
              <a:buChar char="•"/>
            </a:pPr>
            <a:r>
              <a:rPr lang="en-US" sz="2000" dirty="0" smtClean="0">
                <a:hlinkClick r:id="rId9" action="ppaction://hlinksldjump"/>
              </a:rPr>
              <a:t>setJSEnabled</a:t>
            </a:r>
            <a:r>
              <a:rPr lang="en-US" sz="2000" dirty="0" smtClean="0"/>
              <a:t>(false) if VM does not need to be aware of the column. Use this </a:t>
            </a:r>
            <a:r>
              <a:rPr lang="en-US" sz="2000" i="1" dirty="0" smtClean="0"/>
              <a:t>liberally</a:t>
            </a:r>
            <a:r>
              <a:rPr lang="en-US" sz="2000" dirty="0" smtClean="0"/>
              <a:t> to boost performance. </a:t>
            </a:r>
          </a:p>
          <a:p>
            <a:pPr marL="120650" indent="-120650">
              <a:spcBef>
                <a:spcPts val="600"/>
              </a:spcBef>
              <a:spcAft>
                <a:spcPts val="600"/>
              </a:spcAft>
              <a:buFont typeface="Arial" pitchFamily="34" charset="0"/>
              <a:buChar char="•"/>
            </a:pPr>
            <a:r>
              <a:rPr lang="en-US" sz="2000" dirty="0" smtClean="0"/>
              <a:t>JS treats all objects and values as a </a:t>
            </a:r>
            <a:r>
              <a:rPr lang="en-US" sz="2000" dirty="0" smtClean="0">
                <a:hlinkClick r:id="rId10" action="ppaction://hlinksldjump"/>
              </a:rPr>
              <a:t>Boolean </a:t>
            </a:r>
            <a:r>
              <a:rPr lang="en-US" sz="2000" dirty="0" smtClean="0"/>
              <a:t>value.</a:t>
            </a:r>
            <a:br>
              <a:rPr lang="en-US" sz="2000" dirty="0" smtClean="0"/>
            </a:br>
            <a:r>
              <a:rPr lang="en-US" sz="2000" dirty="0" smtClean="0"/>
              <a:t>Use (!!object) to guarantee Boolean value</a:t>
            </a:r>
            <a:r>
              <a:rPr lang="en-US" dirty="0" smtClean="0"/>
              <a: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ppt curve copy"/>
          <p:cNvPicPr>
            <a:picLocks noChangeAspect="1" noChangeArrowheads="1"/>
          </p:cNvPicPr>
          <p:nvPr/>
        </p:nvPicPr>
        <p:blipFill>
          <a:blip r:embed="rId3" cstate="print"/>
          <a:srcRect/>
          <a:stretch>
            <a:fillRect/>
          </a:stretch>
        </p:blipFill>
        <p:spPr bwMode="auto">
          <a:xfrm>
            <a:off x="0" y="0"/>
            <a:ext cx="3679825" cy="6604000"/>
          </a:xfrm>
          <a:prstGeom prst="rect">
            <a:avLst/>
          </a:prstGeom>
          <a:noFill/>
          <a:ln w="9525">
            <a:noFill/>
            <a:miter lim="800000"/>
            <a:headEnd/>
            <a:tailEnd/>
          </a:ln>
        </p:spPr>
      </p:pic>
      <p:grpSp>
        <p:nvGrpSpPr>
          <p:cNvPr id="35843" name="Group 3"/>
          <p:cNvGrpSpPr>
            <a:grpSpLocks/>
          </p:cNvGrpSpPr>
          <p:nvPr/>
        </p:nvGrpSpPr>
        <p:grpSpPr bwMode="auto">
          <a:xfrm>
            <a:off x="0" y="6591300"/>
            <a:ext cx="9144000" cy="268288"/>
            <a:chOff x="0" y="4160"/>
            <a:chExt cx="5760" cy="169"/>
          </a:xfrm>
        </p:grpSpPr>
        <p:sp>
          <p:nvSpPr>
            <p:cNvPr id="35852" name="Rectangle 11"/>
            <p:cNvSpPr>
              <a:spLocks noChangeArrowheads="1"/>
            </p:cNvSpPr>
            <p:nvPr/>
          </p:nvSpPr>
          <p:spPr bwMode="auto">
            <a:xfrm>
              <a:off x="0" y="4160"/>
              <a:ext cx="5760" cy="169"/>
            </a:xfrm>
            <a:prstGeom prst="rect">
              <a:avLst/>
            </a:prstGeom>
            <a:solidFill>
              <a:schemeClr val="tx1"/>
            </a:solidFill>
            <a:ln w="9525">
              <a:solidFill>
                <a:schemeClr val="tx1"/>
              </a:solidFill>
              <a:miter lim="800000"/>
              <a:headEnd/>
              <a:tailEnd/>
            </a:ln>
          </p:spPr>
          <p:txBody>
            <a:bodyPr wrap="none" anchor="ctr"/>
            <a:lstStyle/>
            <a:p>
              <a:endParaRPr lang="en-US" b="0">
                <a:latin typeface="Calibri" pitchFamily="34" charset="0"/>
              </a:endParaRPr>
            </a:p>
          </p:txBody>
        </p:sp>
        <p:sp>
          <p:nvSpPr>
            <p:cNvPr id="35853" name="Text Box 5"/>
            <p:cNvSpPr txBox="1">
              <a:spLocks noChangeArrowheads="1"/>
            </p:cNvSpPr>
            <p:nvPr/>
          </p:nvSpPr>
          <p:spPr bwMode="auto">
            <a:xfrm>
              <a:off x="155" y="4166"/>
              <a:ext cx="1937" cy="154"/>
            </a:xfrm>
            <a:prstGeom prst="rect">
              <a:avLst/>
            </a:prstGeom>
            <a:noFill/>
            <a:ln w="9525">
              <a:noFill/>
              <a:miter lim="800000"/>
              <a:headEnd/>
              <a:tailEnd/>
            </a:ln>
          </p:spPr>
          <p:txBody>
            <a:bodyPr>
              <a:spAutoFit/>
            </a:bodyPr>
            <a:lstStyle/>
            <a:p>
              <a:pPr>
                <a:spcBef>
                  <a:spcPct val="50000"/>
                </a:spcBef>
              </a:pPr>
              <a:r>
                <a:rPr lang="en-GB" sz="1000">
                  <a:solidFill>
                    <a:schemeClr val="bg1"/>
                  </a:solidFill>
                  <a:latin typeface="Calibri" pitchFamily="34" charset="0"/>
                  <a:cs typeface="Arial" charset="0"/>
                </a:rPr>
                <a:t>© - All rights Reserved</a:t>
              </a:r>
            </a:p>
          </p:txBody>
        </p:sp>
        <p:sp>
          <p:nvSpPr>
            <p:cNvPr id="35854" name="Text Box 6"/>
            <p:cNvSpPr txBox="1">
              <a:spLocks noChangeArrowheads="1"/>
            </p:cNvSpPr>
            <p:nvPr/>
          </p:nvSpPr>
          <p:spPr bwMode="auto">
            <a:xfrm>
              <a:off x="3687" y="4166"/>
              <a:ext cx="1937" cy="154"/>
            </a:xfrm>
            <a:prstGeom prst="rect">
              <a:avLst/>
            </a:prstGeom>
            <a:noFill/>
            <a:ln w="9525">
              <a:noFill/>
              <a:miter lim="800000"/>
              <a:headEnd/>
              <a:tailEnd/>
            </a:ln>
          </p:spPr>
          <p:txBody>
            <a:bodyPr>
              <a:spAutoFit/>
            </a:bodyPr>
            <a:lstStyle/>
            <a:p>
              <a:pPr algn="r">
                <a:spcBef>
                  <a:spcPct val="50000"/>
                </a:spcBef>
              </a:pPr>
              <a:r>
                <a:rPr lang="en-GB" sz="1000">
                  <a:solidFill>
                    <a:schemeClr val="bg1"/>
                  </a:solidFill>
                  <a:latin typeface="Calibri" pitchFamily="34" charset="0"/>
                  <a:cs typeface="Arial" charset="0"/>
                </a:rPr>
                <a:t>CONFIDENTIAL</a:t>
              </a:r>
            </a:p>
          </p:txBody>
        </p:sp>
      </p:grpSp>
      <p:grpSp>
        <p:nvGrpSpPr>
          <p:cNvPr id="35844" name="Group 7"/>
          <p:cNvGrpSpPr>
            <a:grpSpLocks/>
          </p:cNvGrpSpPr>
          <p:nvPr/>
        </p:nvGrpSpPr>
        <p:grpSpPr bwMode="auto">
          <a:xfrm>
            <a:off x="2198688" y="4665663"/>
            <a:ext cx="347662" cy="258762"/>
            <a:chOff x="1080" y="3824"/>
            <a:chExt cx="235" cy="195"/>
          </a:xfrm>
        </p:grpSpPr>
        <p:sp>
          <p:nvSpPr>
            <p:cNvPr id="35850" name="AutoShape 8"/>
            <p:cNvSpPr>
              <a:spLocks noChangeArrowheads="1"/>
            </p:cNvSpPr>
            <p:nvPr/>
          </p:nvSpPr>
          <p:spPr bwMode="auto">
            <a:xfrm>
              <a:off x="1080" y="3824"/>
              <a:ext cx="128" cy="192"/>
            </a:xfrm>
            <a:prstGeom prst="chevron">
              <a:avLst>
                <a:gd name="adj" fmla="val 56250"/>
              </a:avLst>
            </a:prstGeom>
            <a:noFill/>
            <a:ln w="9525">
              <a:solidFill>
                <a:srgbClr val="B2B2B2"/>
              </a:solidFill>
              <a:miter lim="800000"/>
              <a:headEnd/>
              <a:tailEnd/>
            </a:ln>
          </p:spPr>
          <p:txBody>
            <a:bodyPr wrap="none" anchor="ctr"/>
            <a:lstStyle/>
            <a:p>
              <a:endParaRPr lang="en-US">
                <a:latin typeface="Calibri" pitchFamily="34" charset="0"/>
              </a:endParaRPr>
            </a:p>
          </p:txBody>
        </p:sp>
        <p:sp>
          <p:nvSpPr>
            <p:cNvPr id="35851" name="AutoShape 9"/>
            <p:cNvSpPr>
              <a:spLocks noChangeArrowheads="1"/>
            </p:cNvSpPr>
            <p:nvPr/>
          </p:nvSpPr>
          <p:spPr bwMode="auto">
            <a:xfrm>
              <a:off x="1187" y="3827"/>
              <a:ext cx="128" cy="192"/>
            </a:xfrm>
            <a:prstGeom prst="chevron">
              <a:avLst>
                <a:gd name="adj" fmla="val 56250"/>
              </a:avLst>
            </a:prstGeom>
            <a:noFill/>
            <a:ln w="9525">
              <a:solidFill>
                <a:srgbClr val="B2B2B2"/>
              </a:solidFill>
              <a:miter lim="800000"/>
              <a:headEnd/>
              <a:tailEnd/>
            </a:ln>
          </p:spPr>
          <p:txBody>
            <a:bodyPr wrap="none" anchor="ctr"/>
            <a:lstStyle/>
            <a:p>
              <a:endParaRPr lang="en-US">
                <a:latin typeface="Calibri" pitchFamily="34" charset="0"/>
              </a:endParaRPr>
            </a:p>
          </p:txBody>
        </p:sp>
      </p:grpSp>
      <p:sp>
        <p:nvSpPr>
          <p:cNvPr id="35845" name="Text Box 9"/>
          <p:cNvSpPr txBox="1">
            <a:spLocks noChangeArrowheads="1"/>
          </p:cNvSpPr>
          <p:nvPr/>
        </p:nvSpPr>
        <p:spPr bwMode="auto">
          <a:xfrm>
            <a:off x="2451100" y="4060825"/>
            <a:ext cx="5003800" cy="2523768"/>
          </a:xfrm>
          <a:prstGeom prst="rect">
            <a:avLst/>
          </a:prstGeom>
          <a:noFill/>
          <a:ln w="9525">
            <a:noFill/>
            <a:miter lim="800000"/>
            <a:headEnd/>
            <a:tailEnd/>
          </a:ln>
        </p:spPr>
        <p:txBody>
          <a:bodyPr>
            <a:spAutoFit/>
          </a:bodyPr>
          <a:lstStyle/>
          <a:p>
            <a:pPr>
              <a:spcBef>
                <a:spcPct val="50000"/>
              </a:spcBef>
            </a:pPr>
            <a:r>
              <a:rPr lang="en-GB" sz="4000" dirty="0" smtClean="0">
                <a:latin typeface="Calibri" pitchFamily="34" charset="0"/>
              </a:rPr>
              <a:t>End of Part I</a:t>
            </a:r>
            <a:br>
              <a:rPr lang="en-GB" sz="4000" dirty="0" smtClean="0">
                <a:latin typeface="Calibri" pitchFamily="34" charset="0"/>
              </a:rPr>
            </a:br>
            <a:r>
              <a:rPr lang="en-GB" sz="4000" dirty="0" smtClean="0">
                <a:latin typeface="Calibri" pitchFamily="34" charset="0"/>
              </a:rPr>
              <a:t>Thank You</a:t>
            </a:r>
          </a:p>
          <a:p>
            <a:pPr>
              <a:spcBef>
                <a:spcPct val="50000"/>
              </a:spcBef>
            </a:pPr>
            <a:r>
              <a:rPr lang="en-GB" sz="4000" b="0" dirty="0" smtClean="0">
                <a:latin typeface="Calibri" pitchFamily="34" charset="0"/>
              </a:rPr>
              <a:t>Next: Structure</a:t>
            </a:r>
            <a:endParaRPr lang="en-GB" sz="4000" b="0" dirty="0">
              <a:latin typeface="Calibri" pitchFamily="34" charset="0"/>
            </a:endParaRPr>
          </a:p>
          <a:p>
            <a:pPr>
              <a:spcBef>
                <a:spcPct val="50000"/>
              </a:spcBef>
            </a:pPr>
            <a:endParaRPr lang="en-GB" sz="1200" b="0" dirty="0">
              <a:latin typeface="Calibri" pitchFamily="34" charset="0"/>
            </a:endParaRPr>
          </a:p>
        </p:txBody>
      </p:sp>
      <p:sp>
        <p:nvSpPr>
          <p:cNvPr id="35846" name="Line 11"/>
          <p:cNvSpPr>
            <a:spLocks noChangeShapeType="1"/>
          </p:cNvSpPr>
          <p:nvPr/>
        </p:nvSpPr>
        <p:spPr bwMode="auto">
          <a:xfrm>
            <a:off x="2549525" y="4787900"/>
            <a:ext cx="6594475" cy="0"/>
          </a:xfrm>
          <a:prstGeom prst="line">
            <a:avLst/>
          </a:prstGeom>
          <a:noFill/>
          <a:ln w="9525">
            <a:solidFill>
              <a:srgbClr val="FD7F05"/>
            </a:solidFill>
            <a:round/>
            <a:headEnd/>
            <a:tailEnd/>
          </a:ln>
        </p:spPr>
        <p:txBody>
          <a:bodyPr/>
          <a:lstStyle/>
          <a:p>
            <a:endParaRPr lang="en-US"/>
          </a:p>
        </p:txBody>
      </p:sp>
      <p:sp>
        <p:nvSpPr>
          <p:cNvPr id="35847" name="Rectangle 12"/>
          <p:cNvSpPr>
            <a:spLocks noChangeArrowheads="1"/>
          </p:cNvSpPr>
          <p:nvPr/>
        </p:nvSpPr>
        <p:spPr bwMode="auto">
          <a:xfrm>
            <a:off x="3365500" y="0"/>
            <a:ext cx="5778500" cy="1549400"/>
          </a:xfrm>
          <a:prstGeom prst="rect">
            <a:avLst/>
          </a:prstGeom>
          <a:solidFill>
            <a:schemeClr val="bg1"/>
          </a:solidFill>
          <a:ln w="9525">
            <a:noFill/>
            <a:miter lim="800000"/>
            <a:headEnd/>
            <a:tailEnd/>
          </a:ln>
        </p:spPr>
        <p:txBody>
          <a:bodyPr wrap="none" anchor="ctr"/>
          <a:lstStyle/>
          <a:p>
            <a:endParaRPr lang="en-US">
              <a:latin typeface="Calibri" pitchFamily="34" charset="0"/>
            </a:endParaRPr>
          </a:p>
        </p:txBody>
      </p:sp>
      <p:pic>
        <p:nvPicPr>
          <p:cNvPr id="35848" name="Picture 13" descr="letterhead3 copy"/>
          <p:cNvPicPr>
            <a:picLocks noChangeAspect="1" noChangeArrowheads="1"/>
          </p:cNvPicPr>
          <p:nvPr/>
        </p:nvPicPr>
        <p:blipFill>
          <a:blip r:embed="rId4" cstate="print"/>
          <a:srcRect l="9546" t="7112" r="49048" b="35243"/>
          <a:stretch>
            <a:fillRect/>
          </a:stretch>
        </p:blipFill>
        <p:spPr bwMode="auto">
          <a:xfrm>
            <a:off x="5219700" y="203200"/>
            <a:ext cx="3403600" cy="1395413"/>
          </a:xfrm>
          <a:prstGeom prst="rect">
            <a:avLst/>
          </a:prstGeom>
          <a:noFill/>
          <a:ln w="9525">
            <a:noFill/>
            <a:miter lim="800000"/>
            <a:headEnd/>
            <a:tailEnd/>
          </a:ln>
        </p:spPr>
      </p:pic>
      <p:sp>
        <p:nvSpPr>
          <p:cNvPr id="35849" name="Rectangle 5"/>
          <p:cNvSpPr txBox="1">
            <a:spLocks noChangeArrowheads="1"/>
          </p:cNvSpPr>
          <p:nvPr/>
        </p:nvSpPr>
        <p:spPr bwMode="auto">
          <a:xfrm>
            <a:off x="3457575" y="6550025"/>
            <a:ext cx="2241550" cy="269875"/>
          </a:xfrm>
          <a:prstGeom prst="rect">
            <a:avLst/>
          </a:prstGeom>
          <a:noFill/>
          <a:ln w="9525">
            <a:noFill/>
            <a:miter lim="800000"/>
            <a:headEnd/>
            <a:tailEnd/>
          </a:ln>
        </p:spPr>
        <p:txBody>
          <a:bodyPr/>
          <a:lstStyle/>
          <a:p>
            <a:pPr algn="ctr"/>
            <a:fld id="{F3E4920D-AEDB-458D-9851-011F0270C5FF}" type="slidenum">
              <a:rPr lang="en-US">
                <a:solidFill>
                  <a:schemeClr val="bg1"/>
                </a:solidFill>
                <a:latin typeface="Calibri" pitchFamily="34" charset="0"/>
              </a:rPr>
              <a:pPr algn="ctr"/>
              <a:t>24</a:t>
            </a:fld>
            <a:endParaRPr lang="en-US">
              <a:solidFill>
                <a:schemeClr val="bg1"/>
              </a:solidFill>
              <a:latin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err="1" smtClean="0">
                <a:solidFill>
                  <a:srgbClr val="FD7F05"/>
                </a:solidFill>
                <a:latin typeface="Calibri" pitchFamily="34" charset="0"/>
              </a:rPr>
              <a:t>Bugfoot</a:t>
            </a:r>
            <a:endParaRPr lang="en-US" sz="2800" dirty="0">
              <a:solidFill>
                <a:srgbClr val="FD7F05"/>
              </a:solidFill>
              <a:latin typeface="Calibri" pitchFamily="34" charset="0"/>
            </a:endParaRPr>
          </a:p>
        </p:txBody>
      </p:sp>
      <p:pic>
        <p:nvPicPr>
          <p:cNvPr id="75778" name="Picture 2" descr="Bigfoot"/>
          <p:cNvPicPr>
            <a:picLocks noChangeAspect="1" noChangeArrowheads="1"/>
          </p:cNvPicPr>
          <p:nvPr/>
        </p:nvPicPr>
        <p:blipFill>
          <a:blip r:embed="rId3" cstate="print"/>
          <a:srcRect/>
          <a:stretch>
            <a:fillRect/>
          </a:stretch>
        </p:blipFill>
        <p:spPr bwMode="auto">
          <a:xfrm>
            <a:off x="2212975" y="693737"/>
            <a:ext cx="4933950" cy="5229226"/>
          </a:xfrm>
          <a:prstGeom prst="rect">
            <a:avLst/>
          </a:prstGeom>
          <a:noFill/>
        </p:spPr>
      </p:pic>
      <p:sp>
        <p:nvSpPr>
          <p:cNvPr id="5" name="TextBox 4"/>
          <p:cNvSpPr txBox="1"/>
          <p:nvPr/>
        </p:nvSpPr>
        <p:spPr>
          <a:xfrm>
            <a:off x="645459" y="5930153"/>
            <a:ext cx="8229600" cy="369332"/>
          </a:xfrm>
          <a:prstGeom prst="rect">
            <a:avLst/>
          </a:prstGeom>
          <a:noFill/>
        </p:spPr>
        <p:txBody>
          <a:bodyPr wrap="square" rtlCol="0">
            <a:spAutoFit/>
          </a:bodyPr>
          <a:lstStyle/>
          <a:p>
            <a:r>
              <a:rPr lang="en-US" dirty="0" smtClean="0"/>
              <a:t>A bug that isn’t reproducible and has been sighted by only one person.</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curve copy"/>
          <p:cNvPicPr>
            <a:picLocks noChangeAspect="1" noChangeArrowheads="1"/>
          </p:cNvPicPr>
          <p:nvPr/>
        </p:nvPicPr>
        <p:blipFill>
          <a:blip r:embed="rId3" cstate="print"/>
          <a:srcRect/>
          <a:stretch>
            <a:fillRect/>
          </a:stretch>
        </p:blipFill>
        <p:spPr bwMode="auto">
          <a:xfrm>
            <a:off x="0" y="0"/>
            <a:ext cx="3673475" cy="6592888"/>
          </a:xfrm>
          <a:prstGeom prst="rect">
            <a:avLst/>
          </a:prstGeom>
          <a:noFill/>
          <a:ln w="9525">
            <a:noFill/>
            <a:miter lim="800000"/>
            <a:headEnd/>
            <a:tailEnd/>
          </a:ln>
        </p:spPr>
      </p:pic>
      <p:grpSp>
        <p:nvGrpSpPr>
          <p:cNvPr id="2" name="Group 7"/>
          <p:cNvGrpSpPr>
            <a:grpSpLocks/>
          </p:cNvGrpSpPr>
          <p:nvPr/>
        </p:nvGrpSpPr>
        <p:grpSpPr bwMode="auto">
          <a:xfrm>
            <a:off x="2554288" y="4665663"/>
            <a:ext cx="347662" cy="258762"/>
            <a:chOff x="1080" y="3824"/>
            <a:chExt cx="235" cy="195"/>
          </a:xfrm>
        </p:grpSpPr>
        <p:sp>
          <p:nvSpPr>
            <p:cNvPr id="7176" name="AutoShape 8"/>
            <p:cNvSpPr>
              <a:spLocks noChangeArrowheads="1"/>
            </p:cNvSpPr>
            <p:nvPr/>
          </p:nvSpPr>
          <p:spPr bwMode="auto">
            <a:xfrm>
              <a:off x="1080" y="3824"/>
              <a:ext cx="128" cy="192"/>
            </a:xfrm>
            <a:prstGeom prst="chevron">
              <a:avLst>
                <a:gd name="adj" fmla="val 56250"/>
              </a:avLst>
            </a:prstGeom>
            <a:noFill/>
            <a:ln w="9525">
              <a:solidFill>
                <a:srgbClr val="B2B2B2"/>
              </a:solidFill>
              <a:miter lim="800000"/>
              <a:headEnd/>
              <a:tailEnd/>
            </a:ln>
          </p:spPr>
          <p:txBody>
            <a:bodyPr wrap="none" anchor="ctr"/>
            <a:lstStyle/>
            <a:p>
              <a:endParaRPr lang="en-US"/>
            </a:p>
          </p:txBody>
        </p:sp>
        <p:sp>
          <p:nvSpPr>
            <p:cNvPr id="7177" name="AutoShape 9"/>
            <p:cNvSpPr>
              <a:spLocks noChangeArrowheads="1"/>
            </p:cNvSpPr>
            <p:nvPr/>
          </p:nvSpPr>
          <p:spPr bwMode="auto">
            <a:xfrm>
              <a:off x="1187" y="3827"/>
              <a:ext cx="128" cy="192"/>
            </a:xfrm>
            <a:prstGeom prst="chevron">
              <a:avLst>
                <a:gd name="adj" fmla="val 56250"/>
              </a:avLst>
            </a:prstGeom>
            <a:noFill/>
            <a:ln w="9525">
              <a:solidFill>
                <a:srgbClr val="B2B2B2"/>
              </a:solidFill>
              <a:miter lim="800000"/>
              <a:headEnd/>
              <a:tailEnd/>
            </a:ln>
          </p:spPr>
          <p:txBody>
            <a:bodyPr wrap="none" anchor="ctr"/>
            <a:lstStyle/>
            <a:p>
              <a:endParaRPr lang="en-US"/>
            </a:p>
          </p:txBody>
        </p:sp>
      </p:grpSp>
      <p:sp>
        <p:nvSpPr>
          <p:cNvPr id="7172" name="Text Box 9"/>
          <p:cNvSpPr txBox="1">
            <a:spLocks noChangeArrowheads="1"/>
          </p:cNvSpPr>
          <p:nvPr/>
        </p:nvSpPr>
        <p:spPr bwMode="auto">
          <a:xfrm>
            <a:off x="2806700" y="4223123"/>
            <a:ext cx="5651500" cy="2031325"/>
          </a:xfrm>
          <a:prstGeom prst="rect">
            <a:avLst/>
          </a:prstGeom>
          <a:noFill/>
          <a:ln w="9525">
            <a:noFill/>
            <a:miter lim="800000"/>
            <a:headEnd/>
            <a:tailEnd/>
          </a:ln>
        </p:spPr>
        <p:txBody>
          <a:bodyPr>
            <a:spAutoFit/>
          </a:bodyPr>
          <a:lstStyle/>
          <a:p>
            <a:pPr>
              <a:lnSpc>
                <a:spcPct val="150000"/>
              </a:lnSpc>
              <a:spcBef>
                <a:spcPct val="50000"/>
              </a:spcBef>
            </a:pPr>
            <a:r>
              <a:rPr lang="en-GB" sz="2400" dirty="0" smtClean="0"/>
              <a:t>BCS Framework </a:t>
            </a:r>
            <a:r>
              <a:rPr lang="en-GB" sz="2400" b="0" dirty="0" smtClean="0"/>
              <a:t>–</a:t>
            </a:r>
            <a:r>
              <a:rPr lang="en-GB" sz="2400" dirty="0" smtClean="0"/>
              <a:t> </a:t>
            </a:r>
            <a:br>
              <a:rPr lang="en-GB" sz="2400" dirty="0" smtClean="0"/>
            </a:br>
            <a:r>
              <a:rPr lang="en-GB" sz="2000" dirty="0" smtClean="0"/>
              <a:t>ValidateManager &amp; JavaScript</a:t>
            </a:r>
            <a:endParaRPr lang="en-GB" sz="2000" b="0" dirty="0"/>
          </a:p>
          <a:p>
            <a:pPr>
              <a:spcBef>
                <a:spcPct val="50000"/>
              </a:spcBef>
            </a:pPr>
            <a:endParaRPr lang="en-GB" sz="1200" b="0" dirty="0" smtClean="0"/>
          </a:p>
          <a:p>
            <a:pPr>
              <a:spcBef>
                <a:spcPct val="50000"/>
              </a:spcBef>
            </a:pPr>
            <a:r>
              <a:rPr lang="en-GB" sz="1200" b="0" dirty="0" smtClean="0"/>
              <a:t>Part I – A History and Introduction</a:t>
            </a:r>
            <a:endParaRPr lang="en-GB" sz="1200" b="0" dirty="0"/>
          </a:p>
          <a:p>
            <a:pPr>
              <a:spcBef>
                <a:spcPct val="50000"/>
              </a:spcBef>
            </a:pPr>
            <a:r>
              <a:rPr lang="en-GB" sz="1600" b="0" dirty="0" smtClean="0">
                <a:solidFill>
                  <a:srgbClr val="FD7F05"/>
                </a:solidFill>
              </a:rPr>
              <a:t>Spring/Summer, </a:t>
            </a:r>
            <a:r>
              <a:rPr lang="en-GB" sz="1600" b="0" dirty="0">
                <a:solidFill>
                  <a:srgbClr val="FD7F05"/>
                </a:solidFill>
              </a:rPr>
              <a:t>2010</a:t>
            </a:r>
          </a:p>
        </p:txBody>
      </p:sp>
      <p:sp>
        <p:nvSpPr>
          <p:cNvPr id="7173" name="Line 11"/>
          <p:cNvSpPr>
            <a:spLocks noChangeShapeType="1"/>
          </p:cNvSpPr>
          <p:nvPr/>
        </p:nvSpPr>
        <p:spPr bwMode="auto">
          <a:xfrm>
            <a:off x="2905125" y="4787900"/>
            <a:ext cx="6223000" cy="0"/>
          </a:xfrm>
          <a:prstGeom prst="line">
            <a:avLst/>
          </a:prstGeom>
          <a:noFill/>
          <a:ln w="9525">
            <a:solidFill>
              <a:srgbClr val="FD7F05"/>
            </a:solidFill>
            <a:round/>
            <a:headEnd/>
            <a:tailEnd/>
          </a:ln>
        </p:spPr>
        <p:txBody>
          <a:bodyPr/>
          <a:lstStyle/>
          <a:p>
            <a:endParaRPr lang="en-US"/>
          </a:p>
        </p:txBody>
      </p:sp>
      <p:sp>
        <p:nvSpPr>
          <p:cNvPr id="7174" name="Rectangle 12"/>
          <p:cNvSpPr>
            <a:spLocks noChangeArrowheads="1"/>
          </p:cNvSpPr>
          <p:nvPr/>
        </p:nvSpPr>
        <p:spPr bwMode="auto">
          <a:xfrm>
            <a:off x="3365500" y="0"/>
            <a:ext cx="5778500" cy="1549400"/>
          </a:xfrm>
          <a:prstGeom prst="rect">
            <a:avLst/>
          </a:prstGeom>
          <a:solidFill>
            <a:schemeClr val="bg1"/>
          </a:solidFill>
          <a:ln w="9525">
            <a:noFill/>
            <a:miter lim="800000"/>
            <a:headEnd/>
            <a:tailEnd/>
          </a:ln>
        </p:spPr>
        <p:txBody>
          <a:bodyPr wrap="none" anchor="ctr"/>
          <a:lstStyle/>
          <a:p>
            <a:endParaRPr lang="en-US"/>
          </a:p>
        </p:txBody>
      </p:sp>
      <p:pic>
        <p:nvPicPr>
          <p:cNvPr id="7175" name="Picture 13" descr="letterhead3 copy"/>
          <p:cNvPicPr>
            <a:picLocks noChangeAspect="1" noChangeArrowheads="1"/>
          </p:cNvPicPr>
          <p:nvPr/>
        </p:nvPicPr>
        <p:blipFill>
          <a:blip r:embed="rId4" cstate="print"/>
          <a:srcRect l="9546" t="7112" r="49048" b="35243"/>
          <a:stretch>
            <a:fillRect/>
          </a:stretch>
        </p:blipFill>
        <p:spPr bwMode="auto">
          <a:xfrm>
            <a:off x="5359400" y="203200"/>
            <a:ext cx="3403600" cy="1395413"/>
          </a:xfrm>
          <a:prstGeom prst="rect">
            <a:avLst/>
          </a:prstGeom>
          <a:noFill/>
          <a:ln w="9525">
            <a:noFill/>
            <a:miter lim="800000"/>
            <a:headEnd/>
            <a:tailEnd/>
          </a:ln>
        </p:spPr>
      </p:pic>
    </p:spTree>
  </p:cSld>
  <p:clrMapOvr>
    <a:masterClrMapping/>
  </p:clrMapOvr>
  <p:transition spd="slow" advClick="0" advTm="2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A History</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5247590"/>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174625" indent="-174625">
              <a:spcBef>
                <a:spcPts val="600"/>
              </a:spcBef>
              <a:spcAft>
                <a:spcPts val="600"/>
              </a:spcAft>
              <a:buClr>
                <a:schemeClr val="folHlink"/>
              </a:buClr>
              <a:buFont typeface="Arial" pitchFamily="34" charset="0"/>
              <a:buChar char="•"/>
            </a:pPr>
            <a:r>
              <a:rPr lang="en-US" sz="2400" b="0" dirty="0" smtClean="0"/>
              <a:t>Summer </a:t>
            </a:r>
            <a:r>
              <a:rPr lang="en-US" sz="2400" b="0" dirty="0"/>
              <a:t>of 2004, Neeraj dreamed up the basics for our </a:t>
            </a:r>
            <a:r>
              <a:rPr lang="en-US" sz="2400" b="0" dirty="0" smtClean="0"/>
              <a:t>framework. </a:t>
            </a:r>
          </a:p>
          <a:p>
            <a:pPr marL="174625" indent="-174625">
              <a:spcBef>
                <a:spcPts val="600"/>
              </a:spcBef>
              <a:spcAft>
                <a:spcPts val="600"/>
              </a:spcAft>
              <a:buClr>
                <a:schemeClr val="folHlink"/>
              </a:buClr>
              <a:buFont typeface="Arial" pitchFamily="34" charset="0"/>
              <a:buChar char="•"/>
            </a:pPr>
            <a:r>
              <a:rPr lang="en-US" sz="2400" b="0" dirty="0" smtClean="0"/>
              <a:t>Started work on Java framework in Sept, 2004 </a:t>
            </a:r>
          </a:p>
          <a:p>
            <a:pPr marL="174625" indent="-174625">
              <a:spcBef>
                <a:spcPts val="600"/>
              </a:spcBef>
              <a:spcAft>
                <a:spcPts val="600"/>
              </a:spcAft>
              <a:buClr>
                <a:schemeClr val="folHlink"/>
              </a:buClr>
              <a:buFont typeface="Arial" pitchFamily="34" charset="0"/>
              <a:buChar char="•"/>
            </a:pPr>
            <a:r>
              <a:rPr lang="en-US" sz="2400" b="0" dirty="0" smtClean="0"/>
              <a:t>First usage in Oct / Nov 2004 to help generate &lt;table&gt;s</a:t>
            </a:r>
            <a:endParaRPr lang="en-US" sz="2400" b="0" dirty="0"/>
          </a:p>
          <a:p>
            <a:pPr marL="174625" indent="-174625">
              <a:spcBef>
                <a:spcPts val="600"/>
              </a:spcBef>
              <a:spcAft>
                <a:spcPts val="600"/>
              </a:spcAft>
              <a:buClr>
                <a:schemeClr val="folHlink"/>
              </a:buClr>
              <a:buFont typeface="Arial" pitchFamily="34" charset="0"/>
              <a:buChar char="•"/>
            </a:pPr>
            <a:r>
              <a:rPr lang="en-US" sz="2400" b="0" dirty="0" smtClean="0"/>
              <a:t>Dec 2004, on </a:t>
            </a:r>
            <a:r>
              <a:rPr lang="en-US" sz="2400" b="0" dirty="0" err="1" smtClean="0"/>
              <a:t>Anika’s</a:t>
            </a:r>
            <a:r>
              <a:rPr lang="en-US" sz="2400" b="0" dirty="0" smtClean="0"/>
              <a:t> birthday (0</a:t>
            </a:r>
            <a:r>
              <a:rPr lang="en-US" sz="2400" b="0" baseline="30000" dirty="0" smtClean="0"/>
              <a:t>th</a:t>
            </a:r>
            <a:r>
              <a:rPr lang="en-US" sz="2400" b="0" dirty="0" smtClean="0"/>
              <a:t>), </a:t>
            </a:r>
            <a:r>
              <a:rPr lang="en-US" sz="2400" b="0" dirty="0"/>
              <a:t>Jack </a:t>
            </a:r>
            <a:r>
              <a:rPr lang="en-US" sz="2400" b="0" dirty="0" smtClean="0"/>
              <a:t>begins adding </a:t>
            </a:r>
            <a:r>
              <a:rPr lang="en-US" sz="2400" b="0" dirty="0"/>
              <a:t>JavaScript to compliment </a:t>
            </a:r>
            <a:r>
              <a:rPr lang="en-US" sz="2400" b="0" dirty="0" err="1"/>
              <a:t>Neeraj’s</a:t>
            </a:r>
            <a:r>
              <a:rPr lang="en-US" sz="2400" b="0" dirty="0"/>
              <a:t> </a:t>
            </a:r>
            <a:r>
              <a:rPr lang="en-US" sz="2400" b="0" dirty="0" smtClean="0"/>
              <a:t>Java. </a:t>
            </a:r>
            <a:br>
              <a:rPr lang="en-US" sz="2400" b="0" dirty="0" smtClean="0"/>
            </a:br>
            <a:r>
              <a:rPr lang="en-US" sz="2400" b="0" dirty="0" smtClean="0"/>
              <a:t>Essentially, </a:t>
            </a:r>
            <a:r>
              <a:rPr lang="en-US" sz="2400" b="0" dirty="0" err="1" smtClean="0"/>
              <a:t>Anika</a:t>
            </a:r>
            <a:r>
              <a:rPr lang="en-US" sz="2400" b="0" dirty="0" smtClean="0"/>
              <a:t> and ValidateManager share a birthday!</a:t>
            </a:r>
            <a:endParaRPr lang="en-US" sz="2400" b="0" dirty="0"/>
          </a:p>
          <a:p>
            <a:pPr marL="174625" indent="-174625">
              <a:spcBef>
                <a:spcPts val="600"/>
              </a:spcBef>
              <a:spcAft>
                <a:spcPts val="600"/>
              </a:spcAft>
              <a:buClr>
                <a:schemeClr val="folHlink"/>
              </a:buClr>
              <a:buFont typeface="Arial" pitchFamily="34" charset="0"/>
              <a:buChar char="•"/>
            </a:pPr>
            <a:r>
              <a:rPr lang="en-US" sz="2400" b="0" dirty="0" smtClean="0"/>
              <a:t>Initial </a:t>
            </a:r>
            <a:r>
              <a:rPr lang="en-US" sz="2400" b="0" dirty="0"/>
              <a:t>idea was to automate on-submit validations. These validations often took much of our time to write</a:t>
            </a:r>
            <a:r>
              <a:rPr lang="en-US" sz="2400" b="0" dirty="0" smtClean="0"/>
              <a:t>.</a:t>
            </a:r>
          </a:p>
          <a:p>
            <a:pPr marL="174625" indent="-174625">
              <a:spcBef>
                <a:spcPts val="600"/>
              </a:spcBef>
              <a:spcAft>
                <a:spcPts val="600"/>
              </a:spcAft>
              <a:buClr>
                <a:schemeClr val="folHlink"/>
              </a:buClr>
              <a:buFont typeface="Arial" pitchFamily="34" charset="0"/>
              <a:buChar char="•"/>
            </a:pPr>
            <a:r>
              <a:rPr lang="en-US" sz="2400" b="0" dirty="0" smtClean="0"/>
              <a:t>The </a:t>
            </a:r>
            <a:r>
              <a:rPr lang="en-US" sz="2400" b="0" dirty="0" err="1" smtClean="0"/>
              <a:t>validateManager</a:t>
            </a:r>
            <a:r>
              <a:rPr lang="en-US" sz="2400" b="0" dirty="0" smtClean="0"/>
              <a:t> library quickly grew into much more, but the name stuck. </a:t>
            </a:r>
            <a:endParaRPr lang="en-US" sz="2400" b="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Validation</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707886"/>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2400" b="0" dirty="0"/>
          </a:p>
          <a:p>
            <a:pPr>
              <a:buClr>
                <a:schemeClr val="folHlink"/>
              </a:buClr>
              <a:buFont typeface="Wingdings" pitchFamily="2" charset="2"/>
              <a:buNone/>
            </a:pPr>
            <a:endParaRPr lang="en-US" sz="1600" b="0" dirty="0" smtClean="0"/>
          </a:p>
        </p:txBody>
      </p:sp>
      <p:sp>
        <p:nvSpPr>
          <p:cNvPr id="4" name="TextBox 3"/>
          <p:cNvSpPr txBox="1"/>
          <p:nvPr/>
        </p:nvSpPr>
        <p:spPr>
          <a:xfrm>
            <a:off x="766482" y="847165"/>
            <a:ext cx="7691718" cy="5847755"/>
          </a:xfrm>
          <a:prstGeom prst="rect">
            <a:avLst/>
          </a:prstGeom>
          <a:noFill/>
        </p:spPr>
        <p:txBody>
          <a:bodyPr wrap="square" rtlCol="0">
            <a:spAutoFit/>
          </a:bodyPr>
          <a:lstStyle/>
          <a:p>
            <a:r>
              <a:rPr lang="en-US" sz="2000" dirty="0" err="1" smtClean="0">
                <a:solidFill>
                  <a:srgbClr val="FD7F05"/>
                </a:solidFill>
                <a:latin typeface="Calibri" pitchFamily="34" charset="0"/>
              </a:rPr>
              <a:t>ui.addRowValidation</a:t>
            </a:r>
            <a:r>
              <a:rPr lang="en-US" sz="2000" dirty="0" smtClean="0">
                <a:solidFill>
                  <a:srgbClr val="FD7F05"/>
                </a:solidFill>
                <a:latin typeface="Calibri" pitchFamily="34" charset="0"/>
              </a:rPr>
              <a:t>(</a:t>
            </a:r>
          </a:p>
          <a:p>
            <a:pPr marL="685800" lvl="1" indent="-228600">
              <a:buFont typeface="Arial" pitchFamily="34" charset="0"/>
              <a:buChar char="•"/>
            </a:pPr>
            <a:r>
              <a:rPr lang="en-US" i="1" dirty="0" smtClean="0"/>
              <a:t> </a:t>
            </a:r>
            <a:r>
              <a:rPr lang="en-US" sz="2000" dirty="0" smtClean="0">
                <a:solidFill>
                  <a:srgbClr val="FD7F05"/>
                </a:solidFill>
                <a:latin typeface="Calibri" pitchFamily="34" charset="0"/>
              </a:rPr>
              <a:t>assertion</a:t>
            </a:r>
          </a:p>
          <a:p>
            <a:pPr marL="1143000" lvl="2" indent="-228600">
              <a:buFont typeface="Arial" pitchFamily="34" charset="0"/>
              <a:buChar char="•"/>
            </a:pPr>
            <a:r>
              <a:rPr lang="en-US" dirty="0" smtClean="0"/>
              <a:t>Boolean expression</a:t>
            </a:r>
          </a:p>
          <a:p>
            <a:pPr marL="1143000" lvl="2" indent="-228600">
              <a:buFont typeface="Arial" pitchFamily="34" charset="0"/>
              <a:buChar char="•"/>
            </a:pPr>
            <a:r>
              <a:rPr lang="en-US" dirty="0" smtClean="0"/>
              <a:t>True indicates no validation issue</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,message</a:t>
            </a:r>
          </a:p>
          <a:p>
            <a:pPr marL="1143000" lvl="2" indent="-228600">
              <a:buFont typeface="Arial" pitchFamily="34" charset="0"/>
              <a:buChar char="•"/>
            </a:pPr>
            <a:r>
              <a:rPr lang="en-US" dirty="0" smtClean="0"/>
              <a:t>Validation Error text, displayed if assertion is false</a:t>
            </a:r>
          </a:p>
          <a:p>
            <a:pPr marL="1143000" lvl="2" indent="-228600">
              <a:buFont typeface="Arial" pitchFamily="34" charset="0"/>
              <a:buChar char="•"/>
            </a:pPr>
            <a:r>
              <a:rPr lang="en-US" dirty="0" smtClean="0"/>
              <a:t>Can be dynamic text, such as:</a:t>
            </a:r>
            <a:br>
              <a:rPr lang="en-US" dirty="0" smtClean="0"/>
            </a:br>
            <a:r>
              <a:rPr lang="en-US" dirty="0" smtClean="0"/>
              <a:t>“</a:t>
            </a:r>
            <a:r>
              <a:rPr lang="en-US" sz="1400" dirty="0" smtClean="0"/>
              <a:t>Your value, [</a:t>
            </a:r>
            <a:r>
              <a:rPr lang="en-US" sz="1400" dirty="0" err="1" smtClean="0"/>
              <a:t>minVal</a:t>
            </a:r>
            <a:r>
              <a:rPr lang="en-US" sz="1400" dirty="0" smtClean="0"/>
              <a:t>], must be no larger than the maximum, [</a:t>
            </a:r>
            <a:r>
              <a:rPr lang="en-US" sz="1400" dirty="0" err="1" smtClean="0"/>
              <a:t>maxVal</a:t>
            </a:r>
            <a:r>
              <a:rPr lang="en-US" sz="1400" dirty="0" smtClean="0"/>
              <a:t>].</a:t>
            </a:r>
            <a:r>
              <a:rPr lang="en-US" dirty="0" smtClean="0"/>
              <a:t>”</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,focus</a:t>
            </a:r>
          </a:p>
          <a:p>
            <a:pPr marL="1143000" lvl="2" indent="-228600">
              <a:buFont typeface="Arial" pitchFamily="34" charset="0"/>
              <a:buChar char="•"/>
            </a:pPr>
            <a:r>
              <a:rPr lang="en-US" dirty="0" smtClean="0"/>
              <a:t>The column name to which focus should be given if a validation error exists.</a:t>
            </a:r>
          </a:p>
          <a:p>
            <a:pPr marL="1143000" lvl="2" indent="-228600">
              <a:buFont typeface="Arial" pitchFamily="34" charset="0"/>
              <a:buChar char="•"/>
            </a:pPr>
            <a:r>
              <a:rPr lang="en-US" dirty="0" smtClean="0"/>
              <a:t>Don’t surround the column name with [ ]s. It’s the name.</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replaceValue</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If you (rudely) want to replace the value with another. </a:t>
            </a:r>
          </a:p>
          <a:p>
            <a:pPr marL="1143000" lvl="2" indent="-228600">
              <a:buFont typeface="Arial" pitchFamily="34" charset="0"/>
              <a:buChar char="•"/>
            </a:pPr>
            <a:r>
              <a:rPr lang="en-US" dirty="0" smtClean="0"/>
              <a:t>Good usage is with a range—auto entering a value. Otherwise, this should be </a:t>
            </a:r>
            <a:r>
              <a:rPr lang="en-US" i="1" dirty="0" smtClean="0"/>
              <a:t>null</a:t>
            </a:r>
            <a:r>
              <a:rPr lang="en-US" dirty="0" smtClean="0"/>
              <a:t>.</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isConfirm</a:t>
            </a:r>
            <a:r>
              <a:rPr lang="en-US" sz="2000" dirty="0" smtClean="0">
                <a:solidFill>
                  <a:srgbClr val="FD7F05"/>
                </a:solidFill>
                <a:latin typeface="Calibri" pitchFamily="34" charset="0"/>
              </a:rPr>
              <a:t>		</a:t>
            </a:r>
            <a:r>
              <a:rPr lang="en-US" dirty="0" smtClean="0"/>
              <a:t>{NOT USED YET}</a:t>
            </a:r>
          </a:p>
          <a:p>
            <a:pPr marL="1143000" lvl="2" indent="-228600">
              <a:buFont typeface="Arial" pitchFamily="34" charset="0"/>
              <a:buChar char="•"/>
            </a:pPr>
            <a:r>
              <a:rPr lang="en-US" dirty="0" smtClean="0"/>
              <a:t>Not fully implemented as of yet. </a:t>
            </a:r>
          </a:p>
          <a:p>
            <a:pPr marL="1143000" lvl="2" indent="-228600">
              <a:buFont typeface="Arial" pitchFamily="34" charset="0"/>
              <a:buChar char="•"/>
            </a:pPr>
            <a:r>
              <a:rPr lang="en-US" dirty="0" smtClean="0"/>
              <a:t>Do not include this argument for now</a:t>
            </a:r>
          </a:p>
          <a:p>
            <a:pPr marL="228600" indent="-228600"/>
            <a:r>
              <a:rPr lang="en-US" dirty="0" smtClean="0">
                <a:solidFill>
                  <a:srgbClr val="FD7F05"/>
                </a:solidFill>
                <a:latin typeface="Calibri" pitchFamily="34" charset="0"/>
              </a:rPr>
              <a:t>)</a:t>
            </a:r>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JavaScript – Booleans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411256"/>
            <a:ext cx="8048625" cy="6078587"/>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JavaScript evaluates almost everything as a </a:t>
            </a:r>
            <a:r>
              <a:rPr lang="en-US" sz="2400" b="0" dirty="0" err="1" smtClean="0"/>
              <a:t>boolean</a:t>
            </a:r>
            <a:r>
              <a:rPr lang="en-US" sz="2400" b="0" dirty="0" smtClean="0"/>
              <a:t> value. </a:t>
            </a:r>
          </a:p>
          <a:p>
            <a:pPr marL="228600" indent="-228600">
              <a:spcBef>
                <a:spcPts val="600"/>
              </a:spcBef>
              <a:spcAft>
                <a:spcPts val="600"/>
              </a:spcAft>
              <a:buClr>
                <a:schemeClr val="folHlink"/>
              </a:buClr>
              <a:buFont typeface="Arial" pitchFamily="34" charset="0"/>
              <a:buChar char="•"/>
            </a:pPr>
            <a:r>
              <a:rPr lang="en-US" sz="2400" b="0" dirty="0" smtClean="0"/>
              <a:t>All objects and values are evaluated as </a:t>
            </a:r>
            <a:r>
              <a:rPr lang="en-US" sz="2400" b="0" i="1" dirty="0" smtClean="0"/>
              <a:t>true</a:t>
            </a:r>
            <a:r>
              <a:rPr lang="en-US" sz="2400" b="0" dirty="0" smtClean="0"/>
              <a:t> except</a:t>
            </a:r>
          </a:p>
          <a:p>
            <a:pPr marL="685800" lvl="1" indent="-228600">
              <a:spcBef>
                <a:spcPts val="600"/>
              </a:spcBef>
              <a:spcAft>
                <a:spcPts val="600"/>
              </a:spcAft>
              <a:buClr>
                <a:schemeClr val="folHlink"/>
              </a:buClr>
              <a:buFont typeface="Arial" pitchFamily="34" charset="0"/>
              <a:buChar char="•"/>
            </a:pPr>
            <a:r>
              <a:rPr lang="en-US" sz="2000" b="0" dirty="0" smtClean="0"/>
              <a:t>0			== false</a:t>
            </a:r>
          </a:p>
          <a:p>
            <a:pPr marL="685800" lvl="1" indent="-228600">
              <a:spcBef>
                <a:spcPts val="600"/>
              </a:spcBef>
              <a:spcAft>
                <a:spcPts val="600"/>
              </a:spcAft>
              <a:buClr>
                <a:schemeClr val="folHlink"/>
              </a:buClr>
              <a:buFont typeface="Arial" pitchFamily="34" charset="0"/>
              <a:buChar char="•"/>
            </a:pPr>
            <a:r>
              <a:rPr lang="en-US" sz="2000" b="0" dirty="0" smtClean="0"/>
              <a:t>“0” 		== false</a:t>
            </a:r>
          </a:p>
          <a:p>
            <a:pPr marL="685800" lvl="1" indent="-228600">
              <a:spcBef>
                <a:spcPts val="600"/>
              </a:spcBef>
              <a:spcAft>
                <a:spcPts val="600"/>
              </a:spcAft>
              <a:buClr>
                <a:schemeClr val="folHlink"/>
              </a:buClr>
              <a:buFont typeface="Arial" pitchFamily="34" charset="0"/>
              <a:buChar char="•"/>
            </a:pPr>
            <a:r>
              <a:rPr lang="en-US" sz="2000" b="0" dirty="0" smtClean="0"/>
              <a:t>false		== false</a:t>
            </a:r>
          </a:p>
          <a:p>
            <a:pPr marL="685800" lvl="1" indent="-228600">
              <a:spcBef>
                <a:spcPts val="600"/>
              </a:spcBef>
              <a:spcAft>
                <a:spcPts val="600"/>
              </a:spcAft>
              <a:buClr>
                <a:schemeClr val="folHlink"/>
              </a:buClr>
              <a:buFont typeface="Arial" pitchFamily="34" charset="0"/>
              <a:buChar char="•"/>
            </a:pPr>
            <a:r>
              <a:rPr lang="en-US" sz="2000" b="0" dirty="0" smtClean="0"/>
              <a:t>“” 		== false</a:t>
            </a:r>
          </a:p>
          <a:p>
            <a:pPr marL="685800" lvl="1" indent="-228600">
              <a:spcBef>
                <a:spcPts val="600"/>
              </a:spcBef>
              <a:spcAft>
                <a:spcPts val="600"/>
              </a:spcAft>
              <a:buClr>
                <a:schemeClr val="folHlink"/>
              </a:buClr>
              <a:buFont typeface="Arial" pitchFamily="34" charset="0"/>
              <a:buChar char="•"/>
            </a:pPr>
            <a:r>
              <a:rPr lang="en-US" sz="2000" b="0" dirty="0" smtClean="0"/>
              <a:t>null		!=  false (and != true).  null == null, however.</a:t>
            </a:r>
          </a:p>
          <a:p>
            <a:pPr marL="228600" indent="-228600">
              <a:spcBef>
                <a:spcPts val="600"/>
              </a:spcBef>
              <a:spcAft>
                <a:spcPts val="600"/>
              </a:spcAft>
              <a:buClr>
                <a:schemeClr val="folHlink"/>
              </a:buClr>
              <a:buFont typeface="Arial" pitchFamily="34" charset="0"/>
              <a:buChar char="•"/>
            </a:pPr>
            <a:r>
              <a:rPr lang="en-US" sz="2400" b="0" dirty="0" smtClean="0"/>
              <a:t>To convert something to </a:t>
            </a:r>
            <a:r>
              <a:rPr lang="en-US" sz="2400" b="0" dirty="0" err="1" smtClean="0"/>
              <a:t>boolean</a:t>
            </a:r>
            <a:r>
              <a:rPr lang="en-US" sz="2400" b="0" dirty="0" smtClean="0"/>
              <a:t>, use !! (not </a:t>
            </a:r>
            <a:r>
              <a:rPr lang="en-US" sz="2400" b="0" dirty="0" err="1" smtClean="0"/>
              <a:t>not</a:t>
            </a:r>
            <a:r>
              <a:rPr lang="en-US" sz="2400" b="0" dirty="0" smtClean="0"/>
              <a:t>)</a:t>
            </a:r>
          </a:p>
          <a:p>
            <a:pPr marL="685800" lvl="1" indent="-228600">
              <a:spcBef>
                <a:spcPts val="600"/>
              </a:spcBef>
              <a:spcAft>
                <a:spcPts val="600"/>
              </a:spcAft>
              <a:buClr>
                <a:schemeClr val="folHlink"/>
              </a:buClr>
              <a:buFont typeface="Arial" pitchFamily="34" charset="0"/>
              <a:buChar char="•"/>
            </a:pPr>
            <a:r>
              <a:rPr lang="en-US" sz="2000" i="1" dirty="0" smtClean="0"/>
              <a:t>!!value</a:t>
            </a:r>
            <a:r>
              <a:rPr lang="en-US" sz="2000" b="0" dirty="0" smtClean="0"/>
              <a:t>  is </a:t>
            </a:r>
            <a:r>
              <a:rPr lang="en-US" sz="2000" b="0" u="sng" dirty="0" smtClean="0"/>
              <a:t>always</a:t>
            </a:r>
            <a:r>
              <a:rPr lang="en-US" sz="2000" b="0" dirty="0" smtClean="0"/>
              <a:t> either true or false: (!!null) == false. </a:t>
            </a:r>
          </a:p>
          <a:p>
            <a:pPr marL="228600" indent="-228600">
              <a:spcBef>
                <a:spcPts val="600"/>
              </a:spcBef>
              <a:spcAft>
                <a:spcPts val="600"/>
              </a:spcAft>
              <a:buClr>
                <a:schemeClr val="folHlink"/>
              </a:buClr>
              <a:buFont typeface="Arial" pitchFamily="34" charset="0"/>
              <a:buChar char="•"/>
            </a:pPr>
            <a:r>
              <a:rPr lang="en-US" sz="2400" b="0" dirty="0" smtClean="0"/>
              <a:t>Use === for exact (typed) comparisons</a:t>
            </a:r>
          </a:p>
          <a:p>
            <a:pPr marL="685800" lvl="1" indent="-228600">
              <a:spcBef>
                <a:spcPts val="600"/>
              </a:spcBef>
              <a:spcAft>
                <a:spcPts val="600"/>
              </a:spcAft>
              <a:buClr>
                <a:schemeClr val="folHlink"/>
              </a:buClr>
              <a:buFont typeface="Arial" pitchFamily="34" charset="0"/>
              <a:buChar char="•"/>
            </a:pPr>
            <a:r>
              <a:rPr lang="en-US" sz="2000" b="0" dirty="0" smtClean="0"/>
              <a:t>(2 == “2”) is true, but (2 === “2”) is false.</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A History, Continued</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5616922"/>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174625" indent="-174625">
              <a:spcBef>
                <a:spcPts val="600"/>
              </a:spcBef>
              <a:spcAft>
                <a:spcPts val="600"/>
              </a:spcAft>
              <a:buClr>
                <a:schemeClr val="folHlink"/>
              </a:buClr>
              <a:buFont typeface="Arial" pitchFamily="34" charset="0"/>
              <a:buChar char="•"/>
            </a:pPr>
            <a:r>
              <a:rPr lang="en-US" sz="2400" b="0" dirty="0" smtClean="0"/>
              <a:t>(</a:t>
            </a:r>
            <a:r>
              <a:rPr lang="en-US" sz="2000" b="0" dirty="0" smtClean="0"/>
              <a:t>Note: Validation stops at the first assertion failure</a:t>
            </a:r>
            <a:r>
              <a:rPr lang="en-US" sz="2400" b="0" dirty="0" smtClean="0"/>
              <a:t>)</a:t>
            </a:r>
          </a:p>
          <a:p>
            <a:pPr marL="174625" indent="-174625">
              <a:spcBef>
                <a:spcPts val="600"/>
              </a:spcBef>
              <a:spcAft>
                <a:spcPts val="600"/>
              </a:spcAft>
              <a:buClr>
                <a:schemeClr val="folHlink"/>
              </a:buClr>
              <a:buFont typeface="Arial" pitchFamily="34" charset="0"/>
              <a:buChar char="•"/>
            </a:pPr>
            <a:r>
              <a:rPr lang="en-US" sz="2400" b="0" dirty="0" smtClean="0"/>
              <a:t>After validation, we realized that we could do a bit more</a:t>
            </a:r>
          </a:p>
          <a:p>
            <a:pPr marL="174625" indent="-174625">
              <a:spcBef>
                <a:spcPts val="600"/>
              </a:spcBef>
              <a:spcAft>
                <a:spcPts val="600"/>
              </a:spcAft>
              <a:buClr>
                <a:schemeClr val="folHlink"/>
              </a:buClr>
              <a:buFont typeface="Arial" pitchFamily="34" charset="0"/>
              <a:buChar char="•"/>
            </a:pPr>
            <a:r>
              <a:rPr lang="en-US" sz="2400" b="0" dirty="0" smtClean="0"/>
              <a:t>Most commonly, we needed to get a row total</a:t>
            </a:r>
          </a:p>
          <a:p>
            <a:pPr marL="174625" indent="-174625">
              <a:spcBef>
                <a:spcPts val="600"/>
              </a:spcBef>
              <a:spcAft>
                <a:spcPts val="600"/>
              </a:spcAft>
              <a:buClr>
                <a:schemeClr val="folHlink"/>
              </a:buClr>
              <a:buFont typeface="Arial" pitchFamily="34" charset="0"/>
              <a:buChar char="•"/>
            </a:pPr>
            <a:r>
              <a:rPr lang="en-US" sz="2400" b="0" dirty="0" smtClean="0"/>
              <a:t>Using CPLX structures in RFI we could do something, but nothing existed to make it easy to do a calculation across an entire row.</a:t>
            </a:r>
          </a:p>
          <a:p>
            <a:pPr marL="174625" indent="-174625">
              <a:spcBef>
                <a:spcPts val="600"/>
              </a:spcBef>
              <a:spcAft>
                <a:spcPts val="600"/>
              </a:spcAft>
              <a:buClr>
                <a:schemeClr val="folHlink"/>
              </a:buClr>
              <a:buFont typeface="Arial" pitchFamily="34" charset="0"/>
              <a:buChar char="•"/>
            </a:pPr>
            <a:r>
              <a:rPr lang="en-US" sz="2400" b="0" dirty="0" smtClean="0"/>
              <a:t>And so, we have: </a:t>
            </a:r>
            <a:r>
              <a:rPr lang="en-US" sz="2400" dirty="0" smtClean="0"/>
              <a:t>rowCalculations</a:t>
            </a:r>
            <a:endParaRPr lang="en-US" sz="2400" b="0" dirty="0" smtClean="0"/>
          </a:p>
          <a:p>
            <a:pPr marL="174625" indent="-174625">
              <a:spcBef>
                <a:spcPts val="600"/>
              </a:spcBef>
              <a:spcAft>
                <a:spcPts val="600"/>
              </a:spcAft>
              <a:buClr>
                <a:schemeClr val="folHlink"/>
              </a:buClr>
              <a:buFont typeface="Arial" pitchFamily="34" charset="0"/>
              <a:buChar char="•"/>
            </a:pPr>
            <a:r>
              <a:rPr lang="en-US" sz="2400" b="0" dirty="0" smtClean="0"/>
              <a:t>Note that at this point, VM and the Java Table framework still existed separately. It wasn’t until later that Neeraj pulled the JavaScript generation almost entirely into the TableObject definition, leaving us with little other JavaScript to write.</a:t>
            </a:r>
            <a:endParaRPr lang="en-US" sz="240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36625" y="296863"/>
            <a:ext cx="8691563" cy="977900"/>
          </a:xfrm>
          <a:prstGeom prst="rect">
            <a:avLst/>
          </a:prstGeom>
          <a:noFill/>
          <a:ln w="9525">
            <a:noFill/>
            <a:miter lim="800000"/>
            <a:headEnd/>
            <a:tailEnd/>
          </a:ln>
        </p:spPr>
        <p:txBody>
          <a:bodyPr lIns="0" tIns="0" rIns="0" bIns="0"/>
          <a:lstStyle/>
          <a:p>
            <a:r>
              <a:rPr lang="en-US" sz="2800" dirty="0" smtClean="0">
                <a:solidFill>
                  <a:srgbClr val="FD7F05"/>
                </a:solidFill>
                <a:latin typeface="Calibri" pitchFamily="34" charset="0"/>
              </a:rPr>
              <a:t>ValidateManager – rowCalculations</a:t>
            </a:r>
            <a:endParaRPr lang="en-US" sz="2800" dirty="0">
              <a:solidFill>
                <a:srgbClr val="FD7F05"/>
              </a:solidFill>
              <a:latin typeface="Calibri" pitchFamily="34" charset="0"/>
            </a:endParaRPr>
          </a:p>
        </p:txBody>
      </p:sp>
      <p:sp>
        <p:nvSpPr>
          <p:cNvPr id="8195" name="Text Box 4"/>
          <p:cNvSpPr txBox="1">
            <a:spLocks noChangeArrowheads="1"/>
          </p:cNvSpPr>
          <p:nvPr/>
        </p:nvSpPr>
        <p:spPr bwMode="auto">
          <a:xfrm>
            <a:off x="620713" y="666750"/>
            <a:ext cx="8048625" cy="707886"/>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2400" b="0" dirty="0"/>
          </a:p>
          <a:p>
            <a:pPr>
              <a:buClr>
                <a:schemeClr val="folHlink"/>
              </a:buClr>
              <a:buFont typeface="Wingdings" pitchFamily="2" charset="2"/>
              <a:buNone/>
            </a:pPr>
            <a:endParaRPr lang="en-US" sz="1600" b="0" dirty="0" smtClean="0"/>
          </a:p>
        </p:txBody>
      </p:sp>
      <p:sp>
        <p:nvSpPr>
          <p:cNvPr id="4" name="TextBox 3"/>
          <p:cNvSpPr txBox="1"/>
          <p:nvPr/>
        </p:nvSpPr>
        <p:spPr>
          <a:xfrm>
            <a:off x="766482" y="847165"/>
            <a:ext cx="7691718" cy="3262432"/>
          </a:xfrm>
          <a:prstGeom prst="rect">
            <a:avLst/>
          </a:prstGeom>
          <a:noFill/>
        </p:spPr>
        <p:txBody>
          <a:bodyPr wrap="square" rtlCol="0">
            <a:spAutoFit/>
          </a:bodyPr>
          <a:lstStyle/>
          <a:p>
            <a:r>
              <a:rPr lang="en-US" sz="2000" dirty="0" err="1" smtClean="0">
                <a:solidFill>
                  <a:srgbClr val="FD7F05"/>
                </a:solidFill>
                <a:latin typeface="Calibri" pitchFamily="34" charset="0"/>
              </a:rPr>
              <a:t>ui.addRowCalculation</a:t>
            </a:r>
            <a:r>
              <a:rPr lang="en-US" sz="2000" dirty="0" smtClean="0">
                <a:solidFill>
                  <a:srgbClr val="FD7F05"/>
                </a:solidFill>
                <a:latin typeface="Calibri" pitchFamily="34" charset="0"/>
              </a:rPr>
              <a:t>(</a:t>
            </a:r>
          </a:p>
          <a:p>
            <a:pPr marL="685800" lvl="1" indent="-228600">
              <a:buFont typeface="Arial" pitchFamily="34" charset="0"/>
              <a:buChar char="•"/>
            </a:pPr>
            <a:r>
              <a:rPr lang="en-US" i="1" dirty="0" smtClean="0"/>
              <a:t> </a:t>
            </a:r>
            <a:r>
              <a:rPr lang="en-US" sz="2000" dirty="0" err="1" smtClean="0">
                <a:solidFill>
                  <a:srgbClr val="FD7F05"/>
                </a:solidFill>
                <a:latin typeface="Calibri" pitchFamily="34" charset="0"/>
              </a:rPr>
              <a:t>assignedColName</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Name of column which will be set by the calculation</a:t>
            </a:r>
          </a:p>
          <a:p>
            <a:pPr marL="685800" lvl="1" indent="-228600">
              <a:buFont typeface="Arial" pitchFamily="34" charset="0"/>
              <a:buChar char="•"/>
            </a:pPr>
            <a:r>
              <a:rPr lang="en-US" sz="2000" dirty="0" smtClean="0">
                <a:solidFill>
                  <a:srgbClr val="FD7F05"/>
                </a:solidFill>
                <a:latin typeface="Calibri" pitchFamily="34" charset="0"/>
              </a:rPr>
              <a:t>,calculation</a:t>
            </a:r>
            <a:endParaRPr lang="en-US" dirty="0" smtClean="0"/>
          </a:p>
          <a:p>
            <a:pPr marL="1143000" lvl="2" indent="-228600">
              <a:buFont typeface="Arial" pitchFamily="34" charset="0"/>
              <a:buChar char="•"/>
            </a:pPr>
            <a:r>
              <a:rPr lang="en-US" dirty="0" smtClean="0"/>
              <a:t>Dynamic expression to be calculated</a:t>
            </a:r>
            <a:br>
              <a:rPr lang="en-US" dirty="0" smtClean="0"/>
            </a:br>
            <a:r>
              <a:rPr lang="en-US" dirty="0" smtClean="0"/>
              <a:t>“</a:t>
            </a:r>
            <a:r>
              <a:rPr lang="en-US" sz="1400" dirty="0" smtClean="0"/>
              <a:t>([</a:t>
            </a:r>
            <a:r>
              <a:rPr lang="en-US" sz="1400" dirty="0" err="1" smtClean="0"/>
              <a:t>matCost</a:t>
            </a:r>
            <a:r>
              <a:rPr lang="en-US" sz="1400" dirty="0" smtClean="0"/>
              <a:t>] + [</a:t>
            </a:r>
            <a:r>
              <a:rPr lang="en-US" sz="1400" dirty="0" err="1" smtClean="0"/>
              <a:t>laborLost</a:t>
            </a:r>
            <a:r>
              <a:rPr lang="en-US" sz="1400" dirty="0" smtClean="0"/>
              <a:t>]) * (1+[</a:t>
            </a:r>
            <a:r>
              <a:rPr lang="en-US" sz="1400" dirty="0" err="1" smtClean="0"/>
              <a:t>customsFee</a:t>
            </a:r>
            <a:r>
              <a:rPr lang="en-US" sz="1400" dirty="0" smtClean="0"/>
              <a:t>]/100)</a:t>
            </a:r>
            <a:r>
              <a:rPr lang="en-US" dirty="0" smtClean="0"/>
              <a:t>”</a:t>
            </a:r>
          </a:p>
          <a:p>
            <a:pPr marL="685800" lvl="1" indent="-228600">
              <a:buFont typeface="Arial" pitchFamily="34" charset="0"/>
              <a:buChar char="•"/>
            </a:pPr>
            <a:r>
              <a:rPr lang="en-US" dirty="0" smtClean="0"/>
              <a:t> </a:t>
            </a:r>
            <a:r>
              <a:rPr lang="en-US" sz="2000" dirty="0" smtClean="0">
                <a:solidFill>
                  <a:srgbClr val="FD7F05"/>
                </a:solidFill>
                <a:latin typeface="Calibri" pitchFamily="34" charset="0"/>
              </a:rPr>
              <a:t>,</a:t>
            </a:r>
            <a:r>
              <a:rPr lang="en-US" sz="2000" dirty="0" err="1" smtClean="0">
                <a:solidFill>
                  <a:srgbClr val="FD7F05"/>
                </a:solidFill>
                <a:latin typeface="Calibri" pitchFamily="34" charset="0"/>
              </a:rPr>
              <a:t>runOnLoad</a:t>
            </a:r>
            <a:endParaRPr lang="en-US" sz="2000" dirty="0" smtClean="0">
              <a:solidFill>
                <a:srgbClr val="FD7F05"/>
              </a:solidFill>
              <a:latin typeface="Calibri" pitchFamily="34" charset="0"/>
            </a:endParaRPr>
          </a:p>
          <a:p>
            <a:pPr marL="1143000" lvl="2" indent="-228600">
              <a:buFont typeface="Arial" pitchFamily="34" charset="0"/>
              <a:buChar char="•"/>
            </a:pPr>
            <a:r>
              <a:rPr lang="en-US" dirty="0" smtClean="0"/>
              <a:t>Values of “</a:t>
            </a:r>
            <a:r>
              <a:rPr lang="en-US" dirty="0" err="1" smtClean="0"/>
              <a:t>not_on_load</a:t>
            </a:r>
            <a:r>
              <a:rPr lang="en-US" dirty="0" smtClean="0"/>
              <a:t>”, “</a:t>
            </a:r>
            <a:r>
              <a:rPr lang="en-US" dirty="0" err="1" smtClean="0"/>
              <a:t>only_on_load</a:t>
            </a:r>
            <a:r>
              <a:rPr lang="en-US" dirty="0" smtClean="0"/>
              <a:t>”, or “always”.</a:t>
            </a:r>
          </a:p>
          <a:p>
            <a:pPr marL="228600" indent="-228600"/>
            <a:r>
              <a:rPr lang="en-US" dirty="0" smtClean="0">
                <a:solidFill>
                  <a:srgbClr val="FD7F05"/>
                </a:solidFill>
                <a:latin typeface="Calibri" pitchFamily="34" charset="0"/>
              </a:rPr>
              <a:t>)</a:t>
            </a:r>
          </a:p>
          <a:p>
            <a:pPr marL="228600" indent="-228600"/>
            <a:endParaRPr lang="en-US" dirty="0" smtClean="0">
              <a:solidFill>
                <a:srgbClr val="FD7F05"/>
              </a:solidFill>
              <a:latin typeface="Calibri" pitchFamily="34" charset="0"/>
            </a:endParaRPr>
          </a:p>
          <a:p>
            <a:pPr marL="228600" indent="-228600"/>
            <a:endParaRPr lang="en-US" dirty="0"/>
          </a:p>
        </p:txBody>
      </p:sp>
      <p:sp>
        <p:nvSpPr>
          <p:cNvPr id="5" name="Text Box 4"/>
          <p:cNvSpPr txBox="1">
            <a:spLocks noChangeArrowheads="1"/>
          </p:cNvSpPr>
          <p:nvPr/>
        </p:nvSpPr>
        <p:spPr bwMode="auto">
          <a:xfrm>
            <a:off x="620713" y="3544407"/>
            <a:ext cx="8048625" cy="2569934"/>
          </a:xfrm>
          <a:prstGeom prst="rect">
            <a:avLst/>
          </a:prstGeom>
          <a:noFill/>
          <a:ln w="50800" algn="ctr">
            <a:noFill/>
            <a:miter lim="800000"/>
            <a:headEnd/>
            <a:tailEnd/>
          </a:ln>
        </p:spPr>
        <p:txBody>
          <a:bodyPr>
            <a:spAutoFit/>
          </a:bodyPr>
          <a:lstStyle/>
          <a:p>
            <a:pPr>
              <a:buClr>
                <a:schemeClr val="folHlink"/>
              </a:buClr>
              <a:buFont typeface="Wingdings" pitchFamily="2" charset="2"/>
              <a:buNone/>
            </a:pPr>
            <a:endParaRPr lang="en-US" sz="1600" b="0" dirty="0" smtClean="0"/>
          </a:p>
          <a:p>
            <a:pPr marL="228600" indent="-228600">
              <a:spcBef>
                <a:spcPts val="600"/>
              </a:spcBef>
              <a:spcAft>
                <a:spcPts val="600"/>
              </a:spcAft>
              <a:buClr>
                <a:schemeClr val="folHlink"/>
              </a:buClr>
              <a:buFont typeface="Arial" pitchFamily="34" charset="0"/>
              <a:buChar char="•"/>
            </a:pPr>
            <a:r>
              <a:rPr lang="en-US" sz="2400" b="0" dirty="0" smtClean="0"/>
              <a:t>Row Calculations are triggered by any </a:t>
            </a:r>
            <a:r>
              <a:rPr lang="en-US" sz="2400" b="0" i="1" dirty="0" smtClean="0"/>
              <a:t>primary event</a:t>
            </a:r>
            <a:r>
              <a:rPr lang="en-US" sz="2400" b="0" dirty="0" smtClean="0"/>
              <a:t>, and </a:t>
            </a:r>
            <a:r>
              <a:rPr lang="en-US" sz="2400" b="0" dirty="0" err="1" smtClean="0"/>
              <a:t>onLoad</a:t>
            </a:r>
            <a:r>
              <a:rPr lang="en-US" sz="2400" b="0" dirty="0" smtClean="0"/>
              <a:t> if </a:t>
            </a:r>
            <a:r>
              <a:rPr lang="en-US" sz="2400" b="0" dirty="0" err="1" smtClean="0"/>
              <a:t>runOnLoad</a:t>
            </a:r>
            <a:r>
              <a:rPr lang="en-US" sz="2400" b="0" dirty="0" smtClean="0"/>
              <a:t> is true. </a:t>
            </a:r>
          </a:p>
          <a:p>
            <a:pPr marL="228600" indent="-228600">
              <a:spcBef>
                <a:spcPts val="600"/>
              </a:spcBef>
              <a:spcAft>
                <a:spcPts val="600"/>
              </a:spcAft>
              <a:buClr>
                <a:schemeClr val="folHlink"/>
              </a:buClr>
              <a:buFont typeface="Arial" pitchFamily="34" charset="0"/>
              <a:buChar char="•"/>
            </a:pPr>
            <a:r>
              <a:rPr lang="en-US" sz="2400" b="0" dirty="0" smtClean="0"/>
              <a:t>Useful if there are a few columns that can be triggered, and (almost) all are involved in a calculation.</a:t>
            </a:r>
          </a:p>
          <a:p>
            <a:pPr marL="228600" indent="-228600">
              <a:spcBef>
                <a:spcPts val="600"/>
              </a:spcBef>
              <a:spcAft>
                <a:spcPts val="600"/>
              </a:spcAft>
              <a:buClr>
                <a:schemeClr val="folHlink"/>
              </a:buClr>
              <a:buFont typeface="Arial" pitchFamily="34" charset="0"/>
              <a:buChar char="•"/>
            </a:pPr>
            <a:r>
              <a:rPr lang="en-US" sz="2400" b="0" dirty="0" smtClean="0"/>
              <a:t>Not as flexible as “Actions” however</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_Education_Services_Master">
  <a:themeElements>
    <a:clrScheme name="2_Education_Services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Education_Services_Maste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_Education_Services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Education_Services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Education_Services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Education_Services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Education_Services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Education_Services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Education_Services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Education_Services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Education_Services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Education_Services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Education_Services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Education_Services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34583</TotalTime>
  <Words>1301</Words>
  <Application>Microsoft Office PowerPoint</Application>
  <PresentationFormat>On-screen Show (4:3)</PresentationFormat>
  <Paragraphs>247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2_Education_Services_Master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Verticalnet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OTM Review</dc:title>
  <dc:subject>Product Management Review</dc:subject>
  <dc:creator>Jim Wetekamp</dc:creator>
  <dc:description/>
  <cp:lastModifiedBy>Jack Zinn</cp:lastModifiedBy>
  <cp:revision>1906</cp:revision>
  <cp:lastPrinted>2003-03-05T17:13:58Z</cp:lastPrinted>
  <dcterms:created xsi:type="dcterms:W3CDTF">2001-08-16T22:47:52Z</dcterms:created>
  <dcterms:modified xsi:type="dcterms:W3CDTF">2011-02-14T19:42:22Z</dcterms:modified>
</cp:coreProperties>
</file>