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1000" r:id="rId2"/>
    <p:sldId id="1002" r:id="rId3"/>
    <p:sldId id="979" r:id="rId4"/>
    <p:sldId id="980" r:id="rId5"/>
    <p:sldId id="982" r:id="rId6"/>
    <p:sldId id="1005" r:id="rId7"/>
    <p:sldId id="1006" r:id="rId8"/>
    <p:sldId id="1007" r:id="rId9"/>
    <p:sldId id="1008" r:id="rId10"/>
    <p:sldId id="1009" r:id="rId11"/>
    <p:sldId id="1010" r:id="rId12"/>
    <p:sldId id="985" r:id="rId13"/>
    <p:sldId id="1012" r:id="rId14"/>
    <p:sldId id="1013" r:id="rId15"/>
    <p:sldId id="1014" r:id="rId16"/>
    <p:sldId id="937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Nedwick" initials="RAN" lastIdx="3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64BE66"/>
    <a:srgbClr val="005E72"/>
    <a:srgbClr val="00A668"/>
    <a:srgbClr val="FF9900"/>
    <a:srgbClr val="FFFF00"/>
    <a:srgbClr val="CC6600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5973" autoAdjust="0"/>
  </p:normalViewPr>
  <p:slideViewPr>
    <p:cSldViewPr snapToGrid="0">
      <p:cViewPr varScale="1">
        <p:scale>
          <a:sx n="100" d="100"/>
          <a:sy n="100" d="100"/>
        </p:scale>
        <p:origin x="-444" y="-90"/>
      </p:cViewPr>
      <p:guideLst>
        <p:guide orient="horz" pos="511"/>
        <p:guide orient="horz" pos="4176"/>
        <p:guide orient="horz" pos="886"/>
        <p:guide orient="horz" pos="2436"/>
        <p:guide pos="827"/>
        <p:guide pos="5485"/>
        <p:guide pos="159"/>
        <p:guide pos="1676"/>
        <p:guide pos="27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3258" y="836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TextBox 147461"/>
          <p:cNvSpPr txBox="1">
            <a:spLocks noChangeArrowheads="1"/>
          </p:cNvSpPr>
          <p:nvPr/>
        </p:nvSpPr>
        <p:spPr bwMode="auto">
          <a:xfrm>
            <a:off x="1704975" y="9347200"/>
            <a:ext cx="5610225" cy="254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4246" tIns="47124" rIns="94246" bIns="47124">
            <a:spAutoFit/>
          </a:bodyPr>
          <a:lstStyle/>
          <a:p>
            <a:pPr algn="r" defTabSz="942254">
              <a:spcBef>
                <a:spcPct val="50000"/>
              </a:spcBef>
              <a:defRPr/>
            </a:pPr>
            <a:r>
              <a:rPr lang="en-US" sz="1000" b="0" dirty="0"/>
              <a:t>Creative Strategy    </a:t>
            </a:r>
            <a:fld id="{E268CABC-7FCE-444D-AFDD-104555593E93}" type="datetime4">
              <a:rPr lang="en-US" sz="1000" b="0"/>
              <a:pPr algn="r" defTabSz="942254">
                <a:spcBef>
                  <a:spcPct val="50000"/>
                </a:spcBef>
                <a:defRPr/>
              </a:pPr>
              <a:t>June 22, 2011</a:t>
            </a:fld>
            <a:r>
              <a:rPr lang="en-US" sz="1000" b="0" dirty="0"/>
              <a:t>     </a:t>
            </a:r>
            <a:r>
              <a:rPr lang="en-US" sz="1000" b="0" dirty="0" err="1"/>
              <a:t>Verticalnet</a:t>
            </a:r>
            <a:r>
              <a:rPr lang="en-US" sz="1000" b="0" dirty="0"/>
              <a:t> SAMPLE.</a:t>
            </a:r>
            <a:fld id="{17001BAE-FF01-49C1-BA79-37F1BB5365F5}" type="slidenum">
              <a:rPr lang="en-US" sz="1000" b="0"/>
              <a:pPr algn="r" defTabSz="942254">
                <a:spcBef>
                  <a:spcPct val="50000"/>
                </a:spcBef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150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>
            <a:lvl1pPr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4141788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>
            <a:lvl1pPr algn="r"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2150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5493" name="Notes Placeholder 57549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2150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b" anchorCtr="0" compatLnSpc="1">
            <a:prstTxWarp prst="textNoShape">
              <a:avLst/>
            </a:prstTxWarp>
          </a:bodyPr>
          <a:lstStyle>
            <a:lvl1pPr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5496" name="TextBox 575495"/>
          <p:cNvSpPr txBox="1">
            <a:spLocks noChangeArrowheads="1"/>
          </p:cNvSpPr>
          <p:nvPr/>
        </p:nvSpPr>
        <p:spPr bwMode="auto">
          <a:xfrm>
            <a:off x="1704975" y="9347200"/>
            <a:ext cx="5610225" cy="254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4246" tIns="47124" rIns="94246" bIns="47124">
            <a:spAutoFit/>
          </a:bodyPr>
          <a:lstStyle/>
          <a:p>
            <a:pPr algn="r" defTabSz="942254">
              <a:spcBef>
                <a:spcPct val="50000"/>
              </a:spcBef>
              <a:defRPr/>
            </a:pPr>
            <a:r>
              <a:rPr lang="en-US" sz="1000" b="0" dirty="0"/>
              <a:t>Creative Strategy    </a:t>
            </a:r>
            <a:fld id="{1476A176-5AE8-4640-A2FD-B2B719CD360A}" type="datetime4">
              <a:rPr lang="en-US" sz="1000" b="0"/>
              <a:pPr algn="r" defTabSz="942254">
                <a:spcBef>
                  <a:spcPct val="50000"/>
                </a:spcBef>
                <a:defRPr/>
              </a:pPr>
              <a:t>June 22, 2011</a:t>
            </a:fld>
            <a:r>
              <a:rPr lang="en-US" sz="1000" b="0" dirty="0"/>
              <a:t>     </a:t>
            </a:r>
            <a:r>
              <a:rPr lang="en-US" sz="1000" b="0" dirty="0" err="1"/>
              <a:t>Verticalnet</a:t>
            </a:r>
            <a:r>
              <a:rPr lang="en-US" sz="1000" b="0" dirty="0"/>
              <a:t> SAMPLE.</a:t>
            </a:r>
            <a:fld id="{281E5B1F-F982-423E-B544-65AEDA3309FE}" type="slidenum">
              <a:rPr lang="en-US" sz="1000" b="0"/>
              <a:pPr algn="r" defTabSz="942254">
                <a:spcBef>
                  <a:spcPct val="50000"/>
                </a:spcBef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208" tIns="44603" rIns="89208" bIns="44603" anchor="b"/>
          <a:lstStyle/>
          <a:p>
            <a:pPr algn="r" defTabSz="893763"/>
            <a:fld id="{EE57BE98-03C1-434D-8B5B-480A3EDAD836}" type="slidenum">
              <a:rPr lang="en-GB" sz="1100" b="0"/>
              <a:pPr algn="r" defTabSz="893763"/>
              <a:t>1</a:t>
            </a:fld>
            <a:endParaRPr lang="en-GB" sz="11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557713"/>
            <a:ext cx="5861050" cy="4324350"/>
          </a:xfrm>
          <a:noFill/>
          <a:ln/>
        </p:spPr>
        <p:txBody>
          <a:bodyPr lIns="89208" tIns="44603" rIns="89208" bIns="446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213" tIns="44605" rIns="89213" bIns="44605" anchor="b"/>
          <a:lstStyle/>
          <a:p>
            <a:pPr algn="r" defTabSz="892175"/>
            <a:fld id="{7C695AE4-E2E3-49D3-9FC7-3C09199C92B6}" type="slidenum">
              <a:rPr lang="en-GB" sz="1100" b="0">
                <a:latin typeface="Calibri" pitchFamily="34" charset="0"/>
              </a:rPr>
              <a:pPr algn="r" defTabSz="892175"/>
              <a:t>16</a:t>
            </a:fld>
            <a:endParaRPr lang="en-GB" sz="1100" b="0">
              <a:latin typeface="Calibri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557713"/>
            <a:ext cx="5861050" cy="4324350"/>
          </a:xfrm>
          <a:noFill/>
          <a:ln/>
        </p:spPr>
        <p:txBody>
          <a:bodyPr lIns="89213" tIns="44605" rIns="89213" bIns="4460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201613"/>
            <a:ext cx="1909762" cy="5970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1613"/>
            <a:ext cx="5576888" cy="5970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37401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950" y="990600"/>
            <a:ext cx="37401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 descr="ppt curve copy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681413" cy="660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6604000"/>
            <a:ext cx="9144000" cy="2682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b="0"/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6678613" y="6613525"/>
            <a:ext cx="2465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© </a:t>
            </a:r>
            <a:r>
              <a:rPr lang="en-US" sz="1000" b="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2010 BravoSolution </a:t>
            </a:r>
            <a:r>
              <a:rPr lang="en-US" sz="1000" b="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- All rights Reserved</a:t>
            </a: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889000" y="676275"/>
            <a:ext cx="8181975" cy="254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150" name="Group 13"/>
          <p:cNvGrpSpPr>
            <a:grpSpLocks/>
          </p:cNvGrpSpPr>
          <p:nvPr/>
        </p:nvGrpSpPr>
        <p:grpSpPr bwMode="auto">
          <a:xfrm>
            <a:off x="544513" y="412750"/>
            <a:ext cx="347662" cy="258763"/>
            <a:chOff x="1080" y="3824"/>
            <a:chExt cx="235" cy="195"/>
          </a:xfrm>
        </p:grpSpPr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>
              <a:off x="1080" y="3824"/>
              <a:ext cx="128" cy="191"/>
            </a:xfrm>
            <a:prstGeom prst="chevron">
              <a:avLst>
                <a:gd name="adj" fmla="val 56250"/>
              </a:avLst>
            </a:prstGeom>
            <a:solidFill>
              <a:schemeClr val="bg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>
              <a:off x="1187" y="3828"/>
              <a:ext cx="128" cy="191"/>
            </a:xfrm>
            <a:prstGeom prst="chevron">
              <a:avLst>
                <a:gd name="adj" fmla="val 56250"/>
              </a:avLst>
            </a:prstGeom>
            <a:solidFill>
              <a:schemeClr val="bg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151" name="Group 29"/>
          <p:cNvGrpSpPr>
            <a:grpSpLocks/>
          </p:cNvGrpSpPr>
          <p:nvPr/>
        </p:nvGrpSpPr>
        <p:grpSpPr bwMode="auto">
          <a:xfrm>
            <a:off x="6889750" y="20638"/>
            <a:ext cx="2119313" cy="774700"/>
            <a:chOff x="4340" y="24"/>
            <a:chExt cx="1335" cy="488"/>
          </a:xfrm>
        </p:grpSpPr>
        <p:pic>
          <p:nvPicPr>
            <p:cNvPr id="6154" name="Picture 25" descr="letterhead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 l="9546" t="15506" r="50844" b="35243"/>
            <a:stretch>
              <a:fillRect/>
            </a:stretch>
          </p:blipFill>
          <p:spPr bwMode="auto">
            <a:xfrm>
              <a:off x="4340" y="24"/>
              <a:ext cx="1335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6" name="Rectangle 28"/>
            <p:cNvSpPr>
              <a:spLocks noChangeArrowheads="1"/>
            </p:cNvSpPr>
            <p:nvPr userDrawn="1"/>
          </p:nvSpPr>
          <p:spPr bwMode="auto">
            <a:xfrm>
              <a:off x="4776" y="368"/>
              <a:ext cx="88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76327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201613"/>
            <a:ext cx="7620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 advClick="0" advTm="20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17938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rgbClr val="009696"/>
          </a:solidFill>
          <a:latin typeface="+mn-lt"/>
        </a:defRPr>
      </a:lvl2pPr>
      <a:lvl3pPr marL="1338263" indent="-241300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•"/>
        <a:defRPr sz="2400" b="1">
          <a:solidFill>
            <a:schemeClr val="hlink"/>
          </a:solidFill>
          <a:latin typeface="Arial" charset="0"/>
        </a:defRPr>
      </a:lvl3pPr>
      <a:lvl4pPr marL="1881188" indent="-22383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4pPr>
      <a:lvl5pPr marL="2425700" indent="-207963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5pPr>
      <a:lvl6pPr marL="28829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6pPr>
      <a:lvl7pPr marL="33401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7pPr>
      <a:lvl8pPr marL="37973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8pPr>
      <a:lvl9pPr marL="42545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 curve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673475" cy="659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54288" y="4665663"/>
            <a:ext cx="347662" cy="258762"/>
            <a:chOff x="1080" y="3824"/>
            <a:chExt cx="235" cy="195"/>
          </a:xfrm>
        </p:grpSpPr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1080" y="3824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AutoShape 9"/>
            <p:cNvSpPr>
              <a:spLocks noChangeArrowheads="1"/>
            </p:cNvSpPr>
            <p:nvPr/>
          </p:nvSpPr>
          <p:spPr bwMode="auto">
            <a:xfrm>
              <a:off x="1187" y="3827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806700" y="4223123"/>
            <a:ext cx="56515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GB" sz="2400" dirty="0" smtClean="0"/>
              <a:t>BCS Framework </a:t>
            </a:r>
            <a:r>
              <a:rPr lang="en-GB" sz="2400" b="0" dirty="0" smtClean="0"/>
              <a:t>–</a:t>
            </a:r>
            <a:r>
              <a:rPr lang="en-GB" sz="2400" dirty="0" smtClean="0"/>
              <a:t> TableObjects</a:t>
            </a:r>
            <a:br>
              <a:rPr lang="en-GB" sz="2400" dirty="0" smtClean="0"/>
            </a:br>
            <a:r>
              <a:rPr lang="en-GB" sz="2000" dirty="0" smtClean="0"/>
              <a:t>ValidateManager &amp; JavaScript</a:t>
            </a:r>
            <a:endParaRPr lang="en-GB" sz="2000" b="0" dirty="0"/>
          </a:p>
          <a:p>
            <a:pPr>
              <a:spcBef>
                <a:spcPct val="50000"/>
              </a:spcBef>
            </a:pPr>
            <a:endParaRPr lang="en-GB" sz="1200" b="0" dirty="0" smtClean="0"/>
          </a:p>
          <a:p>
            <a:pPr>
              <a:spcBef>
                <a:spcPct val="50000"/>
              </a:spcBef>
            </a:pPr>
            <a:r>
              <a:rPr lang="en-GB" sz="1200" b="0" dirty="0" smtClean="0"/>
              <a:t>Part II – Structure</a:t>
            </a:r>
            <a:endParaRPr lang="en-GB" sz="1200" b="0" dirty="0"/>
          </a:p>
          <a:p>
            <a:pPr>
              <a:spcBef>
                <a:spcPct val="50000"/>
              </a:spcBef>
            </a:pPr>
            <a:r>
              <a:rPr lang="en-GB" sz="1600" b="0" dirty="0" smtClean="0">
                <a:solidFill>
                  <a:srgbClr val="FD7F05"/>
                </a:solidFill>
              </a:rPr>
              <a:t>Spring/Summer, </a:t>
            </a:r>
            <a:r>
              <a:rPr lang="en-GB" sz="1600" b="0" dirty="0">
                <a:solidFill>
                  <a:srgbClr val="FD7F05"/>
                </a:solidFill>
              </a:rPr>
              <a:t>2010</a:t>
            </a:r>
          </a:p>
        </p:txBody>
      </p:sp>
      <p:sp>
        <p:nvSpPr>
          <p:cNvPr id="7173" name="Line 11"/>
          <p:cNvSpPr>
            <a:spLocks noChangeShapeType="1"/>
          </p:cNvSpPr>
          <p:nvPr/>
        </p:nvSpPr>
        <p:spPr bwMode="auto">
          <a:xfrm>
            <a:off x="2905125" y="4787900"/>
            <a:ext cx="6223000" cy="0"/>
          </a:xfrm>
          <a:prstGeom prst="line">
            <a:avLst/>
          </a:prstGeom>
          <a:noFill/>
          <a:ln w="9525">
            <a:solidFill>
              <a:srgbClr val="FD7F0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Rectangle 12"/>
          <p:cNvSpPr>
            <a:spLocks noChangeArrowheads="1"/>
          </p:cNvSpPr>
          <p:nvPr/>
        </p:nvSpPr>
        <p:spPr bwMode="auto">
          <a:xfrm>
            <a:off x="3365500" y="0"/>
            <a:ext cx="5778500" cy="154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75" name="Picture 13" descr="letterhead3 copy"/>
          <p:cNvPicPr>
            <a:picLocks noChangeAspect="1" noChangeArrowheads="1"/>
          </p:cNvPicPr>
          <p:nvPr/>
        </p:nvPicPr>
        <p:blipFill>
          <a:blip r:embed="rId4" cstate="print"/>
          <a:srcRect l="9546" t="7112" r="49048" b="35243"/>
          <a:stretch>
            <a:fillRect/>
          </a:stretch>
        </p:blipFill>
        <p:spPr bwMode="auto">
          <a:xfrm>
            <a:off x="5359400" y="203200"/>
            <a:ext cx="34036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1801905" y="2595282"/>
            <a:ext cx="4585447" cy="1210236"/>
          </a:xfrm>
          <a:prstGeom prst="rect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49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Structure: Add/Delete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9870" y="3106270"/>
            <a:ext cx="6037344" cy="65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6925236" y="4693025"/>
            <a:ext cx="1573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download</a:t>
            </a:r>
            <a:br>
              <a:rPr lang="en-US" sz="1600" dirty="0" smtClean="0"/>
            </a:br>
            <a:r>
              <a:rPr lang="en-US" sz="1600" dirty="0" smtClean="0"/>
              <a:t>(&lt;table&gt;)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 bwMode="auto">
          <a:xfrm rot="16200000" flipV="1">
            <a:off x="7110133" y="4091268"/>
            <a:ext cx="927849" cy="275666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855694" y="2635624"/>
            <a:ext cx="24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addDelete</a:t>
            </a:r>
            <a:r>
              <a:rPr lang="en-US" dirty="0" smtClean="0"/>
              <a:t> &lt;table&gt;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 bwMode="auto">
          <a:xfrm rot="5400000">
            <a:off x="6051177" y="3415552"/>
            <a:ext cx="672353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326344" y="4639237"/>
            <a:ext cx="1573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addDD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(&lt;select&gt;)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123330" y="1613649"/>
            <a:ext cx="189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delButton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(&lt;input button&gt;)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82388" y="1936378"/>
            <a:ext cx="189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addButton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(&lt;input button&gt;)</a:t>
            </a:r>
            <a:endParaRPr lang="en-US" sz="1600" dirty="0"/>
          </a:p>
        </p:txBody>
      </p:sp>
      <p:cxnSp>
        <p:nvCxnSpPr>
          <p:cNvPr id="46" name="Straight Arrow Connector 45"/>
          <p:cNvCxnSpPr>
            <a:stCxn id="42" idx="2"/>
          </p:cNvCxnSpPr>
          <p:nvPr/>
        </p:nvCxnSpPr>
        <p:spPr bwMode="auto">
          <a:xfrm rot="16200000" flipH="1">
            <a:off x="1405132" y="2346427"/>
            <a:ext cx="719588" cy="1069039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40" idx="2"/>
          </p:cNvCxnSpPr>
          <p:nvPr/>
        </p:nvCxnSpPr>
        <p:spPr bwMode="auto">
          <a:xfrm rot="5400000">
            <a:off x="5445975" y="2655708"/>
            <a:ext cx="1082658" cy="168090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38" idx="0"/>
          </p:cNvCxnSpPr>
          <p:nvPr/>
        </p:nvCxnSpPr>
        <p:spPr bwMode="auto">
          <a:xfrm rot="5400000" flipH="1" flipV="1">
            <a:off x="2679327" y="4050930"/>
            <a:ext cx="1021978" cy="154637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91674" y="4020673"/>
            <a:ext cx="1573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addBtnCell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(&lt;td&gt;)</a:t>
            </a:r>
            <a:endParaRPr lang="en-US" sz="1600" dirty="0"/>
          </a:p>
        </p:txBody>
      </p:sp>
      <p:cxnSp>
        <p:nvCxnSpPr>
          <p:cNvPr id="54" name="Straight Arrow Connector 53"/>
          <p:cNvCxnSpPr>
            <a:stCxn id="52" idx="0"/>
          </p:cNvCxnSpPr>
          <p:nvPr/>
        </p:nvCxnSpPr>
        <p:spPr bwMode="auto">
          <a:xfrm rot="5400000" flipH="1" flipV="1">
            <a:off x="1630457" y="3445812"/>
            <a:ext cx="322732" cy="826990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553639" y="4128249"/>
            <a:ext cx="1573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delBtnCell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(&lt;td&gt;)</a:t>
            </a:r>
            <a:endParaRPr lang="en-US" sz="1600" dirty="0"/>
          </a:p>
        </p:txBody>
      </p:sp>
      <p:cxnSp>
        <p:nvCxnSpPr>
          <p:cNvPr id="57" name="Straight Arrow Connector 56"/>
          <p:cNvCxnSpPr>
            <a:stCxn id="55" idx="0"/>
            <a:endCxn id="3074" idx="2"/>
          </p:cNvCxnSpPr>
          <p:nvPr/>
        </p:nvCxnSpPr>
        <p:spPr bwMode="auto">
          <a:xfrm rot="16200000" flipV="1">
            <a:off x="5565361" y="3353316"/>
            <a:ext cx="368115" cy="1181751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509686" y="4195484"/>
            <a:ext cx="1573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addDDCell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(&lt;td&gt;)</a:t>
            </a:r>
            <a:endParaRPr lang="en-US" sz="1600" dirty="0"/>
          </a:p>
        </p:txBody>
      </p:sp>
      <p:cxnSp>
        <p:nvCxnSpPr>
          <p:cNvPr id="61" name="Straight Arrow Connector 60"/>
          <p:cNvCxnSpPr>
            <a:stCxn id="59" idx="0"/>
          </p:cNvCxnSpPr>
          <p:nvPr/>
        </p:nvCxnSpPr>
        <p:spPr bwMode="auto">
          <a:xfrm rot="16200000" flipV="1">
            <a:off x="3950075" y="3849219"/>
            <a:ext cx="457202" cy="235328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49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 – Structure: Alternate Text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2729755"/>
            <a:ext cx="189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altText</a:t>
            </a:r>
            <a:r>
              <a:rPr lang="en-US" sz="1600" dirty="0" smtClean="0"/>
              <a:t>, Row</a:t>
            </a:r>
            <a:br>
              <a:rPr lang="en-US" sz="1600" dirty="0" smtClean="0"/>
            </a:br>
            <a:r>
              <a:rPr lang="en-US" sz="1600" dirty="0" smtClean="0"/>
              <a:t>(&lt;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&gt;)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87906" y="3684495"/>
            <a:ext cx="189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altText</a:t>
            </a:r>
            <a:r>
              <a:rPr lang="en-US" sz="1600" dirty="0" smtClean="0"/>
              <a:t>, Col</a:t>
            </a:r>
            <a:br>
              <a:rPr lang="en-US" sz="1600" dirty="0" smtClean="0"/>
            </a:br>
            <a:r>
              <a:rPr lang="en-US" sz="1600" dirty="0" smtClean="0"/>
              <a:t>(&lt;td&gt;)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068543"/>
            <a:ext cx="7100047" cy="104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Left Brace 21"/>
          <p:cNvSpPr/>
          <p:nvPr/>
        </p:nvSpPr>
        <p:spPr bwMode="auto">
          <a:xfrm>
            <a:off x="1573306" y="2810435"/>
            <a:ext cx="201706" cy="295836"/>
          </a:xfrm>
          <a:prstGeom prst="leftBrace">
            <a:avLst/>
          </a:prstGeom>
          <a:noFill/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Arrow Connector 25"/>
          <p:cNvCxnSpPr>
            <a:stCxn id="42" idx="0"/>
            <a:endCxn id="4098" idx="2"/>
          </p:cNvCxnSpPr>
          <p:nvPr/>
        </p:nvCxnSpPr>
        <p:spPr bwMode="auto">
          <a:xfrm rot="5400000" flipH="1" flipV="1">
            <a:off x="4920503" y="3226175"/>
            <a:ext cx="573743" cy="342899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 – Structure in VM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4069" y="738094"/>
          <a:ext cx="7979747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2955"/>
                <a:gridCol w="1425388"/>
                <a:gridCol w="776605"/>
                <a:gridCol w="411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Sub-Element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Container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Entire container div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Scrolling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Scrolling</a:t>
                      </a:r>
                      <a:r>
                        <a:rPr lang="en-US" baseline="0" dirty="0" smtClean="0"/>
                        <a:t> div, future 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data table</a:t>
                      </a:r>
                      <a:r>
                        <a:rPr lang="en-US" baseline="0" dirty="0" smtClean="0"/>
                        <a:t> (named table)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err="1" smtClean="0"/>
                        <a:t>thead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thead</a:t>
                      </a:r>
                      <a:r>
                        <a:rPr lang="en-US" dirty="0" smtClean="0"/>
                        <a:t> object of main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Tfoot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err="1" smtClean="0"/>
                        <a:t>tfoot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tfoot</a:t>
                      </a:r>
                      <a:r>
                        <a:rPr lang="en-US" baseline="0" dirty="0" smtClean="0"/>
                        <a:t> object of main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err="1" smtClean="0"/>
                        <a:t>tbody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tbody</a:t>
                      </a:r>
                      <a:r>
                        <a:rPr lang="en-US" dirty="0" smtClean="0"/>
                        <a:t> object (single) of main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headerRow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err="1" smtClean="0"/>
                        <a:t>tr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Header 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colName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 row, specific column's </a:t>
                      </a:r>
                      <a:r>
                        <a:rPr lang="en-US" dirty="0" err="1" smtClean="0"/>
                        <a:t>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</a:t>
                      </a:r>
                      <a:r>
                        <a:rPr lang="en-US" dirty="0" smtClean="0"/>
                        <a:t>  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</a:t>
                      </a:r>
                      <a:r>
                        <a:rPr lang="en-US" dirty="0" err="1" smtClean="0"/>
                        <a:t>th</a:t>
                      </a:r>
                      <a:r>
                        <a:rPr lang="en-US" dirty="0" smtClean="0"/>
                        <a:t> tags in header 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grpHeaderRow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Group-Header 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grpHeader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Index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0-based</a:t>
                      </a:r>
                      <a:r>
                        <a:rPr lang="en-US" baseline="0" dirty="0" smtClean="0"/>
                        <a:t> index into Group-Headers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grpHeaders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</a:t>
                      </a:r>
                      <a:r>
                        <a:rPr lang="en-US" baseline="0" dirty="0" smtClean="0"/>
                        <a:t>  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</a:t>
                      </a:r>
                      <a:r>
                        <a:rPr lang="en-US" baseline="0" dirty="0" smtClean="0"/>
                        <a:t> tags in group header 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 – Structure in VM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4069" y="738094"/>
          <a:ext cx="7979747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2955"/>
                <a:gridCol w="1425388"/>
                <a:gridCol w="776605"/>
                <a:gridCol w="411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Sub-Element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err="1" smtClean="0"/>
                        <a:t>tr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tr</a:t>
                      </a:r>
                      <a:r>
                        <a:rPr lang="en-US" baseline="0" dirty="0" smtClean="0"/>
                        <a:t> tag where </a:t>
                      </a:r>
                      <a:r>
                        <a:rPr lang="en-US" baseline="0" dirty="0" err="1" smtClean="0"/>
                        <a:t>rowNum</a:t>
                      </a:r>
                      <a:r>
                        <a:rPr lang="en-US" baseline="0" dirty="0" smtClean="0"/>
                        <a:t>=n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 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baseline="0" dirty="0" smtClean="0"/>
                        <a:t> tags in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td  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td tags in row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rowNum</a:t>
                      </a:r>
                      <a:r>
                        <a:rPr lang="en-US" baseline="0" dirty="0" smtClean="0"/>
                        <a:t>=n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i="1" dirty="0" err="1" smtClean="0"/>
                        <a:t>colName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Td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 coordinate (</a:t>
                      </a:r>
                      <a:r>
                        <a:rPr lang="en-US" dirty="0" err="1" smtClean="0"/>
                        <a:t>col</a:t>
                      </a:r>
                      <a:r>
                        <a:rPr lang="en-US" dirty="0" smtClean="0"/>
                        <a:t>, row) of td</a:t>
                      </a:r>
                      <a:r>
                        <a:rPr lang="en-US" baseline="0" dirty="0" smtClean="0"/>
                        <a:t> 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i="1" dirty="0" err="1" smtClean="0"/>
                        <a:t>colName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td   *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td</a:t>
                      </a:r>
                      <a:r>
                        <a:rPr lang="en-US" baseline="0" dirty="0" smtClean="0"/>
                        <a:t> tags for that column, within </a:t>
                      </a:r>
                      <a:r>
                        <a:rPr lang="en-US" baseline="0" dirty="0" err="1" smtClean="0"/>
                        <a:t>tbody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err="1" smtClean="0"/>
                        <a:t>tr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Pagination 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altText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Col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td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td tag of Alt Text. "Col" is a keyword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altText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Row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 tag of Alt Text.</a:t>
                      </a:r>
                      <a:r>
                        <a:rPr lang="en-US" baseline="0" dirty="0" smtClean="0"/>
                        <a:t> "Row" is a keyword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9" y="4437529"/>
            <a:ext cx="7933765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1035050" algn="l"/>
              </a:tabLst>
            </a:pPr>
            <a:r>
              <a:rPr lang="en-US" b="0" u="sng" dirty="0" smtClean="0"/>
              <a:t>NOTE</a:t>
            </a:r>
            <a:r>
              <a:rPr lang="en-US" b="0" dirty="0" smtClean="0"/>
              <a:t>:</a:t>
            </a:r>
          </a:p>
          <a:p>
            <a:r>
              <a:rPr lang="en-US" b="0" dirty="0" smtClean="0"/>
              <a:t>While the "[</a:t>
            </a:r>
            <a:r>
              <a:rPr lang="en-US" b="0" i="1" dirty="0" err="1" smtClean="0"/>
              <a:t>colName</a:t>
            </a:r>
            <a:r>
              <a:rPr lang="en-US" b="0" dirty="0" smtClean="0"/>
              <a:t>], </a:t>
            </a:r>
            <a:r>
              <a:rPr lang="en-US" b="0" i="1" dirty="0" smtClean="0"/>
              <a:t>n</a:t>
            </a:r>
            <a:r>
              <a:rPr lang="en-US" b="0" dirty="0" smtClean="0"/>
              <a:t>" construct is very useful in some situations, this actually just refers to the &lt;td&gt; that surrounds a cell. It is often the case that using [</a:t>
            </a:r>
            <a:r>
              <a:rPr lang="en-US" b="0" i="1" dirty="0" err="1" smtClean="0"/>
              <a:t>colName</a:t>
            </a:r>
            <a:r>
              <a:rPr lang="en-US" b="0" dirty="0" smtClean="0"/>
              <a:t>].</a:t>
            </a:r>
            <a:r>
              <a:rPr lang="en-US" b="0" dirty="0" err="1" smtClean="0"/>
              <a:t>setTdStyle</a:t>
            </a:r>
            <a:r>
              <a:rPr lang="en-US" b="0" dirty="0" smtClean="0"/>
              <a:t>(), [</a:t>
            </a:r>
            <a:r>
              <a:rPr lang="en-US" b="0" i="1" dirty="0" err="1" smtClean="0"/>
              <a:t>colName</a:t>
            </a:r>
            <a:r>
              <a:rPr lang="en-US" b="0" dirty="0" smtClean="0"/>
              <a:t>].</a:t>
            </a:r>
            <a:r>
              <a:rPr lang="en-US" b="0" dirty="0" err="1" smtClean="0"/>
              <a:t>setTdProperty</a:t>
            </a:r>
            <a:r>
              <a:rPr lang="en-US" b="0" dirty="0" smtClean="0"/>
              <a:t>(), or [</a:t>
            </a:r>
            <a:r>
              <a:rPr lang="en-US" b="0" i="1" dirty="0" err="1" smtClean="0"/>
              <a:t>colName</a:t>
            </a:r>
            <a:r>
              <a:rPr lang="en-US" b="0" dirty="0" smtClean="0"/>
              <a:t>].</a:t>
            </a:r>
            <a:r>
              <a:rPr lang="en-US" b="0" dirty="0" err="1" smtClean="0"/>
              <a:t>getTd</a:t>
            </a:r>
            <a:r>
              <a:rPr lang="en-US" b="0" dirty="0" smtClean="0"/>
              <a:t>() is a more natural alternative.</a:t>
            </a:r>
            <a:endParaRPr lang="en-US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 – Structure in VM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4069" y="738094"/>
          <a:ext cx="7979747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2955"/>
                <a:gridCol w="1425388"/>
                <a:gridCol w="776605"/>
                <a:gridCol w="411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Sub-Element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Download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containing Download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addDelete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containing Add/Delete buttons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addButton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input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r>
                        <a:rPr lang="en-US" baseline="0" dirty="0" smtClean="0"/>
                        <a:t>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select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Dropdown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addBtnCell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td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td tag of Add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addDDCell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td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td tag of Add dropdown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delBtnCell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td</a:t>
                      </a:r>
                      <a:r>
                        <a:rPr lang="en-US" baseline="0" dirty="0" smtClean="0"/>
                        <a:t> tag of Delete button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3035" y="4303059"/>
            <a:ext cx="83909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1035050" algn="l"/>
              </a:tabLst>
            </a:pPr>
            <a:r>
              <a:rPr lang="en-US" sz="2000" b="0" u="sng" dirty="0" smtClean="0"/>
              <a:t>NOTES</a:t>
            </a:r>
            <a:r>
              <a:rPr lang="en-US" sz="2000" b="0" dirty="0" smtClean="0"/>
              <a:t>:</a:t>
            </a:r>
          </a:p>
          <a:p>
            <a:pPr marL="174625" indent="-174625">
              <a:spcAft>
                <a:spcPts val="1200"/>
              </a:spcAft>
              <a:buFont typeface="Arial" pitchFamily="34" charset="0"/>
              <a:buChar char="•"/>
              <a:tabLst>
                <a:tab pos="1035050" algn="l"/>
              </a:tabLst>
            </a:pPr>
            <a:r>
              <a:rPr lang="en-US" sz="2000" b="0" i="1" dirty="0" smtClean="0"/>
              <a:t>Italics	</a:t>
            </a:r>
            <a:r>
              <a:rPr lang="en-US" sz="2000" b="0" dirty="0" smtClean="0"/>
              <a:t>Substitute actual value</a:t>
            </a:r>
          </a:p>
          <a:p>
            <a:pPr marL="174625" indent="-174625">
              <a:spcAft>
                <a:spcPts val="1200"/>
              </a:spcAft>
              <a:buFont typeface="Arial" pitchFamily="34" charset="0"/>
              <a:buChar char="•"/>
              <a:tabLst>
                <a:tab pos="1035050" algn="l"/>
              </a:tabLst>
            </a:pPr>
            <a:r>
              <a:rPr lang="en-US" sz="2000" dirty="0" smtClean="0"/>
              <a:t>Bold</a:t>
            </a:r>
            <a:r>
              <a:rPr lang="en-US" sz="2000" b="0" dirty="0" smtClean="0"/>
              <a:t>	Always available. Otherwise result could be null or no action</a:t>
            </a:r>
          </a:p>
          <a:p>
            <a:pPr marL="174625" indent="-174625">
              <a:spcAft>
                <a:spcPts val="1200"/>
              </a:spcAft>
              <a:buFont typeface="Arial" pitchFamily="34" charset="0"/>
              <a:buChar char="•"/>
              <a:tabLst>
                <a:tab pos="1035050" algn="l"/>
              </a:tabLst>
            </a:pPr>
            <a:r>
              <a:rPr lang="en-US" sz="2000" b="0" i="1" dirty="0" smtClean="0"/>
              <a:t>*	</a:t>
            </a:r>
            <a:r>
              <a:rPr lang="en-US" sz="2000" b="0" dirty="0" smtClean="0"/>
              <a:t>May return/operate on multiple objects</a:t>
            </a:r>
          </a:p>
          <a:p>
            <a:pPr marL="174625" indent="-17462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0" dirty="0" smtClean="0"/>
              <a:t>Except for </a:t>
            </a:r>
            <a:r>
              <a:rPr lang="en-US" sz="2000" b="0" i="1" dirty="0" err="1" smtClean="0"/>
              <a:t>colName</a:t>
            </a:r>
            <a:r>
              <a:rPr lang="en-US" sz="2000" b="0" dirty="0" smtClean="0"/>
              <a:t>, all keywords are case-insensitive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Stuctures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 – Take-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Aways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376" y="1075765"/>
            <a:ext cx="804134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All TableObjects have a common structure.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All (most?) elements can be addressed / manipulated via the VM environment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Properties and Styles can be directly changed via Table-methods </a:t>
            </a:r>
            <a:r>
              <a:rPr lang="en-US" dirty="0" smtClean="0">
                <a:hlinkClick r:id="rId3" action="ppaction://hlinksldjump"/>
              </a:rPr>
              <a:t>setTagProperty</a:t>
            </a:r>
            <a:r>
              <a:rPr lang="en-US" dirty="0" smtClean="0"/>
              <a:t>() and </a:t>
            </a:r>
            <a:r>
              <a:rPr lang="en-US" dirty="0" smtClean="0">
                <a:hlinkClick r:id="rId3" action="ppaction://hlinksldjump"/>
              </a:rPr>
              <a:t>setTagStyle</a:t>
            </a:r>
            <a:r>
              <a:rPr lang="en-US" dirty="0" smtClean="0"/>
              <a:t>()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Tags can be accessed for further manipulation via the Table-method </a:t>
            </a:r>
            <a:r>
              <a:rPr lang="en-US" dirty="0" err="1" smtClean="0">
                <a:hlinkClick r:id="rId3" action="ppaction://hlinksldjump"/>
              </a:rPr>
              <a:t>getTags</a:t>
            </a:r>
            <a:r>
              <a:rPr lang="en-US" dirty="0" smtClean="0"/>
              <a:t>(). This always returns an array, even if only element is returned (or 0)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To replace, prepend, or append HTML to an element, use Table-method </a:t>
            </a:r>
            <a:r>
              <a:rPr lang="en-US" dirty="0" err="1" smtClean="0">
                <a:hlinkClick r:id="rId3" action="ppaction://hlinksldjump"/>
              </a:rPr>
              <a:t>setTagHTML</a:t>
            </a:r>
            <a:r>
              <a:rPr lang="en-US" dirty="0" smtClean="0"/>
              <a:t>()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Note that all TableObject VM methods, except those that explicitly return values (e.g., </a:t>
            </a:r>
            <a:r>
              <a:rPr lang="en-US" dirty="0" smtClean="0">
                <a:hlinkClick r:id="rId3" action="ppaction://hlinksldjump"/>
              </a:rPr>
              <a:t>getTags</a:t>
            </a:r>
            <a:r>
              <a:rPr lang="en-US" dirty="0" smtClean="0"/>
              <a:t>(), </a:t>
            </a:r>
            <a:r>
              <a:rPr lang="en-US" dirty="0" smtClean="0">
                <a:hlinkClick r:id="rId4" action="ppaction://hlinksldjump"/>
              </a:rPr>
              <a:t>getRowCount</a:t>
            </a:r>
            <a:r>
              <a:rPr lang="en-US" dirty="0" smtClean="0"/>
              <a:t>(), </a:t>
            </a:r>
            <a:r>
              <a:rPr lang="en-US" dirty="0" smtClean="0">
                <a:hlinkClick r:id="rId4" action="ppaction://hlinksldjump"/>
              </a:rPr>
              <a:t>getStartRowNum</a:t>
            </a:r>
            <a:r>
              <a:rPr lang="en-US" dirty="0" smtClean="0"/>
              <a:t>()) are </a:t>
            </a:r>
            <a:r>
              <a:rPr lang="en-US" u="sng" dirty="0" smtClean="0"/>
              <a:t>chainable</a:t>
            </a:r>
            <a:r>
              <a:rPr lang="en-US" dirty="0" smtClean="0"/>
              <a:t>.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Typically use the Cell-based methods </a:t>
            </a:r>
            <a:r>
              <a:rPr lang="en-US" dirty="0" err="1" smtClean="0"/>
              <a:t>setTdProperty</a:t>
            </a:r>
            <a:r>
              <a:rPr lang="en-US" dirty="0" smtClean="0"/>
              <a:t>(), </a:t>
            </a:r>
            <a:r>
              <a:rPr lang="en-US" dirty="0" err="1" smtClean="0"/>
              <a:t>setTdStyle</a:t>
            </a:r>
            <a:r>
              <a:rPr lang="en-US" dirty="0" smtClean="0"/>
              <a:t>(), and </a:t>
            </a:r>
            <a:r>
              <a:rPr lang="en-US" dirty="0" err="1" smtClean="0"/>
              <a:t>getTd</a:t>
            </a:r>
            <a:r>
              <a:rPr lang="en-US" dirty="0" smtClean="0"/>
              <a:t>() when manipulating a single cell's surrounding &lt;td&gt;. 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pt curve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679825" cy="66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0" y="6591300"/>
            <a:ext cx="9144000" cy="268288"/>
            <a:chOff x="0" y="4160"/>
            <a:chExt cx="5760" cy="169"/>
          </a:xfrm>
        </p:grpSpPr>
        <p:sp>
          <p:nvSpPr>
            <p:cNvPr id="35852" name="Rectangle 11"/>
            <p:cNvSpPr>
              <a:spLocks noChangeArrowheads="1"/>
            </p:cNvSpPr>
            <p:nvPr/>
          </p:nvSpPr>
          <p:spPr bwMode="auto">
            <a:xfrm>
              <a:off x="0" y="4160"/>
              <a:ext cx="5760" cy="16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sp>
          <p:nvSpPr>
            <p:cNvPr id="35853" name="Text Box 5"/>
            <p:cNvSpPr txBox="1">
              <a:spLocks noChangeArrowheads="1"/>
            </p:cNvSpPr>
            <p:nvPr/>
          </p:nvSpPr>
          <p:spPr bwMode="auto">
            <a:xfrm>
              <a:off x="155" y="4166"/>
              <a:ext cx="19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>
                  <a:solidFill>
                    <a:schemeClr val="bg1"/>
                  </a:solidFill>
                  <a:latin typeface="Calibri" pitchFamily="34" charset="0"/>
                  <a:cs typeface="Arial" charset="0"/>
                </a:rPr>
                <a:t>© - All rights Reserved</a:t>
              </a:r>
            </a:p>
          </p:txBody>
        </p:sp>
        <p:sp>
          <p:nvSpPr>
            <p:cNvPr id="35854" name="Text Box 6"/>
            <p:cNvSpPr txBox="1">
              <a:spLocks noChangeArrowheads="1"/>
            </p:cNvSpPr>
            <p:nvPr/>
          </p:nvSpPr>
          <p:spPr bwMode="auto">
            <a:xfrm>
              <a:off x="3687" y="4166"/>
              <a:ext cx="19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000">
                  <a:solidFill>
                    <a:schemeClr val="bg1"/>
                  </a:solidFill>
                  <a:latin typeface="Calibri" pitchFamily="34" charset="0"/>
                  <a:cs typeface="Arial" charset="0"/>
                </a:rPr>
                <a:t>CONFIDENTIAL</a:t>
              </a:r>
            </a:p>
          </p:txBody>
        </p:sp>
      </p:grpSp>
      <p:grpSp>
        <p:nvGrpSpPr>
          <p:cNvPr id="35844" name="Group 7"/>
          <p:cNvGrpSpPr>
            <a:grpSpLocks/>
          </p:cNvGrpSpPr>
          <p:nvPr/>
        </p:nvGrpSpPr>
        <p:grpSpPr bwMode="auto">
          <a:xfrm>
            <a:off x="2198688" y="4665663"/>
            <a:ext cx="347662" cy="258762"/>
            <a:chOff x="1080" y="3824"/>
            <a:chExt cx="235" cy="195"/>
          </a:xfrm>
        </p:grpSpPr>
        <p:sp>
          <p:nvSpPr>
            <p:cNvPr id="35850" name="AutoShape 8"/>
            <p:cNvSpPr>
              <a:spLocks noChangeArrowheads="1"/>
            </p:cNvSpPr>
            <p:nvPr/>
          </p:nvSpPr>
          <p:spPr bwMode="auto">
            <a:xfrm>
              <a:off x="1080" y="3824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187" y="3827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2451100" y="4060825"/>
            <a:ext cx="66929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000" dirty="0" smtClean="0">
                <a:latin typeface="Calibri" pitchFamily="34" charset="0"/>
              </a:rPr>
              <a:t>End of Part II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Thank You</a:t>
            </a:r>
          </a:p>
          <a:p>
            <a:pPr>
              <a:spcBef>
                <a:spcPct val="50000"/>
              </a:spcBef>
            </a:pPr>
            <a:r>
              <a:rPr lang="en-GB" sz="3200" b="0" dirty="0" smtClean="0">
                <a:latin typeface="Calibri" pitchFamily="34" charset="0"/>
              </a:rPr>
              <a:t>Next: Actions / Cell Methods – P1</a:t>
            </a:r>
            <a:endParaRPr lang="en-GB" sz="3200" b="0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GB" sz="1200" b="0" dirty="0">
              <a:latin typeface="Calibri" pitchFamily="34" charset="0"/>
            </a:endParaRPr>
          </a:p>
        </p:txBody>
      </p:sp>
      <p:sp>
        <p:nvSpPr>
          <p:cNvPr id="35846" name="Line 11"/>
          <p:cNvSpPr>
            <a:spLocks noChangeShapeType="1"/>
          </p:cNvSpPr>
          <p:nvPr/>
        </p:nvSpPr>
        <p:spPr bwMode="auto">
          <a:xfrm>
            <a:off x="2549525" y="4787900"/>
            <a:ext cx="6594475" cy="0"/>
          </a:xfrm>
          <a:prstGeom prst="line">
            <a:avLst/>
          </a:prstGeom>
          <a:noFill/>
          <a:ln w="9525">
            <a:solidFill>
              <a:srgbClr val="FD7F0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Rectangle 12"/>
          <p:cNvSpPr>
            <a:spLocks noChangeArrowheads="1"/>
          </p:cNvSpPr>
          <p:nvPr/>
        </p:nvSpPr>
        <p:spPr bwMode="auto">
          <a:xfrm>
            <a:off x="3365500" y="0"/>
            <a:ext cx="5778500" cy="154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35848" name="Picture 13" descr="letterhead3 copy"/>
          <p:cNvPicPr>
            <a:picLocks noChangeAspect="1" noChangeArrowheads="1"/>
          </p:cNvPicPr>
          <p:nvPr/>
        </p:nvPicPr>
        <p:blipFill>
          <a:blip r:embed="rId4" cstate="print"/>
          <a:srcRect l="9546" t="7112" r="49048" b="35243"/>
          <a:stretch>
            <a:fillRect/>
          </a:stretch>
        </p:blipFill>
        <p:spPr bwMode="auto">
          <a:xfrm>
            <a:off x="5219700" y="203200"/>
            <a:ext cx="34036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9" name="Rectangle 5"/>
          <p:cNvSpPr txBox="1">
            <a:spLocks noChangeArrowheads="1"/>
          </p:cNvSpPr>
          <p:nvPr/>
        </p:nvSpPr>
        <p:spPr bwMode="auto">
          <a:xfrm>
            <a:off x="3457575" y="6550025"/>
            <a:ext cx="22415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F3E4920D-AEDB-458D-9851-011F0270C5FF}" type="slidenum">
              <a:rPr lang="en-US">
                <a:solidFill>
                  <a:schemeClr val="bg1"/>
                </a:solidFill>
                <a:latin typeface="Calibri" pitchFamily="34" charset="0"/>
              </a:rPr>
              <a:pPr algn="ctr"/>
              <a:t>16</a:t>
            </a:fld>
            <a:endParaRPr lang="en-US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Hindenbug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459" y="593015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catastrophic, data-destroying, supplier-leakage kind of bug. </a:t>
            </a:r>
            <a:br>
              <a:rPr lang="en-US" dirty="0" smtClean="0"/>
            </a:br>
            <a:r>
              <a:rPr lang="en-US" dirty="0" smtClean="0"/>
              <a:t>Think Gillette, Kraft Flex, and a few others. Or Connection Pooling!</a:t>
            </a:r>
            <a:endParaRPr lang="en-US" i="1" dirty="0"/>
          </a:p>
        </p:txBody>
      </p:sp>
      <p:pic>
        <p:nvPicPr>
          <p:cNvPr id="46084" name="Picture 4" descr="http://www.loeser.us/examples/himages/hind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6456" y="794590"/>
            <a:ext cx="4648200" cy="4991101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56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 – Creation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555536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When the Java methods </a:t>
            </a:r>
            <a:r>
              <a:rPr lang="en-US" sz="2400" b="0" dirty="0" err="1" smtClean="0"/>
              <a:t>createTable</a:t>
            </a:r>
            <a:r>
              <a:rPr lang="en-US" sz="2400" b="0" dirty="0" smtClean="0"/>
              <a:t> or </a:t>
            </a:r>
            <a:r>
              <a:rPr lang="en-US" sz="2400" b="0" dirty="0" err="1" smtClean="0"/>
              <a:t>renderTable</a:t>
            </a:r>
            <a:r>
              <a:rPr lang="en-US" sz="2400" b="0" dirty="0" smtClean="0"/>
              <a:t> are called, all HTML related to the display </a:t>
            </a:r>
            <a:r>
              <a:rPr lang="en-US" sz="2400" b="0" i="1" dirty="0" smtClean="0"/>
              <a:t>and </a:t>
            </a:r>
            <a:r>
              <a:rPr lang="en-US" sz="2400" b="0" dirty="0" smtClean="0"/>
              <a:t>operation of the table are generated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basic HTML structures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Sorting buttons in headers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Pagination code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Add/Delete mini-table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Download buttons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When the Java method </a:t>
            </a:r>
            <a:r>
              <a:rPr lang="en-US" sz="2400" b="0" dirty="0" err="1" smtClean="0"/>
              <a:t>generateJavaScript</a:t>
            </a:r>
            <a:r>
              <a:rPr lang="en-US" sz="2400" b="0" dirty="0" smtClean="0"/>
              <a:t> is called, all basic JavaScript VM code is automatically generated.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On some occasions, you might need to add a bit more.</a:t>
            </a:r>
            <a:endParaRPr lang="en-US" sz="24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 – Structure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30931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Every TableObject table has a common structure.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Some tables have optional elements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All elements can be addressed and manipulated dynamically via VM methods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Address any part of the TableObjects with one of the following VM methods:</a:t>
            </a:r>
            <a:endParaRPr lang="en-US" sz="24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048871" y="3751729"/>
            <a:ext cx="7705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i="1" dirty="0" err="1" smtClean="0">
                <a:solidFill>
                  <a:srgbClr val="FD7F05"/>
                </a:solidFill>
                <a:latin typeface="Calibri" pitchFamily="34" charset="0"/>
              </a:rPr>
              <a:t>tbl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.setTagProperty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(property, value, element, 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subElmt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endParaRPr lang="en-US" sz="2000" dirty="0" smtClean="0"/>
          </a:p>
          <a:p>
            <a:pPr marL="120650" indent="-12065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i="1" dirty="0" err="1" smtClean="0">
                <a:solidFill>
                  <a:srgbClr val="FD7F05"/>
                </a:solidFill>
                <a:latin typeface="Calibri" pitchFamily="34" charset="0"/>
              </a:rPr>
              <a:t>tbl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.setTagStyle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(style, value, element, 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subElmt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endParaRPr lang="en-US" sz="2000" dirty="0" smtClean="0"/>
          </a:p>
          <a:p>
            <a:pPr marL="120650" indent="-12065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i="1" dirty="0" err="1" smtClean="0">
                <a:solidFill>
                  <a:srgbClr val="FD7F05"/>
                </a:solidFill>
                <a:latin typeface="Calibri" pitchFamily="34" charset="0"/>
              </a:rPr>
              <a:t>tbl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.setTagHTML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(position, HTML, element, 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subElmt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</a:p>
          <a:p>
            <a:pPr marL="577850" lvl="1" indent="-12065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latin typeface="+mn-lt"/>
              </a:rPr>
              <a:t>position: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append, prepend, replace, remove </a:t>
            </a:r>
            <a:r>
              <a:rPr lang="en-US" sz="2000" dirty="0" smtClean="0">
                <a:latin typeface="Calibri" pitchFamily="34" charset="0"/>
              </a:rPr>
              <a:t>(or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null</a:t>
            </a:r>
            <a:r>
              <a:rPr lang="en-US" sz="2000" dirty="0" smtClean="0">
                <a:latin typeface="Calibri" pitchFamily="34" charset="0"/>
              </a:rPr>
              <a:t>)</a:t>
            </a:r>
            <a:endParaRPr lang="en-US" sz="2000" dirty="0" smtClean="0"/>
          </a:p>
          <a:p>
            <a:pPr marL="120650" indent="-12065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i="1" dirty="0" err="1" smtClean="0">
                <a:solidFill>
                  <a:srgbClr val="FD7F05"/>
                </a:solidFill>
                <a:latin typeface="Calibri" pitchFamily="34" charset="0"/>
              </a:rPr>
              <a:t>tbl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.getTags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(element, 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subElmt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) </a:t>
            </a:r>
            <a:r>
              <a:rPr lang="en-US" dirty="0" smtClean="0"/>
              <a:t>– Returns [array] of elements</a:t>
            </a:r>
          </a:p>
          <a:p>
            <a:pPr marL="120650" indent="-12065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FD7F05"/>
                </a:solidFill>
                <a:latin typeface="Calibri" pitchFamily="34" charset="0"/>
              </a:rPr>
              <a:t>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setTdProperty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(property, value)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 </a:t>
            </a:r>
            <a:r>
              <a:rPr lang="en-US" sz="2000" dirty="0" smtClean="0"/>
              <a:t>– </a:t>
            </a:r>
            <a:r>
              <a:rPr lang="en-US" dirty="0" smtClean="0"/>
              <a:t>Used in Actions</a:t>
            </a:r>
          </a:p>
          <a:p>
            <a:pPr marL="120650" indent="-12065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FD7F05"/>
                </a:solidFill>
                <a:latin typeface="Calibri" pitchFamily="34" charset="0"/>
              </a:rPr>
              <a:t>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setTdStyle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(style, value) </a:t>
            </a:r>
            <a:r>
              <a:rPr lang="en-US" sz="2000" dirty="0" smtClean="0"/>
              <a:t>– </a:t>
            </a:r>
            <a:r>
              <a:rPr lang="en-US" dirty="0" smtClean="0"/>
              <a:t>Used in Actions</a:t>
            </a:r>
          </a:p>
          <a:p>
            <a:pPr marL="120650" indent="-1206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colName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getTd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() </a:t>
            </a:r>
            <a:r>
              <a:rPr lang="en-US" dirty="0" smtClean="0"/>
              <a:t>– Used in Actions</a:t>
            </a:r>
          </a:p>
          <a:p>
            <a:pPr marL="120650" indent="-120650">
              <a:buFont typeface="Arial" pitchFamily="34" charset="0"/>
              <a:buChar char="•"/>
            </a:pPr>
            <a:endParaRPr lang="en-US" dirty="0" smtClean="0"/>
          </a:p>
          <a:p>
            <a:pPr marL="120650" indent="-120650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99247" y="6279777"/>
            <a:ext cx="773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elements/sub-elements that can be addressed?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874058" y="833720"/>
            <a:ext cx="7732059" cy="4370294"/>
          </a:xfrm>
          <a:prstGeom prst="rect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81634" y="1277473"/>
            <a:ext cx="7543800" cy="3200398"/>
          </a:xfrm>
          <a:prstGeom prst="rect">
            <a:avLst/>
          </a:prstGeom>
          <a:solidFill>
            <a:srgbClr val="FFC000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49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Containers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7774" y="1639983"/>
            <a:ext cx="74580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87505" y="833719"/>
            <a:ext cx="24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(&lt;div&gt;)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1635" y="1277472"/>
            <a:ext cx="24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scrolling (&lt;div&gt;)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7506" y="5419165"/>
            <a:ext cx="770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buFont typeface="Arial" pitchFamily="34" charset="0"/>
              <a:buChar char="•"/>
            </a:pPr>
            <a:r>
              <a:rPr lang="en-US" dirty="0" smtClean="0"/>
              <a:t>Use “container” to hide/show entire TableObject</a:t>
            </a:r>
            <a:br>
              <a:rPr lang="en-US" dirty="0" smtClean="0"/>
            </a:br>
            <a:r>
              <a:rPr lang="en-US" i="1" dirty="0" err="1" smtClean="0">
                <a:solidFill>
                  <a:srgbClr val="FD7F05"/>
                </a:solidFill>
                <a:latin typeface="Calibri" pitchFamily="34" charset="0"/>
              </a:rPr>
              <a:t>tbl</a:t>
            </a:r>
            <a:r>
              <a:rPr lang="en-US" dirty="0" err="1" smtClean="0">
                <a:solidFill>
                  <a:srgbClr val="FD7F05"/>
                </a:solidFill>
                <a:latin typeface="Calibri" pitchFamily="34" charset="0"/>
              </a:rPr>
              <a:t>.setTagStyle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(“display", "none", "container") </a:t>
            </a:r>
            <a:r>
              <a:rPr lang="en-US" sz="1600" dirty="0" smtClean="0"/>
              <a:t>(or </a:t>
            </a:r>
            <a:r>
              <a:rPr lang="en-US" sz="1600" dirty="0" smtClean="0"/>
              <a:t>“</a:t>
            </a:r>
            <a:r>
              <a:rPr lang="en-US" sz="1600" dirty="0" smtClean="0">
                <a:solidFill>
                  <a:srgbClr val="FD7F05"/>
                </a:solidFill>
                <a:latin typeface="Calibri" pitchFamily="34" charset="0"/>
              </a:rPr>
              <a:t>block</a:t>
            </a:r>
            <a:r>
              <a:rPr lang="en-US" sz="1600" dirty="0" smtClean="0"/>
              <a:t>" </a:t>
            </a:r>
            <a:r>
              <a:rPr lang="en-US" sz="1600" dirty="0" smtClean="0"/>
              <a:t>to display)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“scrolling” object is reserved for scrolling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49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Structure: Table 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5925" y="792817"/>
            <a:ext cx="74580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eft Brace 10"/>
          <p:cNvSpPr/>
          <p:nvPr/>
        </p:nvSpPr>
        <p:spPr bwMode="auto">
          <a:xfrm>
            <a:off x="1506070" y="766482"/>
            <a:ext cx="153295" cy="618564"/>
          </a:xfrm>
          <a:prstGeom prst="leftBrace">
            <a:avLst/>
          </a:prstGeom>
          <a:noFill/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Left Brace 12"/>
          <p:cNvSpPr/>
          <p:nvPr/>
        </p:nvSpPr>
        <p:spPr bwMode="auto">
          <a:xfrm>
            <a:off x="1519517" y="1398493"/>
            <a:ext cx="134471" cy="2218765"/>
          </a:xfrm>
          <a:prstGeom prst="leftBrace">
            <a:avLst/>
          </a:prstGeom>
          <a:noFill/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Left Brace 14"/>
          <p:cNvSpPr/>
          <p:nvPr/>
        </p:nvSpPr>
        <p:spPr bwMode="auto">
          <a:xfrm>
            <a:off x="1532965" y="3617258"/>
            <a:ext cx="107576" cy="403412"/>
          </a:xfrm>
          <a:prstGeom prst="leftBrace">
            <a:avLst/>
          </a:prstGeom>
          <a:noFill/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439" y="833717"/>
            <a:ext cx="959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Thead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&lt;</a:t>
            </a:r>
            <a:r>
              <a:rPr lang="en-US" sz="1400" dirty="0" err="1" smtClean="0"/>
              <a:t>thead</a:t>
            </a:r>
            <a:r>
              <a:rPr lang="en-US" sz="1400" dirty="0" smtClean="0"/>
              <a:t>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5690" y="2299447"/>
            <a:ext cx="97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tbody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&lt;</a:t>
            </a:r>
            <a:r>
              <a:rPr lang="en-US" sz="1400" dirty="0" err="1" smtClean="0"/>
              <a:t>tbody</a:t>
            </a:r>
            <a:r>
              <a:rPr lang="en-US" sz="1400" dirty="0" smtClean="0"/>
              <a:t>&gt;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8906" y="3644153"/>
            <a:ext cx="86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tfoot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&lt;</a:t>
            </a:r>
            <a:r>
              <a:rPr lang="en-US" sz="1400" dirty="0" err="1" smtClean="0"/>
              <a:t>tfoot</a:t>
            </a:r>
            <a:r>
              <a:rPr lang="en-US" sz="1400" dirty="0" smtClean="0"/>
              <a:t>&gt;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 bwMode="auto">
          <a:xfrm>
            <a:off x="485829" y="766482"/>
            <a:ext cx="282388" cy="3267635"/>
          </a:xfrm>
          <a:prstGeom prst="leftBrace">
            <a:avLst/>
          </a:prstGeom>
          <a:noFill/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-5400000">
            <a:off x="-527733" y="1604708"/>
            <a:ext cx="177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&lt;table&gt;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4059" y="4558553"/>
            <a:ext cx="796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err="1" smtClean="0"/>
              <a:t>tfoot</a:t>
            </a:r>
            <a:r>
              <a:rPr lang="en-US" dirty="0" smtClean="0"/>
              <a:t> object is only present if the table is paginated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49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Structure: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thead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41686" b="83027"/>
          <a:stretch>
            <a:fillRect/>
          </a:stretch>
        </p:blipFill>
        <p:spPr bwMode="auto">
          <a:xfrm>
            <a:off x="1995207" y="2540934"/>
            <a:ext cx="6359429" cy="87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Left Brace 21"/>
          <p:cNvSpPr/>
          <p:nvPr/>
        </p:nvSpPr>
        <p:spPr bwMode="auto">
          <a:xfrm>
            <a:off x="1761565" y="2541494"/>
            <a:ext cx="161364" cy="309282"/>
          </a:xfrm>
          <a:prstGeom prst="leftBrace">
            <a:avLst/>
          </a:prstGeom>
          <a:noFill/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>
            <a:off x="1761565" y="2850776"/>
            <a:ext cx="161364" cy="551330"/>
          </a:xfrm>
          <a:prstGeom prst="leftBrace">
            <a:avLst/>
          </a:prstGeom>
          <a:noFill/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8260" y="3267635"/>
            <a:ext cx="1519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/>
              <a:t>headerRow</a:t>
            </a:r>
            <a:r>
              <a:rPr lang="en-US" sz="1600" dirty="0" smtClean="0"/>
              <a:t> (&lt;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003612"/>
            <a:ext cx="1882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&gt;) </a:t>
            </a:r>
            <a:r>
              <a:rPr lang="en-US" sz="1600" dirty="0" err="1" smtClean="0"/>
              <a:t>grpHeaderRow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26" idx="2"/>
            <a:endCxn id="22" idx="1"/>
          </p:cNvCxnSpPr>
          <p:nvPr/>
        </p:nvCxnSpPr>
        <p:spPr bwMode="auto">
          <a:xfrm rot="16200000" flipH="1">
            <a:off x="1297556" y="2232126"/>
            <a:ext cx="107748" cy="820270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5" idx="0"/>
            <a:endCxn id="23" idx="1"/>
          </p:cNvCxnSpPr>
          <p:nvPr/>
        </p:nvCxnSpPr>
        <p:spPr bwMode="auto">
          <a:xfrm rot="5400000" flipH="1" flipV="1">
            <a:off x="1284195" y="2790265"/>
            <a:ext cx="141194" cy="813546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492623" y="1680882"/>
            <a:ext cx="1882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&gt;)</a:t>
            </a:r>
            <a:br>
              <a:rPr lang="en-US" sz="1600" dirty="0" smtClean="0"/>
            </a:br>
            <a:r>
              <a:rPr lang="en-US" sz="1600" dirty="0" err="1" smtClean="0"/>
              <a:t>grpHeader</a:t>
            </a:r>
            <a:r>
              <a:rPr lang="en-US" sz="1600" dirty="0" smtClean="0"/>
              <a:t>, 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118412" y="1653987"/>
            <a:ext cx="1882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&gt;)</a:t>
            </a:r>
            <a:br>
              <a:rPr lang="en-US" sz="1600" dirty="0" smtClean="0"/>
            </a:br>
            <a:r>
              <a:rPr lang="en-US" sz="1600" dirty="0" err="1" smtClean="0"/>
              <a:t>grpHeader</a:t>
            </a:r>
            <a:r>
              <a:rPr lang="en-US" sz="1600" dirty="0" smtClean="0"/>
              <a:t>, 3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32" idx="2"/>
          </p:cNvCxnSpPr>
          <p:nvPr/>
        </p:nvCxnSpPr>
        <p:spPr bwMode="auto">
          <a:xfrm rot="5400000">
            <a:off x="2289276" y="2356511"/>
            <a:ext cx="235496" cy="53789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3" idx="2"/>
          </p:cNvCxnSpPr>
          <p:nvPr/>
        </p:nvCxnSpPr>
        <p:spPr bwMode="auto">
          <a:xfrm rot="16200000" flipH="1">
            <a:off x="7022641" y="2275828"/>
            <a:ext cx="235497" cy="161364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90365" y="1452281"/>
            <a:ext cx="1882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&gt;)</a:t>
            </a:r>
            <a:br>
              <a:rPr lang="en-US" sz="1600" dirty="0" smtClean="0"/>
            </a:br>
            <a:r>
              <a:rPr lang="en-US" sz="1600" dirty="0" err="1" smtClean="0"/>
              <a:t>grpHeaders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 bwMode="auto">
          <a:xfrm rot="5400000">
            <a:off x="3331423" y="1287469"/>
            <a:ext cx="450650" cy="1949825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38" idx="2"/>
          </p:cNvCxnSpPr>
          <p:nvPr/>
        </p:nvCxnSpPr>
        <p:spPr bwMode="auto">
          <a:xfrm rot="5400000">
            <a:off x="4272717" y="2188421"/>
            <a:ext cx="410309" cy="107578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85447" y="2084294"/>
            <a:ext cx="1519518" cy="443753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545106" y="2084294"/>
            <a:ext cx="2514600" cy="403412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506070" y="4141694"/>
            <a:ext cx="188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header, "</a:t>
            </a:r>
            <a:r>
              <a:rPr lang="en-US" sz="1600" dirty="0" err="1" smtClean="0"/>
              <a:t>fName</a:t>
            </a:r>
            <a:r>
              <a:rPr lang="en-US" sz="1600" dirty="0" smtClean="0"/>
              <a:t>"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6306670" y="4155141"/>
            <a:ext cx="188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header, "age"</a:t>
            </a:r>
            <a:endParaRPr lang="en-US" sz="1600" dirty="0"/>
          </a:p>
        </p:txBody>
      </p:sp>
      <p:cxnSp>
        <p:nvCxnSpPr>
          <p:cNvPr id="50" name="Straight Arrow Connector 49"/>
          <p:cNvCxnSpPr>
            <a:stCxn id="47" idx="0"/>
          </p:cNvCxnSpPr>
          <p:nvPr/>
        </p:nvCxnSpPr>
        <p:spPr bwMode="auto">
          <a:xfrm rot="5400000" flipH="1" flipV="1">
            <a:off x="2561665" y="3462618"/>
            <a:ext cx="564776" cy="793376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0"/>
          </p:cNvCxnSpPr>
          <p:nvPr/>
        </p:nvCxnSpPr>
        <p:spPr bwMode="auto">
          <a:xfrm rot="5400000" flipH="1" flipV="1">
            <a:off x="7241241" y="3502959"/>
            <a:ext cx="658906" cy="645459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832411" y="4356846"/>
            <a:ext cx="188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headers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53" idx="0"/>
          </p:cNvCxnSpPr>
          <p:nvPr/>
        </p:nvCxnSpPr>
        <p:spPr bwMode="auto">
          <a:xfrm rot="16200000" flipV="1">
            <a:off x="3193677" y="2776817"/>
            <a:ext cx="874058" cy="2286000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53" idx="0"/>
          </p:cNvCxnSpPr>
          <p:nvPr/>
        </p:nvCxnSpPr>
        <p:spPr bwMode="auto">
          <a:xfrm rot="16200000" flipV="1">
            <a:off x="3879478" y="3462617"/>
            <a:ext cx="833717" cy="954741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53" idx="0"/>
          </p:cNvCxnSpPr>
          <p:nvPr/>
        </p:nvCxnSpPr>
        <p:spPr bwMode="auto">
          <a:xfrm rot="5400000" flipH="1" flipV="1">
            <a:off x="4370294" y="3913094"/>
            <a:ext cx="847164" cy="40341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53" idx="0"/>
          </p:cNvCxnSpPr>
          <p:nvPr/>
        </p:nvCxnSpPr>
        <p:spPr bwMode="auto">
          <a:xfrm rot="5400000" flipH="1" flipV="1">
            <a:off x="4881283" y="3348317"/>
            <a:ext cx="900952" cy="1116106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53" idx="0"/>
          </p:cNvCxnSpPr>
          <p:nvPr/>
        </p:nvCxnSpPr>
        <p:spPr bwMode="auto">
          <a:xfrm rot="5400000" flipH="1" flipV="1">
            <a:off x="5452783" y="2817159"/>
            <a:ext cx="860611" cy="2218765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53" idx="0"/>
          </p:cNvCxnSpPr>
          <p:nvPr/>
        </p:nvCxnSpPr>
        <p:spPr bwMode="auto">
          <a:xfrm rot="5400000" flipH="1" flipV="1">
            <a:off x="5842748" y="2400300"/>
            <a:ext cx="887505" cy="3025588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3523130" y="5325035"/>
            <a:ext cx="5284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(assumes </a:t>
            </a:r>
            <a:r>
              <a:rPr lang="en-US" sz="1400" dirty="0" err="1" smtClean="0"/>
              <a:t>colNames</a:t>
            </a:r>
            <a:r>
              <a:rPr lang="en-US" sz="1400" dirty="0" smtClean="0"/>
              <a:t> of "</a:t>
            </a:r>
            <a:r>
              <a:rPr lang="en-US" sz="1400" dirty="0" err="1" smtClean="0"/>
              <a:t>fName</a:t>
            </a:r>
            <a:r>
              <a:rPr lang="en-US" sz="1400" dirty="0" smtClean="0"/>
              <a:t>" and "age", as appropriate)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49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Structure: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tfoot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80432" b="7784"/>
          <a:stretch>
            <a:fillRect/>
          </a:stretch>
        </p:blipFill>
        <p:spPr bwMode="auto">
          <a:xfrm>
            <a:off x="1457324" y="2538251"/>
            <a:ext cx="7458075" cy="41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820271" y="753035"/>
            <a:ext cx="796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err="1" smtClean="0"/>
              <a:t>tfoot</a:t>
            </a:r>
            <a:r>
              <a:rPr lang="en-US" dirty="0" smtClean="0"/>
              <a:t> object is only present if the table is paginated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 bwMode="auto">
          <a:xfrm>
            <a:off x="1264024" y="2514599"/>
            <a:ext cx="107576" cy="403412"/>
          </a:xfrm>
          <a:prstGeom prst="leftBrace">
            <a:avLst/>
          </a:prstGeom>
          <a:noFill/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5974" y="2541494"/>
            <a:ext cx="10549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tfoot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&lt;</a:t>
            </a:r>
            <a:r>
              <a:rPr lang="en-US" sz="1600" dirty="0" err="1" smtClean="0"/>
              <a:t>tfoot</a:t>
            </a:r>
            <a:r>
              <a:rPr lang="en-US" sz="1600" dirty="0" smtClean="0"/>
              <a:t>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46412" y="1721224"/>
            <a:ext cx="258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pagination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 bwMode="auto">
          <a:xfrm rot="16200000" flipH="1">
            <a:off x="2759779" y="2168107"/>
            <a:ext cx="410597" cy="255494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929148" y="4291781"/>
            <a:ext cx="787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(This has limited use, but is included for completeness)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49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Structure: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tbody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7660" r="30651" b="7660"/>
          <a:stretch>
            <a:fillRect/>
          </a:stretch>
        </p:blipFill>
        <p:spPr bwMode="auto">
          <a:xfrm>
            <a:off x="3971931" y="1805066"/>
            <a:ext cx="5172069" cy="303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00823" y="1415534"/>
            <a:ext cx="3571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FD7F05"/>
                </a:solidFill>
                <a:latin typeface="Calibri" pitchFamily="34" charset="0"/>
              </a:rPr>
              <a:t>tbl</a:t>
            </a:r>
            <a:r>
              <a:rPr lang="en-US" dirty="0" err="1" smtClean="0">
                <a:solidFill>
                  <a:srgbClr val="FD7F05"/>
                </a:solidFill>
                <a:latin typeface="Calibri" pitchFamily="34" charset="0"/>
              </a:rPr>
              <a:t>.getStartRowNum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1400" dirty="0" smtClean="0">
                <a:latin typeface="Calibri" pitchFamily="34" charset="0"/>
              </a:rPr>
              <a:t>     :6 is returned 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87376" y="4911769"/>
            <a:ext cx="3519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FD7F05"/>
                </a:solidFill>
                <a:latin typeface="Calibri" pitchFamily="34" charset="0"/>
              </a:rPr>
              <a:t>tbl</a:t>
            </a:r>
            <a:r>
              <a:rPr lang="en-US" dirty="0" err="1" smtClean="0">
                <a:solidFill>
                  <a:srgbClr val="FD7F05"/>
                </a:solidFill>
                <a:latin typeface="Calibri" pitchFamily="34" charset="0"/>
              </a:rPr>
              <a:t>.getEndRowNum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1400" dirty="0" smtClean="0">
                <a:latin typeface="Calibri" pitchFamily="34" charset="0"/>
              </a:rPr>
              <a:t>     :10 is returned 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-716988" y="3190546"/>
            <a:ext cx="317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FD7F05"/>
                </a:solidFill>
                <a:latin typeface="Calibri" pitchFamily="34" charset="0"/>
              </a:rPr>
              <a:t>tbl</a:t>
            </a:r>
            <a:r>
              <a:rPr lang="en-US" dirty="0" err="1" smtClean="0">
                <a:solidFill>
                  <a:srgbClr val="FD7F05"/>
                </a:solidFill>
                <a:latin typeface="Calibri" pitchFamily="34" charset="0"/>
              </a:rPr>
              <a:t>.getRowCount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1400" dirty="0" smtClean="0">
                <a:latin typeface="Calibri" pitchFamily="34" charset="0"/>
              </a:rPr>
              <a:t>     :5 is returned 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32212" y="2030505"/>
            <a:ext cx="106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&gt;)</a:t>
            </a:r>
            <a:br>
              <a:rPr lang="en-US" sz="1600" dirty="0" smtClean="0"/>
            </a:br>
            <a:r>
              <a:rPr lang="en-US" sz="1600" dirty="0" smtClean="0"/>
              <a:t>row, 7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3" idx="3"/>
          </p:cNvCxnSpPr>
          <p:nvPr/>
        </p:nvCxnSpPr>
        <p:spPr bwMode="auto">
          <a:xfrm>
            <a:off x="3294530" y="2322893"/>
            <a:ext cx="564776" cy="421895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75012" y="2864224"/>
            <a:ext cx="106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&gt;)</a:t>
            </a:r>
            <a:br>
              <a:rPr lang="en-US" sz="1600" dirty="0" smtClean="0"/>
            </a:br>
            <a:r>
              <a:rPr lang="en-US" sz="1600" dirty="0" smtClean="0"/>
              <a:t>row, all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7" idx="3"/>
          </p:cNvCxnSpPr>
          <p:nvPr/>
        </p:nvCxnSpPr>
        <p:spPr bwMode="auto">
          <a:xfrm flipV="1">
            <a:off x="2837330" y="2380129"/>
            <a:ext cx="1089211" cy="776483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7" idx="3"/>
          </p:cNvCxnSpPr>
          <p:nvPr/>
        </p:nvCxnSpPr>
        <p:spPr bwMode="auto">
          <a:xfrm flipV="1">
            <a:off x="2837330" y="2850776"/>
            <a:ext cx="1035423" cy="305836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7" idx="3"/>
          </p:cNvCxnSpPr>
          <p:nvPr/>
        </p:nvCxnSpPr>
        <p:spPr bwMode="auto">
          <a:xfrm>
            <a:off x="2837330" y="3156612"/>
            <a:ext cx="1048870" cy="16894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7" idx="3"/>
          </p:cNvCxnSpPr>
          <p:nvPr/>
        </p:nvCxnSpPr>
        <p:spPr bwMode="auto">
          <a:xfrm>
            <a:off x="2837330" y="3156612"/>
            <a:ext cx="1075764" cy="554776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7" idx="3"/>
          </p:cNvCxnSpPr>
          <p:nvPr/>
        </p:nvCxnSpPr>
        <p:spPr bwMode="auto">
          <a:xfrm>
            <a:off x="2837330" y="3156612"/>
            <a:ext cx="1048870" cy="1052317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096436" y="5513295"/>
            <a:ext cx="1573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rowTd</a:t>
            </a:r>
            <a:r>
              <a:rPr lang="en-US" sz="1600" dirty="0" smtClean="0"/>
              <a:t>, 10</a:t>
            </a:r>
            <a:br>
              <a:rPr lang="en-US" sz="1600" dirty="0" smtClean="0"/>
            </a:br>
            <a:r>
              <a:rPr lang="en-US" sz="1600" dirty="0" smtClean="0"/>
              <a:t>(&lt;td&gt;)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33" idx="0"/>
          </p:cNvCxnSpPr>
          <p:nvPr/>
        </p:nvCxnSpPr>
        <p:spPr bwMode="auto">
          <a:xfrm rot="16200000" flipV="1">
            <a:off x="4508127" y="4138332"/>
            <a:ext cx="1156448" cy="1593478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3" idx="0"/>
          </p:cNvCxnSpPr>
          <p:nvPr/>
        </p:nvCxnSpPr>
        <p:spPr bwMode="auto">
          <a:xfrm rot="16200000" flipV="1">
            <a:off x="5012392" y="4642597"/>
            <a:ext cx="1156448" cy="584948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3" idx="0"/>
          </p:cNvCxnSpPr>
          <p:nvPr/>
        </p:nvCxnSpPr>
        <p:spPr bwMode="auto">
          <a:xfrm rot="5400000" flipH="1" flipV="1">
            <a:off x="5738535" y="4514854"/>
            <a:ext cx="1142997" cy="853886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33" idx="0"/>
          </p:cNvCxnSpPr>
          <p:nvPr/>
        </p:nvCxnSpPr>
        <p:spPr bwMode="auto">
          <a:xfrm rot="5400000" flipH="1" flipV="1">
            <a:off x="6020921" y="4192122"/>
            <a:ext cx="1183342" cy="1459004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3" idx="0"/>
          </p:cNvCxnSpPr>
          <p:nvPr/>
        </p:nvCxnSpPr>
        <p:spPr bwMode="auto">
          <a:xfrm rot="5400000" flipH="1" flipV="1">
            <a:off x="6222627" y="3882840"/>
            <a:ext cx="1290919" cy="1969992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33" idx="0"/>
          </p:cNvCxnSpPr>
          <p:nvPr/>
        </p:nvCxnSpPr>
        <p:spPr bwMode="auto">
          <a:xfrm rot="5400000" flipH="1" flipV="1">
            <a:off x="6861365" y="3405470"/>
            <a:ext cx="1129551" cy="3086101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980330" y="900954"/>
            <a:ext cx="1573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(&lt;td&gt;) </a:t>
            </a:r>
            <a:br>
              <a:rPr lang="en-US" sz="1600" dirty="0" smtClean="0"/>
            </a:br>
            <a:r>
              <a:rPr lang="en-US" sz="1600" dirty="0" smtClean="0"/>
              <a:t>[</a:t>
            </a:r>
            <a:r>
              <a:rPr lang="en-US" sz="1600" dirty="0" err="1" smtClean="0"/>
              <a:t>fName</a:t>
            </a:r>
            <a:r>
              <a:rPr lang="en-US" sz="1600" dirty="0" smtClean="0"/>
              <a:t>], 7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47" idx="2"/>
          </p:cNvCxnSpPr>
          <p:nvPr/>
        </p:nvCxnSpPr>
        <p:spPr bwMode="auto">
          <a:xfrm rot="16200000" flipH="1">
            <a:off x="4202121" y="2050591"/>
            <a:ext cx="1149895" cy="20169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5688107" y="874060"/>
            <a:ext cx="1573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(&lt;td&gt;) </a:t>
            </a:r>
            <a:br>
              <a:rPr lang="en-US" sz="1600" dirty="0" smtClean="0"/>
            </a:br>
            <a:r>
              <a:rPr lang="en-US" sz="1600" dirty="0" smtClean="0"/>
              <a:t>[active]</a:t>
            </a:r>
            <a:endParaRPr lang="en-US" sz="1600" dirty="0"/>
          </a:p>
        </p:txBody>
      </p:sp>
      <p:cxnSp>
        <p:nvCxnSpPr>
          <p:cNvPr id="52" name="Straight Arrow Connector 51"/>
          <p:cNvCxnSpPr>
            <a:stCxn id="50" idx="2"/>
          </p:cNvCxnSpPr>
          <p:nvPr/>
        </p:nvCxnSpPr>
        <p:spPr bwMode="auto">
          <a:xfrm rot="16200000" flipH="1">
            <a:off x="5224098" y="2709497"/>
            <a:ext cx="2534941" cy="33615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50" idx="2"/>
          </p:cNvCxnSpPr>
          <p:nvPr/>
        </p:nvCxnSpPr>
        <p:spPr bwMode="auto">
          <a:xfrm rot="16200000" flipH="1">
            <a:off x="5472869" y="2460726"/>
            <a:ext cx="2077741" cy="73957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50" idx="2"/>
          </p:cNvCxnSpPr>
          <p:nvPr/>
        </p:nvCxnSpPr>
        <p:spPr bwMode="auto">
          <a:xfrm rot="16200000" flipH="1">
            <a:off x="5728363" y="2205232"/>
            <a:ext cx="1620541" cy="127745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0" idx="2"/>
          </p:cNvCxnSpPr>
          <p:nvPr/>
        </p:nvCxnSpPr>
        <p:spPr bwMode="auto">
          <a:xfrm rot="16200000" flipH="1">
            <a:off x="5977134" y="1956462"/>
            <a:ext cx="1163341" cy="168086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50" idx="2"/>
          </p:cNvCxnSpPr>
          <p:nvPr/>
        </p:nvCxnSpPr>
        <p:spPr bwMode="auto">
          <a:xfrm rot="16200000" flipH="1">
            <a:off x="6205733" y="1727862"/>
            <a:ext cx="719589" cy="181533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294529" y="6266329"/>
            <a:ext cx="584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(assumes </a:t>
            </a:r>
            <a:r>
              <a:rPr lang="en-US" sz="1400" dirty="0" err="1" smtClean="0"/>
              <a:t>colNames</a:t>
            </a:r>
            <a:r>
              <a:rPr lang="en-US" sz="1400" dirty="0" smtClean="0"/>
              <a:t> of "</a:t>
            </a:r>
            <a:r>
              <a:rPr lang="en-US" sz="1400" dirty="0" err="1" smtClean="0"/>
              <a:t>fName</a:t>
            </a:r>
            <a:r>
              <a:rPr lang="en-US" sz="1400" dirty="0" smtClean="0"/>
              <a:t>" and "active", as appropriate)</a:t>
            </a:r>
            <a:endParaRPr 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Education_Services_Master">
  <a:themeElements>
    <a:clrScheme name="2_Education_Services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Education_Services_Maste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ducation_Services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36166</TotalTime>
  <Words>878</Words>
  <Application>Microsoft Office PowerPoint</Application>
  <PresentationFormat>On-screen Show (4:3)</PresentationFormat>
  <Paragraphs>208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2_Education_Services_Master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Verticalnet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/ OTM Review</dc:title>
  <dc:subject>Product Management Review</dc:subject>
  <dc:creator>Jim Wetekamp</dc:creator>
  <dc:description/>
  <cp:lastModifiedBy>u958zinn</cp:lastModifiedBy>
  <cp:revision>1958</cp:revision>
  <cp:lastPrinted>2003-03-05T17:13:58Z</cp:lastPrinted>
  <dcterms:created xsi:type="dcterms:W3CDTF">2001-08-16T22:47:52Z</dcterms:created>
  <dcterms:modified xsi:type="dcterms:W3CDTF">2011-06-22T17:45:01Z</dcterms:modified>
</cp:coreProperties>
</file>