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1000" r:id="rId2"/>
    <p:sldId id="1002" r:id="rId3"/>
    <p:sldId id="1026" r:id="rId4"/>
    <p:sldId id="1025" r:id="rId5"/>
    <p:sldId id="1030" r:id="rId6"/>
    <p:sldId id="1031" r:id="rId7"/>
    <p:sldId id="1028" r:id="rId8"/>
    <p:sldId id="1027" r:id="rId9"/>
    <p:sldId id="1029" r:id="rId10"/>
    <p:sldId id="1032" r:id="rId11"/>
    <p:sldId id="1033" r:id="rId12"/>
    <p:sldId id="1034" r:id="rId13"/>
    <p:sldId id="1035" r:id="rId14"/>
    <p:sldId id="1036" r:id="rId15"/>
    <p:sldId id="1037" r:id="rId16"/>
    <p:sldId id="1038" r:id="rId17"/>
    <p:sldId id="1014" r:id="rId18"/>
    <p:sldId id="937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Nedwick" initials="RAN" lastIdx="3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CEFF0"/>
    <a:srgbClr val="CC6600"/>
    <a:srgbClr val="64BE66"/>
    <a:srgbClr val="005E72"/>
    <a:srgbClr val="00A668"/>
    <a:srgbClr val="FF9900"/>
    <a:srgbClr val="FFFF00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9" autoAdjust="0"/>
    <p:restoredTop sz="95973" autoAdjust="0"/>
  </p:normalViewPr>
  <p:slideViewPr>
    <p:cSldViewPr snapToGrid="0">
      <p:cViewPr varScale="1">
        <p:scale>
          <a:sx n="100" d="100"/>
          <a:sy n="100" d="100"/>
        </p:scale>
        <p:origin x="-444" y="-90"/>
      </p:cViewPr>
      <p:guideLst>
        <p:guide orient="horz" pos="511"/>
        <p:guide orient="horz" pos="4176"/>
        <p:guide orient="horz" pos="886"/>
        <p:guide orient="horz" pos="2436"/>
        <p:guide pos="827"/>
        <p:guide pos="5485"/>
        <p:guide pos="159"/>
        <p:guide pos="1676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3258" y="836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TextBox 147461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E268CABC-7FCE-444D-AFDD-104555593E93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July 25,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17001BAE-FF01-49C1-BA79-37F1BB5365F5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50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21506"/>
          <p:cNvSpPr>
            <a:spLocks noGrp="1" noChangeArrowheads="1"/>
          </p:cNvSpPr>
          <p:nvPr>
            <p:ph type="dt" idx="1"/>
          </p:nvPr>
        </p:nvSpPr>
        <p:spPr bwMode="auto">
          <a:xfrm>
            <a:off x="4141788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>
            <a:lvl1pPr algn="r"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2150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3" name="Notes Placeholder 57549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489" tIns="46244" rIns="92489" bIns="462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2150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89" tIns="46244" rIns="92489" bIns="46244" numCol="1" anchor="b" anchorCtr="0" compatLnSpc="1">
            <a:prstTxWarp prst="textNoShape">
              <a:avLst/>
            </a:prstTxWarp>
          </a:bodyPr>
          <a:lstStyle>
            <a:lvl1pPr defTabSz="924558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5496" name="TextBox 575495"/>
          <p:cNvSpPr txBox="1">
            <a:spLocks noChangeArrowheads="1"/>
          </p:cNvSpPr>
          <p:nvPr/>
        </p:nvSpPr>
        <p:spPr bwMode="auto">
          <a:xfrm>
            <a:off x="1704975" y="9347200"/>
            <a:ext cx="5610225" cy="254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94246" tIns="47124" rIns="94246" bIns="47124">
            <a:spAutoFit/>
          </a:bodyPr>
          <a:lstStyle/>
          <a:p>
            <a:pPr algn="r" defTabSz="942254">
              <a:spcBef>
                <a:spcPct val="50000"/>
              </a:spcBef>
              <a:defRPr/>
            </a:pPr>
            <a:r>
              <a:rPr lang="en-US" sz="1000" b="0" dirty="0"/>
              <a:t>Creative Strategy    </a:t>
            </a:r>
            <a:fld id="{1476A176-5AE8-4640-A2FD-B2B719CD360A}" type="datetime4">
              <a:rPr lang="en-US" sz="1000" b="0"/>
              <a:pPr algn="r" defTabSz="942254">
                <a:spcBef>
                  <a:spcPct val="50000"/>
                </a:spcBef>
                <a:defRPr/>
              </a:pPr>
              <a:t>July 25, 2011</a:t>
            </a:fld>
            <a:r>
              <a:rPr lang="en-US" sz="1000" b="0" dirty="0"/>
              <a:t>     </a:t>
            </a:r>
            <a:r>
              <a:rPr lang="en-US" sz="1000" b="0" dirty="0" err="1"/>
              <a:t>Verticalnet</a:t>
            </a:r>
            <a:r>
              <a:rPr lang="en-US" sz="1000" b="0" dirty="0"/>
              <a:t> SAMPLE.</a:t>
            </a:r>
            <a:fld id="{281E5B1F-F982-423E-B544-65AEDA3309FE}" type="slidenum">
              <a:rPr lang="en-US" sz="1000" b="0"/>
              <a:pPr algn="r" defTabSz="942254">
                <a:spcBef>
                  <a:spcPct val="50000"/>
                </a:spcBef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08" tIns="44603" rIns="89208" bIns="44603" anchor="b"/>
          <a:lstStyle/>
          <a:p>
            <a:pPr algn="r" defTabSz="893763"/>
            <a:fld id="{EE57BE98-03C1-434D-8B5B-480A3EDAD836}" type="slidenum">
              <a:rPr lang="en-GB" sz="1100" b="0"/>
              <a:pPr algn="r" defTabSz="893763"/>
              <a:t>1</a:t>
            </a:fld>
            <a:endParaRPr lang="en-GB" sz="11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08" tIns="44603" rIns="89208" bIns="4460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213" tIns="44605" rIns="89213" bIns="44605" anchor="b"/>
          <a:lstStyle/>
          <a:p>
            <a:pPr algn="r" defTabSz="892175"/>
            <a:fld id="{7C695AE4-E2E3-49D3-9FC7-3C09199C92B6}" type="slidenum">
              <a:rPr lang="en-GB" sz="1100" b="0">
                <a:latin typeface="Calibri" pitchFamily="34" charset="0"/>
              </a:rPr>
              <a:pPr algn="r" defTabSz="892175"/>
              <a:t>18</a:t>
            </a:fld>
            <a:endParaRPr lang="en-GB" sz="1100" b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4557713"/>
            <a:ext cx="5861050" cy="4324350"/>
          </a:xfrm>
          <a:noFill/>
          <a:ln/>
        </p:spPr>
        <p:txBody>
          <a:bodyPr lIns="89213" tIns="44605" rIns="89213" bIns="44605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35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 cap="flat">
            <a:headEnd type="none" w="med" len="med"/>
            <a:tailEnd type="none" w="med" len="med"/>
          </a:ln>
        </p:spPr>
      </p:sp>
      <p:sp>
        <p:nvSpPr>
          <p:cNvPr id="38915" name="Rectangle 2394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84" tIns="45792" rIns="91584" bIns="45792"/>
          <a:lstStyle/>
          <a:p>
            <a:pPr>
              <a:spcBef>
                <a:spcPct val="0"/>
              </a:spcBef>
            </a:pPr>
            <a:endParaRPr lang="en-US" sz="900" smtClean="0"/>
          </a:p>
          <a:p>
            <a:pPr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01613"/>
            <a:ext cx="1909762" cy="5970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1613"/>
            <a:ext cx="5576888" cy="5970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950" y="990600"/>
            <a:ext cx="37401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 advClick="0" advTm="20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 descr="ppt curve copy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681413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6604000"/>
            <a:ext cx="9144000" cy="2682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b="0"/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6678613" y="6613525"/>
            <a:ext cx="2465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© </a:t>
            </a:r>
            <a:r>
              <a:rPr lang="en-US" sz="1000" b="0" dirty="0" smtClean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2010 BravoSolution </a:t>
            </a:r>
            <a:r>
              <a:rPr lang="en-US" sz="1000" b="0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- All rights Reserved</a:t>
            </a: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889000" y="676275"/>
            <a:ext cx="8181975" cy="254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150" name="Group 13"/>
          <p:cNvGrpSpPr>
            <a:grpSpLocks/>
          </p:cNvGrpSpPr>
          <p:nvPr/>
        </p:nvGrpSpPr>
        <p:grpSpPr bwMode="auto">
          <a:xfrm>
            <a:off x="544513" y="412750"/>
            <a:ext cx="347662" cy="258763"/>
            <a:chOff x="1080" y="3824"/>
            <a:chExt cx="235" cy="195"/>
          </a:xfrm>
        </p:grpSpPr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>
              <a:off x="1080" y="3824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1187" y="3828"/>
              <a:ext cx="128" cy="191"/>
            </a:xfrm>
            <a:prstGeom prst="chevron">
              <a:avLst>
                <a:gd name="adj" fmla="val 56250"/>
              </a:avLst>
            </a:prstGeom>
            <a:solidFill>
              <a:schemeClr val="bg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6889750" y="20638"/>
            <a:ext cx="2119313" cy="774700"/>
            <a:chOff x="4340" y="24"/>
            <a:chExt cx="1335" cy="488"/>
          </a:xfrm>
        </p:grpSpPr>
        <p:pic>
          <p:nvPicPr>
            <p:cNvPr id="6154" name="Picture 25" descr="letterhead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9546" t="15506" r="50844" b="35243"/>
            <a:stretch>
              <a:fillRect/>
            </a:stretch>
          </p:blipFill>
          <p:spPr bwMode="auto">
            <a:xfrm>
              <a:off x="4340" y="24"/>
              <a:ext cx="1335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6" name="Rectangle 28"/>
            <p:cNvSpPr>
              <a:spLocks noChangeArrowheads="1"/>
            </p:cNvSpPr>
            <p:nvPr userDrawn="1"/>
          </p:nvSpPr>
          <p:spPr bwMode="auto">
            <a:xfrm>
              <a:off x="4776" y="368"/>
              <a:ext cx="88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90600"/>
            <a:ext cx="7632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3450" y="201613"/>
            <a:ext cx="7620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 advClick="0" advTm="2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D7F05"/>
          </a:solidFill>
          <a:latin typeface="Calibri" pitchFamily="34" charset="0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17938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rgbClr val="009696"/>
          </a:solidFill>
          <a:latin typeface="+mn-lt"/>
        </a:defRPr>
      </a:lvl2pPr>
      <a:lvl3pPr marL="1338263" indent="-241300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•"/>
        <a:defRPr sz="2400" b="1">
          <a:solidFill>
            <a:schemeClr val="hlink"/>
          </a:solidFill>
          <a:latin typeface="Arial" charset="0"/>
        </a:defRPr>
      </a:lvl3pPr>
      <a:lvl4pPr marL="1881188" indent="-223838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4pPr>
      <a:lvl5pPr marL="2425700" indent="-207963" algn="l" rtl="0" eaLnBrk="0" fontAlgn="base" hangingPunct="0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5pPr>
      <a:lvl6pPr marL="28829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6pPr>
      <a:lvl7pPr marL="33401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7pPr>
      <a:lvl8pPr marL="37973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8pPr>
      <a:lvl9pPr marL="4254500" indent="-207963" algn="l" rtl="0" fontAlgn="base">
        <a:spcBef>
          <a:spcPct val="20000"/>
        </a:spcBef>
        <a:spcAft>
          <a:spcPct val="0"/>
        </a:spcAft>
        <a:buClr>
          <a:srgbClr val="F7770D"/>
        </a:buClr>
        <a:buSzPct val="90000"/>
        <a:buFont typeface="Arial" charset="0"/>
        <a:buChar char="»"/>
        <a:defRPr sz="2000" b="1">
          <a:solidFill>
            <a:schemeClr val="hlink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3475" cy="65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54288" y="4665663"/>
            <a:ext cx="347662" cy="258762"/>
            <a:chOff x="1080" y="3824"/>
            <a:chExt cx="235" cy="195"/>
          </a:xfrm>
        </p:grpSpPr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806700" y="4223123"/>
            <a:ext cx="56515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sz="2400" dirty="0" smtClean="0"/>
              <a:t>BCS Framework </a:t>
            </a:r>
            <a:r>
              <a:rPr lang="en-GB" sz="2400" b="0" dirty="0" smtClean="0"/>
              <a:t>–</a:t>
            </a:r>
            <a:r>
              <a:rPr lang="en-GB" sz="2400" dirty="0" smtClean="0"/>
              <a:t> TableObjects</a:t>
            </a:r>
            <a:br>
              <a:rPr lang="en-GB" sz="2400" dirty="0" smtClean="0"/>
            </a:br>
            <a:r>
              <a:rPr lang="en-GB" sz="2000" dirty="0" smtClean="0"/>
              <a:t>ValidateManager &amp; JavaScript</a:t>
            </a:r>
            <a:endParaRPr lang="en-GB" sz="2000" b="0" dirty="0"/>
          </a:p>
          <a:p>
            <a:pPr>
              <a:spcBef>
                <a:spcPct val="50000"/>
              </a:spcBef>
            </a:pPr>
            <a:endParaRPr lang="en-GB" sz="1200" b="0" dirty="0" smtClean="0"/>
          </a:p>
          <a:p>
            <a:pPr>
              <a:spcBef>
                <a:spcPct val="50000"/>
              </a:spcBef>
            </a:pPr>
            <a:r>
              <a:rPr lang="en-GB" sz="1200" b="0" dirty="0" smtClean="0"/>
              <a:t>Part IV – Cell Methods: “Get Smart” </a:t>
            </a:r>
          </a:p>
          <a:p>
            <a:pPr lvl="1">
              <a:spcBef>
                <a:spcPct val="50000"/>
              </a:spcBef>
            </a:pPr>
            <a:r>
              <a:rPr lang="en-GB" sz="1200" b="0" dirty="0" smtClean="0"/>
              <a:t>See </a:t>
            </a:r>
            <a:r>
              <a:rPr lang="en-GB" sz="1200" b="0" u="sng" dirty="0" smtClean="0"/>
              <a:t>BCS Code  Reference (Basic UI, Cells: Get Methods)</a:t>
            </a:r>
            <a:endParaRPr lang="en-GB" sz="1200" b="0" u="sng" dirty="0"/>
          </a:p>
          <a:p>
            <a:pPr>
              <a:spcBef>
                <a:spcPct val="50000"/>
              </a:spcBef>
            </a:pPr>
            <a:r>
              <a:rPr lang="en-GB" sz="1600" b="0" dirty="0" smtClean="0">
                <a:solidFill>
                  <a:srgbClr val="FD7F05"/>
                </a:solidFill>
              </a:rPr>
              <a:t>Winter, 2011</a:t>
            </a:r>
            <a:endParaRPr lang="en-GB" sz="1600" b="0" dirty="0">
              <a:solidFill>
                <a:srgbClr val="FD7F05"/>
              </a:solidFill>
            </a:endParaRPr>
          </a:p>
        </p:txBody>
      </p:sp>
      <p:sp>
        <p:nvSpPr>
          <p:cNvPr id="7173" name="Line 11"/>
          <p:cNvSpPr>
            <a:spLocks noChangeShapeType="1"/>
          </p:cNvSpPr>
          <p:nvPr/>
        </p:nvSpPr>
        <p:spPr bwMode="auto">
          <a:xfrm>
            <a:off x="2905125" y="4787900"/>
            <a:ext cx="6223000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175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3594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Date Cells – Date Calculations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883318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When doing date </a:t>
            </a:r>
            <a:r>
              <a:rPr lang="en-US" sz="2400" b="0" i="1" dirty="0" smtClean="0">
                <a:sym typeface="Wingdings" pitchFamily="2" charset="2"/>
              </a:rPr>
              <a:t>calculations</a:t>
            </a:r>
            <a:r>
              <a:rPr lang="en-US" sz="2400" b="0" dirty="0" smtClean="0">
                <a:sym typeface="Wingdings" pitchFamily="2" charset="2"/>
              </a:rPr>
              <a:t>, you often need the difference between two dates. You can use</a:t>
            </a:r>
            <a:br>
              <a:rPr lang="en-US" sz="2400" b="0" dirty="0" smtClean="0">
                <a:sym typeface="Wingdings" pitchFamily="2" charset="2"/>
              </a:rPr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dateCol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getDateDiff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partFrac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endDate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, reverse)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part 	= “y” for years, “m” for months, “d” for days</a:t>
            </a:r>
            <a:br>
              <a:rPr lang="en-US" sz="1600" b="0" dirty="0" smtClean="0">
                <a:sym typeface="Wingdings" pitchFamily="2" charset="2"/>
              </a:rPr>
            </a:br>
            <a:r>
              <a:rPr lang="en-US" sz="1600" b="0" dirty="0" err="1" smtClean="0">
                <a:sym typeface="Wingdings" pitchFamily="2" charset="2"/>
              </a:rPr>
              <a:t>frac</a:t>
            </a:r>
            <a:r>
              <a:rPr lang="en-US" sz="1600" b="0" dirty="0" smtClean="0">
                <a:sym typeface="Wingdings" pitchFamily="2" charset="2"/>
              </a:rPr>
              <a:t>	= blank or “s” for SQL compatible, integer-only</a:t>
            </a:r>
          </a:p>
          <a:p>
            <a:pPr marL="1089025" lvl="2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1600" b="0" dirty="0" smtClean="0">
                <a:sym typeface="Wingdings" pitchFamily="2" charset="2"/>
              </a:rPr>
              <a:t>	 	=   “f” for fractional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err="1" smtClean="0">
                <a:sym typeface="Wingdings" pitchFamily="2" charset="2"/>
              </a:rPr>
              <a:t>endDate</a:t>
            </a:r>
            <a:r>
              <a:rPr lang="en-US" sz="1600" b="0" dirty="0" smtClean="0">
                <a:sym typeface="Wingdings" pitchFamily="2" charset="2"/>
              </a:rPr>
              <a:t> 	= optional comparison end Date object</a:t>
            </a:r>
            <a:br>
              <a:rPr lang="en-US" sz="1600" b="0" dirty="0" smtClean="0">
                <a:sym typeface="Wingdings" pitchFamily="2" charset="2"/>
              </a:rPr>
            </a:br>
            <a:r>
              <a:rPr lang="en-US" sz="1600" b="0" dirty="0" smtClean="0">
                <a:sym typeface="Wingdings" pitchFamily="2" charset="2"/>
              </a:rPr>
              <a:t>		   If Null or not included, uses current Date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reverse 	= optional </a:t>
            </a:r>
            <a:r>
              <a:rPr lang="en-US" sz="1600" b="0" dirty="0" err="1" smtClean="0">
                <a:sym typeface="Wingdings" pitchFamily="2" charset="2"/>
              </a:rPr>
              <a:t>boolean</a:t>
            </a:r>
            <a:r>
              <a:rPr lang="en-US" sz="1600" b="0" dirty="0" smtClean="0">
                <a:sym typeface="Wingdings" pitchFamily="2" charset="2"/>
              </a:rPr>
              <a:t>, if true swaps start (cell) &amp; </a:t>
            </a:r>
            <a:r>
              <a:rPr lang="en-US" sz="1600" b="0" dirty="0" err="1" smtClean="0">
                <a:sym typeface="Wingdings" pitchFamily="2" charset="2"/>
              </a:rPr>
              <a:t>endDate</a:t>
            </a:r>
            <a:endParaRPr lang="en-US" sz="16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For example, if [</a:t>
            </a:r>
            <a:r>
              <a:rPr lang="en-US" sz="2400" b="0" dirty="0" err="1" smtClean="0">
                <a:sym typeface="Wingdings" pitchFamily="2" charset="2"/>
              </a:rPr>
              <a:t>dateCol</a:t>
            </a:r>
            <a:r>
              <a:rPr lang="en-US" sz="2400" b="0" dirty="0" smtClean="0">
                <a:sym typeface="Wingdings" pitchFamily="2" charset="2"/>
              </a:rPr>
              <a:t>].</a:t>
            </a:r>
            <a:r>
              <a:rPr lang="en-US" sz="2400" b="0" dirty="0" err="1" smtClean="0">
                <a:sym typeface="Wingdings" pitchFamily="2" charset="2"/>
              </a:rPr>
              <a:t>getDbDate</a:t>
            </a:r>
            <a:r>
              <a:rPr lang="en-US" sz="2400" b="0" dirty="0" smtClean="0">
                <a:sym typeface="Wingdings" pitchFamily="2" charset="2"/>
              </a:rPr>
              <a:t>()==“</a:t>
            </a:r>
            <a:r>
              <a:rPr lang="en-US" sz="2400" b="0" dirty="0" smtClean="0">
                <a:sym typeface="Wingdings" pitchFamily="2" charset="2"/>
              </a:rPr>
              <a:t>12/15/2009”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[</a:t>
            </a:r>
            <a:r>
              <a:rPr lang="en-US" sz="1600" b="0" dirty="0" err="1" smtClean="0">
                <a:sym typeface="Wingdings" pitchFamily="2" charset="2"/>
              </a:rPr>
              <a:t>dateCol</a:t>
            </a:r>
            <a:r>
              <a:rPr lang="en-US" sz="1600" b="0" dirty="0" smtClean="0">
                <a:sym typeface="Wingdings" pitchFamily="2" charset="2"/>
              </a:rPr>
              <a:t>].</a:t>
            </a:r>
            <a:r>
              <a:rPr lang="en-US" sz="1600" b="0" dirty="0" err="1" smtClean="0">
                <a:sym typeface="Wingdings" pitchFamily="2" charset="2"/>
              </a:rPr>
              <a:t>getDateDiff</a:t>
            </a:r>
            <a:r>
              <a:rPr lang="en-US" sz="1600" b="0" dirty="0" smtClean="0">
                <a:sym typeface="Wingdings" pitchFamily="2" charset="2"/>
              </a:rPr>
              <a:t>(“y”,   “02/25/2011”) === 2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[</a:t>
            </a:r>
            <a:r>
              <a:rPr lang="en-US" sz="1600" b="0" dirty="0" err="1" smtClean="0">
                <a:sym typeface="Wingdings" pitchFamily="2" charset="2"/>
              </a:rPr>
              <a:t>dateCol</a:t>
            </a:r>
            <a:r>
              <a:rPr lang="en-US" sz="1600" b="0" dirty="0" smtClean="0">
                <a:sym typeface="Wingdings" pitchFamily="2" charset="2"/>
              </a:rPr>
              <a:t>].</a:t>
            </a:r>
            <a:r>
              <a:rPr lang="en-US" sz="1600" b="0" dirty="0" err="1" smtClean="0">
                <a:sym typeface="Wingdings" pitchFamily="2" charset="2"/>
              </a:rPr>
              <a:t>getDateDiff</a:t>
            </a:r>
            <a:r>
              <a:rPr lang="en-US" sz="1600" b="0" dirty="0" smtClean="0">
                <a:sym typeface="Wingdings" pitchFamily="2" charset="2"/>
              </a:rPr>
              <a:t>(“</a:t>
            </a:r>
            <a:r>
              <a:rPr lang="en-US" sz="1600" b="0" dirty="0" err="1" smtClean="0">
                <a:sym typeface="Wingdings" pitchFamily="2" charset="2"/>
              </a:rPr>
              <a:t>yf</a:t>
            </a:r>
            <a:r>
              <a:rPr lang="en-US" sz="1600" b="0" dirty="0" smtClean="0">
                <a:sym typeface="Wingdings" pitchFamily="2" charset="2"/>
              </a:rPr>
              <a:t>”,  “02/25/2011”) === 1.1973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[</a:t>
            </a:r>
            <a:r>
              <a:rPr lang="en-US" sz="1600" b="0" dirty="0" err="1" smtClean="0">
                <a:sym typeface="Wingdings" pitchFamily="2" charset="2"/>
              </a:rPr>
              <a:t>dateCol</a:t>
            </a:r>
            <a:r>
              <a:rPr lang="en-US" sz="1600" b="0" dirty="0" smtClean="0">
                <a:sym typeface="Wingdings" pitchFamily="2" charset="2"/>
              </a:rPr>
              <a:t>].</a:t>
            </a:r>
            <a:r>
              <a:rPr lang="en-US" sz="1600" b="0" dirty="0" err="1" smtClean="0">
                <a:sym typeface="Wingdings" pitchFamily="2" charset="2"/>
              </a:rPr>
              <a:t>getDateDiff</a:t>
            </a:r>
            <a:r>
              <a:rPr lang="en-US" sz="1600" b="0" dirty="0" smtClean="0">
                <a:sym typeface="Wingdings" pitchFamily="2" charset="2"/>
              </a:rPr>
              <a:t>(“m”,  “02/25/2011”) === 14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[</a:t>
            </a:r>
            <a:r>
              <a:rPr lang="en-US" sz="1600" b="0" dirty="0" err="1" smtClean="0">
                <a:sym typeface="Wingdings" pitchFamily="2" charset="2"/>
              </a:rPr>
              <a:t>dateCol</a:t>
            </a:r>
            <a:r>
              <a:rPr lang="en-US" sz="1600" b="0" dirty="0" smtClean="0">
                <a:sym typeface="Wingdings" pitchFamily="2" charset="2"/>
              </a:rPr>
              <a:t>].</a:t>
            </a:r>
            <a:r>
              <a:rPr lang="en-US" sz="1600" b="0" dirty="0" err="1" smtClean="0">
                <a:sym typeface="Wingdings" pitchFamily="2" charset="2"/>
              </a:rPr>
              <a:t>getDateDiff</a:t>
            </a:r>
            <a:r>
              <a:rPr lang="en-US" sz="1600" b="0" dirty="0" smtClean="0">
                <a:sym typeface="Wingdings" pitchFamily="2" charset="2"/>
              </a:rPr>
              <a:t>(“mf”, “02/25/2011”) === 14.345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1600" b="0" dirty="0" smtClean="0">
                <a:sym typeface="Wingdings" pitchFamily="2" charset="2"/>
              </a:rPr>
              <a:t>[</a:t>
            </a:r>
            <a:r>
              <a:rPr lang="en-US" sz="1600" b="0" dirty="0" err="1" smtClean="0">
                <a:sym typeface="Wingdings" pitchFamily="2" charset="2"/>
              </a:rPr>
              <a:t>dateCol</a:t>
            </a:r>
            <a:r>
              <a:rPr lang="en-US" sz="1600" b="0" dirty="0" smtClean="0">
                <a:sym typeface="Wingdings" pitchFamily="2" charset="2"/>
              </a:rPr>
              <a:t>].</a:t>
            </a:r>
            <a:r>
              <a:rPr lang="en-US" sz="1600" b="0" dirty="0" err="1" smtClean="0">
                <a:sym typeface="Wingdings" pitchFamily="2" charset="2"/>
              </a:rPr>
              <a:t>getDateDiff</a:t>
            </a:r>
            <a:r>
              <a:rPr lang="en-US" sz="1600" b="0" dirty="0" smtClean="0">
                <a:sym typeface="Wingdings" pitchFamily="2" charset="2"/>
              </a:rPr>
              <a:t>(“d”,   “02/25/2011”) === 437  (“f” doesn’t change this)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16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Date Cells – Date Calculations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8125301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.</a:t>
            </a:r>
            <a:r>
              <a:rPr lang="en-US" sz="2400" b="0" dirty="0" err="1" smtClean="0">
                <a:sym typeface="Wingdings" pitchFamily="2" charset="2"/>
              </a:rPr>
              <a:t>getDateDiff</a:t>
            </a:r>
            <a:r>
              <a:rPr lang="en-US" sz="2400" b="0" dirty="0" smtClean="0">
                <a:sym typeface="Wingdings" pitchFamily="2" charset="2"/>
              </a:rPr>
              <a:t>() is useful for validations, contract term lengths (and authorities based on that), and almost any other date comparison.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Because SQL’s </a:t>
            </a:r>
            <a:r>
              <a:rPr lang="en-US" sz="2400" b="0" dirty="0" err="1" smtClean="0">
                <a:sym typeface="Wingdings" pitchFamily="2" charset="2"/>
              </a:rPr>
              <a:t>DateDiff</a:t>
            </a:r>
            <a:r>
              <a:rPr lang="en-US" sz="2400" b="0" dirty="0" smtClean="0">
                <a:sym typeface="Wingdings" pitchFamily="2" charset="2"/>
              </a:rPr>
              <a:t>() function is non-fractional, you often will need to calculate and act on </a:t>
            </a:r>
            <a:r>
              <a:rPr lang="en-US" sz="2400" b="0" dirty="0" err="1" smtClean="0">
                <a:sym typeface="Wingdings" pitchFamily="2" charset="2"/>
              </a:rPr>
              <a:t>getDateDiff</a:t>
            </a:r>
            <a:r>
              <a:rPr lang="en-US" sz="2400" b="0" dirty="0" smtClean="0">
                <a:sym typeface="Wingdings" pitchFamily="2" charset="2"/>
              </a:rPr>
              <a:t> with an on-load enabled </a:t>
            </a:r>
            <a:r>
              <a:rPr lang="en-US" sz="2400" b="0" dirty="0" err="1" smtClean="0">
                <a:sym typeface="Wingdings" pitchFamily="2" charset="2"/>
              </a:rPr>
              <a:t>ColAction</a:t>
            </a:r>
            <a:r>
              <a:rPr lang="en-US" sz="2400" b="0" dirty="0" smtClean="0">
                <a:sym typeface="Wingdings" pitchFamily="2" charset="2"/>
              </a:rPr>
              <a:t> (always/</a:t>
            </a:r>
            <a:r>
              <a:rPr lang="en-US" sz="2400" b="0" dirty="0" err="1" smtClean="0">
                <a:sym typeface="Wingdings" pitchFamily="2" charset="2"/>
              </a:rPr>
              <a:t>only_on_load</a:t>
            </a:r>
            <a:r>
              <a:rPr lang="en-US" sz="2400" b="0" dirty="0" smtClean="0">
                <a:sym typeface="Wingdings" pitchFamily="2" charset="2"/>
              </a:rPr>
              <a:t>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For the rare time you might need more comparisons, you can convert the date into its millisecond internal representation:</a:t>
            </a:r>
            <a:br>
              <a:rPr lang="en-US" sz="2400" b="0" dirty="0" smtClean="0">
                <a:sym typeface="Wingdings" pitchFamily="2" charset="2"/>
              </a:rPr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dateCol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getTime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This is equivalent to the JavaScript </a:t>
            </a:r>
            <a:r>
              <a:rPr lang="en-US" sz="2400" b="0" dirty="0" err="1" smtClean="0">
                <a:sym typeface="Wingdings" pitchFamily="2" charset="2"/>
              </a:rPr>
              <a:t>getTime</a:t>
            </a:r>
            <a:r>
              <a:rPr lang="en-US" sz="2400" b="0" dirty="0" smtClean="0">
                <a:sym typeface="Wingdings" pitchFamily="2" charset="2"/>
              </a:rPr>
              <a:t>() method of a Date object.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SELECT-type Cell Value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8169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Dropdown and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cells,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returns a comma-separated list of </a:t>
            </a:r>
            <a:r>
              <a:rPr lang="en-US" sz="2400" b="0" i="1" dirty="0" smtClean="0"/>
              <a:t>keys</a:t>
            </a:r>
            <a:r>
              <a:rPr lang="en-US" sz="2400" b="0" dirty="0" smtClean="0"/>
              <a:t>. (DD </a:t>
            </a:r>
            <a:r>
              <a:rPr lang="en-US" sz="2400" b="0" dirty="0" smtClean="0">
                <a:sym typeface="Wingdings" pitchFamily="2" charset="2"/>
              </a:rPr>
              <a:t></a:t>
            </a:r>
            <a:r>
              <a:rPr lang="en-US" sz="2400" b="0" dirty="0" smtClean="0"/>
              <a:t> 1 value)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Text of the cell,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defaultReplace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Which returns a 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&gt;-separated list of </a:t>
            </a:r>
            <a:r>
              <a:rPr lang="en-US" sz="2400" b="0" i="1" dirty="0" smtClean="0"/>
              <a:t>Text Values</a:t>
            </a:r>
            <a:r>
              <a:rPr lang="en-US" sz="2400" b="0" dirty="0" smtClean="0"/>
              <a:t>. </a:t>
            </a:r>
            <a:br>
              <a:rPr lang="en-US" sz="2400" b="0" dirty="0" smtClean="0"/>
            </a:br>
            <a:r>
              <a:rPr lang="en-US" sz="2400" b="0" dirty="0" smtClean="0"/>
              <a:t>(DD </a:t>
            </a:r>
            <a:r>
              <a:rPr lang="en-US" sz="2400" b="0" dirty="0" smtClean="0">
                <a:sym typeface="Wingdings" pitchFamily="2" charset="2"/>
              </a:rPr>
              <a:t></a:t>
            </a:r>
            <a:r>
              <a:rPr lang="en-US" sz="2400" b="0" dirty="0" smtClean="0"/>
              <a:t> 1 value). </a:t>
            </a:r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If the optional </a:t>
            </a:r>
            <a:r>
              <a:rPr lang="en-US" sz="2400" b="0" i="1" dirty="0" err="1" smtClean="0"/>
              <a:t>defaultReplace</a:t>
            </a:r>
            <a:r>
              <a:rPr lang="en-US" sz="2400" b="0" dirty="0" smtClean="0"/>
              <a:t> value in included, and if the Dropdown/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is at its default value (typically, 0 or blank, respectively), the </a:t>
            </a:r>
            <a:r>
              <a:rPr lang="en-US" sz="2400" b="0" i="1" dirty="0" err="1" smtClean="0"/>
              <a:t>defaultReplace</a:t>
            </a:r>
            <a:r>
              <a:rPr lang="en-US" sz="2400" b="0" i="1" dirty="0" smtClean="0"/>
              <a:t> </a:t>
            </a:r>
            <a:r>
              <a:rPr lang="en-US" sz="2400" b="0" dirty="0" smtClean="0"/>
              <a:t>text will be displayed instead.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SELECT-type Options Info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29375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get the list of Options associated with a Cell: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returns the Options collection. This is the native DOM object, and is typically not needed to be manipulated directly – subsequent presentations will outline all SELECT manipulation methods.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Keys of the cell in an Array,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getOptionsKeys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retrieve the Text Values of the cell in an Array, use 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getOptionsValues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3095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Counting the SELECT-type Options Info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4185761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see how many Options are available,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getOptionsCount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see how many Options are </a:t>
            </a:r>
            <a:r>
              <a:rPr lang="en-US" sz="2400" b="0" i="1" dirty="0" smtClean="0"/>
              <a:t>selected</a:t>
            </a:r>
            <a:r>
              <a:rPr lang="en-US" sz="2400" b="0" dirty="0" smtClean="0"/>
              <a:t>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selectCol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getSelectedCount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Not valid for DD – it would always be 1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can have a value from 0 to total number of Options (.</a:t>
            </a:r>
            <a:r>
              <a:rPr lang="en-US" sz="2400" b="0" dirty="0" err="1" smtClean="0"/>
              <a:t>getOptionsCount</a:t>
            </a:r>
            <a:r>
              <a:rPr lang="en-US" sz="2400" b="0" dirty="0" smtClean="0"/>
              <a:t>()). </a:t>
            </a:r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3095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Miscellaneous Information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86341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return the default value of a cell, use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getDefault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And to check if a cell is at its default,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isDefault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return the initial value of a cell, use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getInitialValue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And to check if a cell is at its default,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isModified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Less useful, but included for completeness: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inspect a Property of a cell’s element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getProperty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And to return the TD object of a cell, use: 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getTd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49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Summary of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getValues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 in Actions 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83194" y="829737"/>
          <a:ext cx="8039580" cy="5078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5825"/>
                <a:gridCol w="1128088"/>
                <a:gridCol w="1009761"/>
                <a:gridCol w="1847430"/>
                <a:gridCol w="28284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"Default"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Event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getValue</a:t>
                      </a:r>
                      <a:r>
                        <a:rPr lang="en-US" dirty="0" smtClean="0"/>
                        <a:t>(*)</a:t>
                      </a:r>
                      <a:endParaRPr lang="en-US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getValueHTML</a:t>
                      </a:r>
                      <a:r>
                        <a:rPr lang="en-US" dirty="0" smtClean="0"/>
                        <a:t>(**)</a:t>
                      </a:r>
                      <a:endParaRPr lang="en-US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Dropdown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0</a:t>
                      </a:r>
                      <a:endParaRPr lang="en-US" i="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r>
                        <a:rPr lang="en-US" baseline="0" dirty="0" smtClean="0"/>
                        <a:t> of Selected Key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Listbox</a:t>
                      </a:r>
                      <a:endParaRPr 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i="0" dirty="0" smtClean="0"/>
                        <a:t>""</a:t>
                      </a:r>
                      <a:r>
                        <a:rPr lang="en-US" i="0" baseline="0" dirty="0" smtClean="0"/>
                        <a:t> </a:t>
                      </a:r>
                      <a:endParaRPr lang="en-US" i="0" dirty="0"/>
                    </a:p>
                    <a:p>
                      <a:r>
                        <a:rPr lang="en-US" i="0" dirty="0" smtClean="0"/>
                        <a:t>(blank)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</a:t>
                      </a:r>
                      <a:r>
                        <a:rPr lang="en-US" dirty="0" smtClean="0"/>
                        <a:t>-list of Keys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"&lt;</a:t>
                      </a:r>
                      <a:r>
                        <a:rPr lang="en-US" dirty="0" err="1" smtClean="0"/>
                        <a:t>br</a:t>
                      </a:r>
                      <a:r>
                        <a:rPr lang="en-US" baseline="0" dirty="0" smtClean="0"/>
                        <a:t> /&gt;"-separated Text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 (decorated)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 object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elmt.value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trim(</a:t>
                      </a:r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r>
                        <a:rPr lang="en-US" dirty="0" err="1" smtClean="0"/>
                        <a:t>getValue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Textarea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i="0" dirty="0" smtClean="0"/>
                        <a:t>Current</a:t>
                      </a:r>
                      <a:r>
                        <a:rPr lang="en-US" i="0" baseline="0" dirty="0" smtClean="0"/>
                        <a:t> value of Cell. Always "at default"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HTML value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60786"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click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Button</a:t>
                      </a:r>
                      <a:r>
                        <a:rPr lang="en-US" baseline="0" dirty="0" smtClean="0"/>
                        <a:t> Text  =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trim(</a:t>
                      </a:r>
                      <a:r>
                        <a:rPr lang="en-US" dirty="0" err="1" smtClean="0"/>
                        <a:t>elmt.value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False</a:t>
                      </a:r>
                      <a:endParaRPr lang="en-US" i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elmt.checked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False:""</a:t>
                      </a:r>
                      <a:r>
                        <a:rPr lang="en-US" baseline="0" dirty="0" smtClean="0"/>
                        <a:t>, True:"√" (&amp;</a:t>
                      </a:r>
                      <a:r>
                        <a:rPr lang="en-US" baseline="0" dirty="0" err="1" smtClean="0"/>
                        <a:t>radic</a:t>
                      </a:r>
                      <a:r>
                        <a:rPr lang="en-US" baseline="0" dirty="0" smtClean="0"/>
                        <a:t>;)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87311" y="5918459"/>
            <a:ext cx="80951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information is commonly used together in Actions &amp; Validations</a:t>
            </a:r>
          </a:p>
          <a:p>
            <a:r>
              <a:rPr lang="en-US" sz="1600" dirty="0" smtClean="0"/>
              <a:t>* Default replacement is available in Numeric &amp; Date </a:t>
            </a:r>
            <a:r>
              <a:rPr lang="en-US" sz="1600" dirty="0" err="1" smtClean="0"/>
              <a:t>cellTypes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Cell Methods – Getting Information</a:t>
            </a:r>
            <a:b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			Take-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Aways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1075765"/>
            <a:ext cx="80413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There are numerous methods for </a:t>
            </a:r>
            <a:r>
              <a:rPr lang="en-US" i="1" dirty="0" smtClean="0"/>
              <a:t>GETTING</a:t>
            </a:r>
            <a:r>
              <a:rPr lang="en-US" dirty="0" smtClean="0"/>
              <a:t> information about a cell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Sometimes you want the internal value: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getValue</a:t>
            </a:r>
            <a:r>
              <a:rPr lang="en-US" dirty="0" smtClean="0"/>
              <a:t>(), </a:t>
            </a:r>
            <a:r>
              <a:rPr lang="en-US" dirty="0" err="1" smtClean="0"/>
              <a:t>getNumber</a:t>
            </a:r>
            <a:r>
              <a:rPr lang="en-US" dirty="0" smtClean="0"/>
              <a:t>(), </a:t>
            </a:r>
            <a:r>
              <a:rPr lang="en-US" dirty="0" err="1" smtClean="0"/>
              <a:t>getCoalesce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Sometimes you need a display or DB string: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getValueHTML</a:t>
            </a:r>
            <a:r>
              <a:rPr lang="en-US" dirty="0" smtClean="0"/>
              <a:t>(), </a:t>
            </a:r>
            <a:r>
              <a:rPr lang="en-US" dirty="0" err="1" smtClean="0"/>
              <a:t>getDbDate</a:t>
            </a:r>
            <a:r>
              <a:rPr lang="en-US" dirty="0" smtClean="0"/>
              <a:t>(), </a:t>
            </a:r>
            <a:r>
              <a:rPr lang="en-US" dirty="0" err="1" smtClean="0"/>
              <a:t>getISODate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To perform calculations on dates, use either: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getTime</a:t>
            </a:r>
            <a:r>
              <a:rPr lang="en-US" dirty="0" smtClean="0"/>
              <a:t>() or </a:t>
            </a:r>
            <a:r>
              <a:rPr lang="en-US" dirty="0" err="1" smtClean="0"/>
              <a:t>getDatePart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To test a cell’s value against default/initial values, use:</a:t>
            </a:r>
          </a:p>
          <a:p>
            <a:pPr marL="577850" lvl="1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err="1" smtClean="0"/>
              <a:t>getDefault</a:t>
            </a:r>
            <a:r>
              <a:rPr lang="en-US" dirty="0" smtClean="0"/>
              <a:t>() and </a:t>
            </a:r>
            <a:r>
              <a:rPr lang="en-US" dirty="0" err="1" smtClean="0"/>
              <a:t>isDefault</a:t>
            </a:r>
            <a:r>
              <a:rPr lang="en-US" dirty="0" smtClean="0"/>
              <a:t>() or </a:t>
            </a:r>
            <a:r>
              <a:rPr lang="en-US" dirty="0" err="1" smtClean="0"/>
              <a:t>getInitialValue</a:t>
            </a:r>
            <a:r>
              <a:rPr lang="en-US" dirty="0" smtClean="0"/>
              <a:t>() and </a:t>
            </a:r>
            <a:r>
              <a:rPr lang="en-US" dirty="0" err="1" smtClean="0"/>
              <a:t>isModified</a:t>
            </a:r>
            <a:r>
              <a:rPr lang="en-US" dirty="0" smtClean="0"/>
              <a:t>()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120650" indent="-1206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MANY other methods for manipulating the Cell's contents are available and will be explored in later Parts.</a:t>
            </a:r>
          </a:p>
          <a:p>
            <a:pPr marL="120650" indent="-120650"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ppt curve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67982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0" y="6591300"/>
            <a:ext cx="9144000" cy="268288"/>
            <a:chOff x="0" y="4160"/>
            <a:chExt cx="5760" cy="169"/>
          </a:xfrm>
        </p:grpSpPr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0" y="4160"/>
              <a:ext cx="5760" cy="16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sp>
          <p:nvSpPr>
            <p:cNvPr id="35853" name="Text Box 5"/>
            <p:cNvSpPr txBox="1">
              <a:spLocks noChangeArrowheads="1"/>
            </p:cNvSpPr>
            <p:nvPr/>
          </p:nvSpPr>
          <p:spPr bwMode="auto">
            <a:xfrm>
              <a:off x="155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© - All rights Reserved</a:t>
              </a:r>
            </a:p>
          </p:txBody>
        </p:sp>
        <p:sp>
          <p:nvSpPr>
            <p:cNvPr id="35854" name="Text Box 6"/>
            <p:cNvSpPr txBox="1">
              <a:spLocks noChangeArrowheads="1"/>
            </p:cNvSpPr>
            <p:nvPr/>
          </p:nvSpPr>
          <p:spPr bwMode="auto">
            <a:xfrm>
              <a:off x="3687" y="4166"/>
              <a:ext cx="19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000">
                  <a:solidFill>
                    <a:schemeClr val="bg1"/>
                  </a:solidFill>
                  <a:latin typeface="Calibri" pitchFamily="34" charset="0"/>
                  <a:cs typeface="Arial" charset="0"/>
                </a:rPr>
                <a:t>CONFIDENTIAL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198688" y="4665663"/>
            <a:ext cx="347662" cy="258762"/>
            <a:chOff x="1080" y="3824"/>
            <a:chExt cx="235" cy="195"/>
          </a:xfrm>
        </p:grpSpPr>
        <p:sp>
          <p:nvSpPr>
            <p:cNvPr id="35850" name="AutoShape 8"/>
            <p:cNvSpPr>
              <a:spLocks noChangeArrowheads="1"/>
            </p:cNvSpPr>
            <p:nvPr/>
          </p:nvSpPr>
          <p:spPr bwMode="auto">
            <a:xfrm>
              <a:off x="1080" y="3824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51" name="AutoShape 9"/>
            <p:cNvSpPr>
              <a:spLocks noChangeArrowheads="1"/>
            </p:cNvSpPr>
            <p:nvPr/>
          </p:nvSpPr>
          <p:spPr bwMode="auto">
            <a:xfrm>
              <a:off x="1187" y="3827"/>
              <a:ext cx="128" cy="192"/>
            </a:xfrm>
            <a:prstGeom prst="chevron">
              <a:avLst>
                <a:gd name="adj" fmla="val 56250"/>
              </a:avLst>
            </a:prstGeom>
            <a:noFill/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2451100" y="4060825"/>
            <a:ext cx="66929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000" dirty="0" smtClean="0">
                <a:latin typeface="Calibri" pitchFamily="34" charset="0"/>
              </a:rPr>
              <a:t>End of Part IV</a:t>
            </a:r>
            <a:br>
              <a:rPr lang="en-GB" sz="4000" dirty="0" smtClean="0">
                <a:latin typeface="Calibri" pitchFamily="34" charset="0"/>
              </a:rPr>
            </a:br>
            <a:r>
              <a:rPr lang="en-GB" sz="4000" dirty="0" smtClean="0">
                <a:latin typeface="Calibri" pitchFamily="34" charset="0"/>
              </a:rPr>
              <a:t>Thank You</a:t>
            </a:r>
          </a:p>
          <a:p>
            <a:pPr>
              <a:spcBef>
                <a:spcPct val="50000"/>
              </a:spcBef>
            </a:pPr>
            <a:r>
              <a:rPr lang="en-GB" sz="3200" b="0" dirty="0" smtClean="0">
                <a:latin typeface="Calibri" pitchFamily="34" charset="0"/>
              </a:rPr>
              <a:t>Next</a:t>
            </a:r>
            <a:r>
              <a:rPr lang="en-GB" sz="3200" b="0" smtClean="0">
                <a:latin typeface="Calibri" pitchFamily="34" charset="0"/>
              </a:rPr>
              <a:t>: SELECT-specific </a:t>
            </a:r>
            <a:r>
              <a:rPr lang="en-GB" sz="3200" b="0" dirty="0" smtClean="0">
                <a:latin typeface="Calibri" pitchFamily="34" charset="0"/>
              </a:rPr>
              <a:t>Methods</a:t>
            </a:r>
            <a:endParaRPr lang="en-GB" sz="1200" b="0" dirty="0">
              <a:latin typeface="Calibri" pitchFamily="34" charset="0"/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2549525" y="4787900"/>
            <a:ext cx="6594475" cy="0"/>
          </a:xfrm>
          <a:prstGeom prst="line">
            <a:avLst/>
          </a:prstGeom>
          <a:noFill/>
          <a:ln w="9525">
            <a:solidFill>
              <a:srgbClr val="FD7F0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365500" y="0"/>
            <a:ext cx="5778500" cy="154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35848" name="Picture 13" descr="letterhead3 copy"/>
          <p:cNvPicPr>
            <a:picLocks noChangeAspect="1" noChangeArrowheads="1"/>
          </p:cNvPicPr>
          <p:nvPr/>
        </p:nvPicPr>
        <p:blipFill>
          <a:blip r:embed="rId4" cstate="print"/>
          <a:srcRect l="9546" t="7112" r="49048" b="35243"/>
          <a:stretch>
            <a:fillRect/>
          </a:stretch>
        </p:blipFill>
        <p:spPr bwMode="auto">
          <a:xfrm>
            <a:off x="5219700" y="203200"/>
            <a:ext cx="34036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5"/>
          <p:cNvSpPr txBox="1">
            <a:spLocks noChangeArrowheads="1"/>
          </p:cNvSpPr>
          <p:nvPr/>
        </p:nvSpPr>
        <p:spPr bwMode="auto">
          <a:xfrm>
            <a:off x="3457575" y="6550025"/>
            <a:ext cx="22415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F3E4920D-AEDB-458D-9851-011F0270C5FF}" type="slidenum">
              <a:rPr lang="en-US">
                <a:solidFill>
                  <a:schemeClr val="bg1"/>
                </a:solidFill>
                <a:latin typeface="Calibri" pitchFamily="34" charset="0"/>
              </a:rPr>
              <a:pPr algn="ctr"/>
              <a:t>18</a:t>
            </a:fld>
            <a:endParaRPr lang="en-US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86915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The Shrug Report</a:t>
            </a:r>
            <a:endParaRPr lang="en-US" sz="2800" dirty="0">
              <a:solidFill>
                <a:srgbClr val="FD7F05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76125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bug report submitted by a user with no message, no </a:t>
            </a:r>
            <a:br>
              <a:rPr lang="en-US" dirty="0" smtClean="0"/>
            </a:br>
            <a:r>
              <a:rPr lang="en-US" dirty="0" smtClean="0"/>
              <a:t>“how to reproduce” steps, and often no other description than </a:t>
            </a:r>
            <a:br>
              <a:rPr lang="en-US" dirty="0" smtClean="0"/>
            </a:br>
            <a:r>
              <a:rPr lang="en-US" dirty="0" smtClean="0"/>
              <a:t>“The tool didn’t work. Let us know when it’s fixed!”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502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Tidbits: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If debugging is finding and removing bugs, what then is programming?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Without requirements or design, programming is the art of adding bugs to an  empty text file.</a:t>
            </a:r>
            <a:endParaRPr lang="en-US" sz="1600" i="1" dirty="0"/>
          </a:p>
        </p:txBody>
      </p:sp>
      <p:pic>
        <p:nvPicPr>
          <p:cNvPr id="29698" name="Picture 2" descr="http://kingsheepblog.files.wordpress.com/2009/10/bush_shrug2.jpg?w=400&amp;h=2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674" y="1684336"/>
            <a:ext cx="5137341" cy="3840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Cell Value – </a:t>
            </a:r>
            <a:r>
              <a:rPr lang="en-US" sz="28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44764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getting formatted value of a cell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defaultReplace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where </a:t>
            </a:r>
            <a:r>
              <a:rPr lang="en-US" sz="2400" b="0" i="1" dirty="0" err="1" smtClean="0"/>
              <a:t>defaultReplace</a:t>
            </a:r>
            <a:r>
              <a:rPr lang="en-US" sz="2400" b="0" dirty="0" smtClean="0"/>
              <a:t> is a replacement value for default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err="1" smtClean="0"/>
              <a:t>defaultReplace</a:t>
            </a:r>
            <a:r>
              <a:rPr lang="en-US" sz="2400" b="0" dirty="0" smtClean="0"/>
              <a:t> can be </a:t>
            </a:r>
            <a:r>
              <a:rPr lang="en-US" sz="2400" b="0" i="1" dirty="0" smtClean="0"/>
              <a:t>any</a:t>
            </a:r>
            <a:r>
              <a:rPr lang="en-US" sz="2400" b="0" dirty="0" smtClean="0"/>
              <a:t> String, and is used in Text, </a:t>
            </a:r>
            <a:r>
              <a:rPr lang="en-US" sz="2400" b="0" dirty="0" err="1" smtClean="0"/>
              <a:t>TextArea</a:t>
            </a:r>
            <a:r>
              <a:rPr lang="en-US" sz="2400" b="0" dirty="0" smtClean="0"/>
              <a:t>, Numeric, Date, Dropdown, and </a:t>
            </a:r>
            <a:r>
              <a:rPr lang="en-US" sz="2400" b="0" dirty="0" err="1" smtClean="0"/>
              <a:t>ListBoxes</a:t>
            </a:r>
            <a:r>
              <a:rPr lang="en-US" sz="2400" b="0" dirty="0" smtClean="0"/>
              <a:t>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Checkboxes, its: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chbxCol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getValueHTML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falseText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 [,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trueText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Useful for confirm() or hover messages for the user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Example: “[max].</a:t>
            </a:r>
            <a:r>
              <a:rPr lang="en-US" sz="2400" b="0" dirty="0" err="1" smtClean="0"/>
              <a:t>getValueHTML</a:t>
            </a:r>
            <a:r>
              <a:rPr lang="en-US" sz="2400" b="0" dirty="0" smtClean="0"/>
              <a:t>(‘Unlimited’)” would display “Unlimited” text instead of the a maximum value if the field was left blank.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51328" y="5206181"/>
            <a:ext cx="8081683" cy="1268361"/>
          </a:xfrm>
          <a:prstGeom prst="roundRect">
            <a:avLst/>
          </a:prstGeom>
          <a:solidFill>
            <a:srgbClr val="DCEFF0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Cell Value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81697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getting a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defaultReplacement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);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This gets the </a:t>
            </a:r>
            <a:r>
              <a:rPr lang="en-US" sz="2400" b="0" u="sng" dirty="0" smtClean="0"/>
              <a:t>value of the Cell</a:t>
            </a:r>
            <a:r>
              <a:rPr lang="en-US" sz="2400" b="0" i="1" dirty="0" smtClean="0"/>
              <a:t>, </a:t>
            </a:r>
            <a:r>
              <a:rPr lang="en-US" sz="2400" b="0" dirty="0" smtClean="0"/>
              <a:t>which is not necessarily the value of the element to which the Cell references.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For Text, TextArea, Hidden, Link, Button, and HTML, 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 retrieves the basic contents of the Element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Date, Numeric, and Checkbox return Date, Number, and </a:t>
            </a:r>
            <a:r>
              <a:rPr lang="en-US" sz="2400" b="0" dirty="0" err="1" smtClean="0"/>
              <a:t>boolean</a:t>
            </a:r>
            <a:r>
              <a:rPr lang="en-US" sz="2400" b="0" dirty="0" smtClean="0"/>
              <a:t> objects/values, respectively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Dropdown and </a:t>
            </a:r>
            <a:r>
              <a:rPr lang="en-US" sz="2400" b="0" dirty="0" err="1" smtClean="0"/>
              <a:t>Listbox</a:t>
            </a:r>
            <a:r>
              <a:rPr lang="en-US" sz="2400" b="0" dirty="0" smtClean="0"/>
              <a:t> return Key value(s)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	Shorthand usage: When used by itself, "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colName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</a:t>
            </a:r>
            <a:r>
              <a:rPr lang="en-US" sz="2400" b="0" dirty="0" smtClean="0"/>
              <a:t>" is interpreted identically as "[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].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()". </a:t>
            </a:r>
            <a:br>
              <a:rPr lang="en-US" sz="2400" b="0" dirty="0" smtClean="0"/>
            </a:br>
            <a:r>
              <a:rPr lang="en-US" sz="2400" b="0" dirty="0" smtClean="0"/>
              <a:t>That is, "[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 === 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].</a:t>
            </a:r>
            <a:r>
              <a:rPr lang="en-US" sz="2400" b="0" dirty="0" err="1" smtClean="0"/>
              <a:t>getValue</a:t>
            </a:r>
            <a:r>
              <a:rPr lang="en-US" sz="2400" b="0" dirty="0" smtClean="0"/>
              <a:t>()"  </a:t>
            </a:r>
          </a:p>
        </p:txBody>
      </p:sp>
      <p:pic>
        <p:nvPicPr>
          <p:cNvPr id="1026" name="Picture 2" descr="C:\Documents and Settings\Zinn.Jack\Local Settings\Temporary Internet Files\Content.IE5\6E5BV4ZU\MC900432526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035" y="5334000"/>
            <a:ext cx="1026694" cy="102669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Cell Value – Numeric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452431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getting a Numeric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numCol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defaultReplace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where </a:t>
            </a:r>
            <a:r>
              <a:rPr lang="en-US" sz="2400" b="0" i="1" dirty="0" err="1" smtClean="0"/>
              <a:t>defaultReplace</a:t>
            </a:r>
            <a:r>
              <a:rPr lang="en-US" sz="2400" b="0" dirty="0" smtClean="0"/>
              <a:t> is a numeric value.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i="1" dirty="0" err="1" smtClean="0"/>
              <a:t>defaultReplace</a:t>
            </a:r>
            <a:r>
              <a:rPr lang="en-US" sz="2400" b="0" dirty="0" smtClean="0"/>
              <a:t> value will be used if the value of the Numeric cell is at its default (typically blank).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Useful for calculations where, if no value is given, 0 or 1 would be useful. For example: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[total].</a:t>
            </a:r>
            <a:r>
              <a:rPr lang="en-US" sz="2000" b="0" dirty="0" err="1" smtClean="0"/>
              <a:t>setValue</a:t>
            </a:r>
            <a:r>
              <a:rPr lang="en-US" sz="2000" b="0" dirty="0" smtClean="0"/>
              <a:t>([comp1].</a:t>
            </a:r>
            <a:r>
              <a:rPr lang="en-US" sz="2000" b="0" dirty="0" err="1" smtClean="0"/>
              <a:t>getValue</a:t>
            </a:r>
            <a:r>
              <a:rPr lang="en-US" sz="2000" b="0" dirty="0" smtClean="0"/>
              <a:t>(0) + [comp2].</a:t>
            </a:r>
            <a:r>
              <a:rPr lang="en-US" sz="2000" b="0" dirty="0" err="1" smtClean="0"/>
              <a:t>getValue</a:t>
            </a:r>
            <a:r>
              <a:rPr lang="en-US" sz="2000" b="0" dirty="0" smtClean="0"/>
              <a:t>(0))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[total].</a:t>
            </a:r>
            <a:r>
              <a:rPr lang="en-US" sz="2000" b="0" dirty="0" err="1" smtClean="0"/>
              <a:t>setValue</a:t>
            </a:r>
            <a:r>
              <a:rPr lang="en-US" sz="2000" b="0" dirty="0" smtClean="0"/>
              <a:t>([rate] * [quantity].</a:t>
            </a:r>
            <a:r>
              <a:rPr lang="en-US" sz="2000" b="0" dirty="0" err="1" smtClean="0"/>
              <a:t>getValue</a:t>
            </a:r>
            <a:r>
              <a:rPr lang="en-US" sz="2000" b="0" dirty="0" smtClean="0"/>
              <a:t>(1))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0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Cell Value – Coalesce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66308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If you need to return the first non-default value, in general, you can use </a:t>
            </a:r>
            <a:r>
              <a:rPr lang="en-US" sz="2400" b="0" dirty="0" err="1" smtClean="0"/>
              <a:t>getCoalese</a:t>
            </a:r>
            <a:r>
              <a:rPr lang="en-US" sz="2400" b="0" dirty="0" smtClean="0"/>
              <a:t>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anyCol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getCoalesce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val1, val2, …, 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valN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where val1…</a:t>
            </a:r>
            <a:r>
              <a:rPr lang="en-US" sz="2400" b="0" dirty="0" err="1" smtClean="0"/>
              <a:t>valN</a:t>
            </a:r>
            <a:r>
              <a:rPr lang="en-US" sz="2400" b="0" dirty="0" smtClean="0"/>
              <a:t> should be the same data type as [</a:t>
            </a:r>
            <a:r>
              <a:rPr lang="en-US" sz="2400" b="0" dirty="0" err="1" smtClean="0"/>
              <a:t>colName</a:t>
            </a:r>
            <a:r>
              <a:rPr lang="en-US" sz="2400" b="0" dirty="0" smtClean="0"/>
              <a:t>].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Useful for calculations or conditions where you need at least one value to be non-default. For example: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smtClean="0"/>
              <a:t>[part].</a:t>
            </a:r>
            <a:r>
              <a:rPr lang="en-US" sz="2000" b="0" dirty="0" err="1" smtClean="0"/>
              <a:t>setValue</a:t>
            </a:r>
            <a:r>
              <a:rPr lang="en-US" sz="2000" b="0" dirty="0" smtClean="0"/>
              <a:t>([part1].</a:t>
            </a:r>
            <a:r>
              <a:rPr lang="en-US" sz="2000" b="0" dirty="0" err="1" smtClean="0"/>
              <a:t>getCoalesce</a:t>
            </a:r>
            <a:r>
              <a:rPr lang="en-US" sz="2000" b="0" dirty="0" smtClean="0"/>
              <a:t>([part2],[part3],[part4], 0))</a:t>
            </a:r>
            <a:br>
              <a:rPr lang="en-US" sz="2000" b="0" dirty="0" smtClean="0"/>
            </a:br>
            <a:r>
              <a:rPr lang="en-US" sz="2000" b="0" dirty="0" smtClean="0"/>
              <a:t>will set [part] = the first non-default value of part1, 2, 3, or 4. If all are at their default, 0 is used instead.</a:t>
            </a:r>
            <a:br>
              <a:rPr lang="en-US" sz="2000" b="0" dirty="0" smtClean="0"/>
            </a:br>
            <a:endParaRPr lang="en-US" sz="20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000" b="0" dirty="0" err="1" smtClean="0"/>
              <a:t>getValue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defaultReplace</a:t>
            </a:r>
            <a:r>
              <a:rPr lang="en-US" sz="2000" b="0" dirty="0" smtClean="0"/>
              <a:t>) is faster and cleaner, but only useful for Numeric and Date, and only takes one optional argument.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Squeezing Numbers from Text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0783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There are times when non-Numeric columns are used in calculations. Typically these are Hidden columns.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If [</a:t>
            </a:r>
            <a:r>
              <a:rPr lang="en-US" sz="2400" b="0" dirty="0" err="1" smtClean="0"/>
              <a:t>hidCharge</a:t>
            </a:r>
            <a:r>
              <a:rPr lang="en-US" sz="2400" b="0" dirty="0" smtClean="0"/>
              <a:t>] == 18 and [</a:t>
            </a:r>
            <a:r>
              <a:rPr lang="en-US" sz="2400" b="0" dirty="0" err="1" smtClean="0"/>
              <a:t>rateInput</a:t>
            </a:r>
            <a:r>
              <a:rPr lang="en-US" sz="2400" b="0" dirty="0" smtClean="0"/>
              <a:t>] == 100, then: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[</a:t>
            </a:r>
            <a:r>
              <a:rPr lang="en-US" sz="2400" b="0" dirty="0" err="1" smtClean="0"/>
              <a:t>hidCharge</a:t>
            </a:r>
            <a:r>
              <a:rPr lang="en-US" sz="2400" b="0" dirty="0" smtClean="0"/>
              <a:t>] + [</a:t>
            </a:r>
            <a:r>
              <a:rPr lang="en-US" sz="2400" b="0" dirty="0" err="1" smtClean="0"/>
              <a:t>rateInput</a:t>
            </a:r>
            <a:r>
              <a:rPr lang="en-US" sz="2400" b="0" dirty="0" smtClean="0"/>
              <a:t>] == “18100”. </a:t>
            </a:r>
            <a:r>
              <a:rPr lang="en-US" sz="2400" b="0" dirty="0" smtClean="0">
                <a:sym typeface="Wingdings" pitchFamily="2" charset="2"/>
              </a:rPr>
              <a:t>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>
                <a:sym typeface="Wingdings" pitchFamily="2" charset="2"/>
              </a:rPr>
              <a:t>What to do?</a:t>
            </a:r>
            <a:endParaRPr lang="en-US" sz="24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Converting a value to numeric (if possible):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textCol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getNumber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returns a Number object, not String, so:</a:t>
            </a:r>
            <a:br>
              <a:rPr lang="en-US" sz="2400" b="0" dirty="0" smtClean="0"/>
            </a:b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   [</a:t>
            </a:r>
            <a:r>
              <a:rPr lang="en-US" sz="2400" b="0" dirty="0" err="1" smtClean="0"/>
              <a:t>hidCharge</a:t>
            </a:r>
            <a:r>
              <a:rPr lang="en-US" sz="2400" b="0" dirty="0" smtClean="0"/>
              <a:t>].</a:t>
            </a:r>
            <a:r>
              <a:rPr lang="en-US" sz="2400" b="0" dirty="0" err="1" smtClean="0"/>
              <a:t>getNumber</a:t>
            </a:r>
            <a:r>
              <a:rPr lang="en-US" sz="2400" b="0" dirty="0" smtClean="0"/>
              <a:t>() + [</a:t>
            </a:r>
            <a:r>
              <a:rPr lang="en-US" sz="2400" b="0" dirty="0" err="1" smtClean="0"/>
              <a:t>rateInput</a:t>
            </a:r>
            <a:r>
              <a:rPr lang="en-US" sz="2400" b="0" dirty="0" smtClean="0"/>
              <a:t>] == 118. </a:t>
            </a:r>
            <a:r>
              <a:rPr lang="en-US" sz="2400" b="0" dirty="0" smtClean="0">
                <a:sym typeface="Wingdings" pitchFamily="2" charset="2"/>
              </a:rPr>
              <a:t>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Getting the Cell Value – Date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6124754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main method for getting a Date Cell's value is: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dateCol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getValue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defaultReplace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</a:pPr>
            <a:r>
              <a:rPr lang="en-US" sz="2400" b="0" dirty="0" smtClean="0"/>
              <a:t>where </a:t>
            </a:r>
            <a:r>
              <a:rPr lang="en-US" sz="2400" b="0" dirty="0" err="1" smtClean="0"/>
              <a:t>defaultReplace</a:t>
            </a:r>
            <a:r>
              <a:rPr lang="en-US" sz="2400" b="0" dirty="0" smtClean="0"/>
              <a:t> can be one of: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b="0" dirty="0" smtClean="0"/>
              <a:t>“max” 	 – returns </a:t>
            </a:r>
            <a:r>
              <a:rPr lang="en-US" b="0" dirty="0" err="1" smtClean="0"/>
              <a:t>Date.MAX_DATE</a:t>
            </a:r>
            <a:endParaRPr lang="en-US" b="0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b="0" dirty="0" smtClean="0"/>
              <a:t>“min”	 – returns </a:t>
            </a:r>
            <a:r>
              <a:rPr lang="en-US" b="0" dirty="0" err="1" smtClean="0"/>
              <a:t>Date.MIN_DATE</a:t>
            </a:r>
            <a:endParaRPr lang="en-US" b="0" dirty="0" smtClean="0"/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b="0" dirty="0" smtClean="0"/>
              <a:t>“now” 	 – returns with the current Date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b="0" dirty="0" smtClean="0"/>
              <a:t>A Date object, such as that returned by another Date cell</a:t>
            </a:r>
          </a:p>
          <a:p>
            <a:pPr marL="631825" lvl="1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b="0" dirty="0" smtClean="0"/>
              <a:t>A String that looks like a US-format date </a:t>
            </a:r>
            <a:br>
              <a:rPr lang="en-US" b="0" dirty="0" smtClean="0"/>
            </a:br>
            <a:r>
              <a:rPr lang="en-US" b="0" dirty="0" smtClean="0"/>
              <a:t>(e.g., “12/23/2011”, “2011-12-23”, or “Dec 23, 2011”)</a:t>
            </a:r>
            <a:endParaRPr lang="en-US" sz="2000" b="0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“min” and “max” parameters are useful for comparing dates, especially for Start/End date ranges where one cell can be blank.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 err="1" smtClean="0"/>
              <a:t>defaultReplace</a:t>
            </a:r>
            <a:r>
              <a:rPr lang="en-US" sz="2400" b="0" dirty="0" smtClean="0"/>
              <a:t> value will be used if the value of the Date cell is at its default (typically blank).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936625" y="296863"/>
            <a:ext cx="77501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dirty="0" smtClean="0">
                <a:solidFill>
                  <a:srgbClr val="FD7F05"/>
                </a:solidFill>
                <a:latin typeface="Calibri" pitchFamily="34" charset="0"/>
              </a:rPr>
              <a:t>Date Cells – Get Date Formats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8048625" cy="707886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2400" b="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en-US" sz="1600" b="0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0713" y="666750"/>
            <a:ext cx="7891275" cy="5139869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Sometimes you may want the date not in the i18n-format (</a:t>
            </a:r>
            <a:r>
              <a:rPr lang="en-US" sz="2400" b="0" dirty="0" err="1" smtClean="0">
                <a:sym typeface="Wingdings" pitchFamily="2" charset="2"/>
              </a:rPr>
              <a:t>getValueHTML</a:t>
            </a:r>
            <a:r>
              <a:rPr lang="en-US" sz="2400" b="0" dirty="0" smtClean="0">
                <a:sym typeface="Wingdings" pitchFamily="2" charset="2"/>
              </a:rPr>
              <a:t>()), and not as a Date (</a:t>
            </a:r>
            <a:r>
              <a:rPr lang="en-US" sz="2400" b="0" dirty="0" err="1" smtClean="0">
                <a:sym typeface="Wingdings" pitchFamily="2" charset="2"/>
              </a:rPr>
              <a:t>getValue</a:t>
            </a:r>
            <a:r>
              <a:rPr lang="en-US" sz="2400" b="0" dirty="0" smtClean="0">
                <a:sym typeface="Wingdings" pitchFamily="2" charset="2"/>
              </a:rPr>
              <a:t>() or just [</a:t>
            </a:r>
            <a:r>
              <a:rPr lang="en-US" sz="2400" b="0" dirty="0" err="1" smtClean="0">
                <a:sym typeface="Wingdings" pitchFamily="2" charset="2"/>
              </a:rPr>
              <a:t>colName</a:t>
            </a:r>
            <a:r>
              <a:rPr lang="en-US" sz="2400" b="0" dirty="0" smtClean="0">
                <a:sym typeface="Wingdings" pitchFamily="2" charset="2"/>
              </a:rPr>
              <a:t>]).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/>
              <a:t>To get the date in US standard MM/DD/YYYY, which is also how the SQL DB will display/send a date, use</a:t>
            </a:r>
            <a:br>
              <a:rPr lang="en-US" sz="2400" b="0" dirty="0" smtClean="0"/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dateCol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getDbDate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r>
              <a:rPr lang="en-US" sz="2400" b="0" dirty="0" smtClean="0">
                <a:sym typeface="Wingdings" pitchFamily="2" charset="2"/>
              </a:rPr>
              <a:t>To get the date is ISO standard (YYYY-MM-DD), which is universally understood, </a:t>
            </a:r>
            <a:r>
              <a:rPr lang="en-US" sz="2400" b="0" dirty="0" err="1" smtClean="0">
                <a:sym typeface="Wingdings" pitchFamily="2" charset="2"/>
              </a:rPr>
              <a:t>sortable</a:t>
            </a:r>
            <a:r>
              <a:rPr lang="en-US" sz="2400" b="0" dirty="0" smtClean="0">
                <a:sym typeface="Wingdings" pitchFamily="2" charset="2"/>
              </a:rPr>
              <a:t>, and doesn’t need reformatting, use</a:t>
            </a:r>
            <a:br>
              <a:rPr lang="en-US" sz="2400" b="0" dirty="0" smtClean="0">
                <a:sym typeface="Wingdings" pitchFamily="2" charset="2"/>
              </a:rPr>
            </a:br>
            <a:r>
              <a:rPr lang="en-US" sz="2400" b="0" dirty="0" smtClean="0"/>
              <a:t>	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[</a:t>
            </a:r>
            <a:r>
              <a:rPr lang="en-US" sz="2400" i="1" dirty="0" err="1" smtClean="0">
                <a:solidFill>
                  <a:srgbClr val="FD7F05"/>
                </a:solidFill>
                <a:latin typeface="Calibri" pitchFamily="34" charset="0"/>
              </a:rPr>
              <a:t>dateCol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].</a:t>
            </a:r>
            <a:r>
              <a:rPr lang="en-US" sz="2400" dirty="0" err="1" smtClean="0">
                <a:solidFill>
                  <a:srgbClr val="FD7F05"/>
                </a:solidFill>
                <a:latin typeface="Calibri" pitchFamily="34" charset="0"/>
              </a:rPr>
              <a:t>getISODate</a:t>
            </a:r>
            <a:r>
              <a:rPr lang="en-US" sz="2400" dirty="0" smtClean="0">
                <a:solidFill>
                  <a:srgbClr val="FD7F05"/>
                </a:solidFill>
                <a:latin typeface="Calibri" pitchFamily="34" charset="0"/>
              </a:rPr>
              <a:t>()</a:t>
            </a:r>
            <a:r>
              <a:rPr lang="en-US" sz="2400" i="1" dirty="0" smtClean="0">
                <a:solidFill>
                  <a:srgbClr val="FD7F05"/>
                </a:solidFill>
                <a:latin typeface="Calibri" pitchFamily="34" charset="0"/>
              </a:rPr>
              <a:t>;</a:t>
            </a:r>
            <a:endParaRPr lang="en-US" sz="2400" b="0" i="1" dirty="0" smtClean="0"/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>
              <a:sym typeface="Wingdings" pitchFamily="2" charset="2"/>
            </a:endParaRP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Font typeface="Arial" pitchFamily="34" charset="0"/>
              <a:buChar char="•"/>
            </a:pPr>
            <a:endParaRPr lang="en-US" sz="2400" b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ducation_Services_Master">
  <a:themeElements>
    <a:clrScheme name="2_Education_Services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Education_Services_Master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ducation_Services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ucation_Services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ucation_Services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49995</TotalTime>
  <Words>613</Words>
  <Application>Microsoft Office PowerPoint</Application>
  <PresentationFormat>On-screen Show (4:3)</PresentationFormat>
  <Paragraphs>172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2_Education_Services_Master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Verticalnet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/ OTM Review</dc:title>
  <dc:subject>Product Management Review</dc:subject>
  <dc:creator>Jim Wetekamp</dc:creator>
  <dc:description/>
  <cp:lastModifiedBy>u958zinn</cp:lastModifiedBy>
  <cp:revision>2578</cp:revision>
  <cp:lastPrinted>2003-03-05T17:13:58Z</cp:lastPrinted>
  <dcterms:created xsi:type="dcterms:W3CDTF">2001-08-16T22:47:52Z</dcterms:created>
  <dcterms:modified xsi:type="dcterms:W3CDTF">2011-07-25T19:31:12Z</dcterms:modified>
</cp:coreProperties>
</file>