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1000" r:id="rId2"/>
    <p:sldId id="1002" r:id="rId3"/>
    <p:sldId id="1039" r:id="rId4"/>
    <p:sldId id="1035" r:id="rId5"/>
    <p:sldId id="1040" r:id="rId6"/>
    <p:sldId id="1041" r:id="rId7"/>
    <p:sldId id="1043" r:id="rId8"/>
    <p:sldId id="1044" r:id="rId9"/>
    <p:sldId id="1046" r:id="rId10"/>
    <p:sldId id="1045" r:id="rId11"/>
    <p:sldId id="1042" r:id="rId12"/>
    <p:sldId id="1014" r:id="rId13"/>
    <p:sldId id="937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Nedwick" initials="RAN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CEFF0"/>
    <a:srgbClr val="CC6600"/>
    <a:srgbClr val="64BE66"/>
    <a:srgbClr val="005E72"/>
    <a:srgbClr val="00A668"/>
    <a:srgbClr val="FF9900"/>
    <a:srgbClr val="FFFF00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9" autoAdjust="0"/>
    <p:restoredTop sz="95973" autoAdjust="0"/>
  </p:normalViewPr>
  <p:slideViewPr>
    <p:cSldViewPr snapToGrid="0">
      <p:cViewPr varScale="1">
        <p:scale>
          <a:sx n="100" d="100"/>
          <a:sy n="100" d="100"/>
        </p:scale>
        <p:origin x="-444" y="-90"/>
      </p:cViewPr>
      <p:guideLst>
        <p:guide orient="horz" pos="511"/>
        <p:guide orient="horz" pos="4176"/>
        <p:guide orient="horz" pos="886"/>
        <p:guide orient="horz" pos="2436"/>
        <p:guide pos="827"/>
        <p:guide pos="5485"/>
        <p:guide pos="159"/>
        <p:guide pos="1676"/>
        <p:guide pos="27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3258" y="836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TextBox 147461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E268CABC-7FCE-444D-AFDD-104555593E93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July 27,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17001BAE-FF01-49C1-BA79-37F1BB5365F5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50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algn="r"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2150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3" name="Notes Placeholder 57549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2150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b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5496" name="TextBox 575495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1476A176-5AE8-4640-A2FD-B2B719CD360A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July 27,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281E5B1F-F982-423E-B544-65AEDA3309FE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08" tIns="44603" rIns="89208" bIns="44603" anchor="b"/>
          <a:lstStyle/>
          <a:p>
            <a:pPr algn="r" defTabSz="893763"/>
            <a:fld id="{EE57BE98-03C1-434D-8B5B-480A3EDAD836}" type="slidenum">
              <a:rPr lang="en-GB" sz="1100" b="0"/>
              <a:pPr algn="r" defTabSz="893763"/>
              <a:t>1</a:t>
            </a:fld>
            <a:endParaRPr lang="en-GB" sz="11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08" tIns="44603" rIns="89208" bIns="446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13" tIns="44605" rIns="89213" bIns="44605" anchor="b"/>
          <a:lstStyle/>
          <a:p>
            <a:pPr algn="r" defTabSz="892175"/>
            <a:fld id="{7C695AE4-E2E3-49D3-9FC7-3C09199C92B6}" type="slidenum">
              <a:rPr lang="en-GB" sz="1100" b="0">
                <a:latin typeface="Calibri" pitchFamily="34" charset="0"/>
              </a:rPr>
              <a:pPr algn="r" defTabSz="892175"/>
              <a:t>13</a:t>
            </a:fld>
            <a:endParaRPr lang="en-GB" sz="1100" b="0">
              <a:latin typeface="Calibri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13" tIns="44605" rIns="89213" bIns="4460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01613"/>
            <a:ext cx="1909762" cy="5970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1613"/>
            <a:ext cx="5576888" cy="5970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ppt curve copy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681413" cy="66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6604000"/>
            <a:ext cx="9144000" cy="2682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b="0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6678613" y="6613525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2010 BravoSolution </a:t>
            </a: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- All rights Reserved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889000" y="676275"/>
            <a:ext cx="8181975" cy="254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544513" y="412750"/>
            <a:ext cx="347662" cy="258763"/>
            <a:chOff x="1080" y="3824"/>
            <a:chExt cx="235" cy="195"/>
          </a:xfrm>
        </p:grpSpPr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1080" y="3824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1187" y="3828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6889750" y="20638"/>
            <a:ext cx="2119313" cy="774700"/>
            <a:chOff x="4340" y="24"/>
            <a:chExt cx="1335" cy="488"/>
          </a:xfrm>
        </p:grpSpPr>
        <p:pic>
          <p:nvPicPr>
            <p:cNvPr id="6154" name="Picture 25" descr="letterhead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9546" t="15506" r="50844" b="35243"/>
            <a:stretch>
              <a:fillRect/>
            </a:stretch>
          </p:blipFill>
          <p:spPr bwMode="auto">
            <a:xfrm>
              <a:off x="4340" y="24"/>
              <a:ext cx="133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6" name="Rectangle 28"/>
            <p:cNvSpPr>
              <a:spLocks noChangeArrowheads="1"/>
            </p:cNvSpPr>
            <p:nvPr userDrawn="1"/>
          </p:nvSpPr>
          <p:spPr bwMode="auto">
            <a:xfrm>
              <a:off x="4776" y="368"/>
              <a:ext cx="88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6327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201613"/>
            <a:ext cx="7620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20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17938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rgbClr val="009696"/>
          </a:solidFill>
          <a:latin typeface="+mn-lt"/>
        </a:defRPr>
      </a:lvl2pPr>
      <a:lvl3pPr marL="1338263" indent="-241300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•"/>
        <a:defRPr sz="2400" b="1">
          <a:solidFill>
            <a:schemeClr val="hlink"/>
          </a:solidFill>
          <a:latin typeface="Arial" charset="0"/>
        </a:defRPr>
      </a:lvl3pPr>
      <a:lvl4pPr marL="1881188" indent="-2238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4pPr>
      <a:lvl5pPr marL="2425700" indent="-207963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5pPr>
      <a:lvl6pPr marL="28829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6pPr>
      <a:lvl7pPr marL="33401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7pPr>
      <a:lvl8pPr marL="37973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8pPr>
      <a:lvl9pPr marL="42545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3475" cy="65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54288" y="4665663"/>
            <a:ext cx="347662" cy="258762"/>
            <a:chOff x="1080" y="3824"/>
            <a:chExt cx="235" cy="195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806700" y="4223123"/>
            <a:ext cx="56515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sz="2400" dirty="0" smtClean="0"/>
              <a:t>BCS Framework </a:t>
            </a:r>
            <a:r>
              <a:rPr lang="en-GB" sz="2400" b="0" dirty="0" smtClean="0"/>
              <a:t>–</a:t>
            </a:r>
            <a:r>
              <a:rPr lang="en-GB" sz="2400" dirty="0" smtClean="0"/>
              <a:t> TableObjects</a:t>
            </a:r>
            <a:br>
              <a:rPr lang="en-GB" sz="2400" dirty="0" smtClean="0"/>
            </a:br>
            <a:r>
              <a:rPr lang="en-GB" sz="2000" dirty="0" smtClean="0"/>
              <a:t>ValidateManager &amp; JavaScript</a:t>
            </a:r>
            <a:endParaRPr lang="en-GB" sz="2000" b="0" dirty="0"/>
          </a:p>
          <a:p>
            <a:pPr>
              <a:spcBef>
                <a:spcPct val="50000"/>
              </a:spcBef>
            </a:pPr>
            <a:endParaRPr lang="en-GB" sz="1200" b="0" dirty="0" smtClean="0"/>
          </a:p>
          <a:p>
            <a:pPr>
              <a:spcBef>
                <a:spcPct val="50000"/>
              </a:spcBef>
            </a:pPr>
            <a:r>
              <a:rPr lang="en-GB" sz="1200" b="0" dirty="0" smtClean="0"/>
              <a:t>Part V – Cell Methods: “A &lt;SELECT&gt; Few” </a:t>
            </a:r>
          </a:p>
          <a:p>
            <a:pPr lvl="1">
              <a:spcBef>
                <a:spcPct val="50000"/>
              </a:spcBef>
            </a:pPr>
            <a:endParaRPr lang="en-GB" sz="1200" b="0" u="sng" dirty="0" smtClean="0"/>
          </a:p>
          <a:p>
            <a:pPr>
              <a:spcBef>
                <a:spcPct val="50000"/>
              </a:spcBef>
            </a:pPr>
            <a:r>
              <a:rPr lang="en-GB" sz="1600" b="0" dirty="0" smtClean="0">
                <a:solidFill>
                  <a:srgbClr val="FD7F05"/>
                </a:solidFill>
              </a:rPr>
              <a:t>Spring, 2011</a:t>
            </a:r>
            <a:endParaRPr lang="en-GB" sz="1600" b="0" dirty="0">
              <a:solidFill>
                <a:srgbClr val="FD7F05"/>
              </a:solidFill>
            </a:endParaRPr>
          </a:p>
        </p:txBody>
      </p: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905125" y="4787900"/>
            <a:ext cx="6223000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5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3594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Options Manipulation: 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setOptions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9708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entirely replace the existing option list: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setOptions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(map [,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sortOption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 [,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sortType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]])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 </a:t>
            </a:r>
            <a:r>
              <a:rPr lang="en-US" sz="2400" b="0" dirty="0" smtClean="0"/>
              <a:t>where: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map = {“key”:”value”, “key”:”value”, …} JavaScript object. Note that if the keys are all whole numbers, quotes are not needed. 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err="1" smtClean="0"/>
              <a:t>sortOption</a:t>
            </a:r>
            <a:r>
              <a:rPr lang="en-US" sz="2000" b="0" dirty="0" smtClean="0"/>
              <a:t> = Optional value of either the literals “key” or “value” indicating on which information sorting should be done.</a:t>
            </a:r>
            <a:br>
              <a:rPr lang="en-US" sz="2000" b="0" dirty="0" smtClean="0"/>
            </a:br>
            <a:r>
              <a:rPr lang="en-US" sz="2000" b="0" dirty="0" smtClean="0"/>
              <a:t>If not included, no sorting is performed (options in map-order)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err="1" smtClean="0"/>
              <a:t>sortType</a:t>
            </a:r>
            <a:r>
              <a:rPr lang="en-US" sz="2000" b="0" dirty="0" smtClean="0"/>
              <a:t> = Optional value indicating how to sort, either “#” for numeric or “$” for String (default).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If one column is controlling another in a “Data Dependency” relationship, using </a:t>
            </a:r>
            <a:r>
              <a:rPr lang="en-US" sz="2400" b="0" i="1" dirty="0" err="1" smtClean="0"/>
              <a:t>ddControl</a:t>
            </a:r>
            <a:r>
              <a:rPr lang="en-US" sz="2400" b="0" i="1" dirty="0" smtClean="0"/>
              <a:t>() </a:t>
            </a:r>
            <a:r>
              <a:rPr lang="en-US" sz="2400" b="0" dirty="0" smtClean="0"/>
              <a:t>is preferred, simpler, and much more powerful. </a:t>
            </a:r>
            <a:br>
              <a:rPr lang="en-US" sz="2400" b="0" dirty="0" smtClean="0"/>
            </a:br>
            <a:r>
              <a:rPr lang="en-US" sz="2400" b="0" dirty="0" smtClean="0"/>
              <a:t>See </a:t>
            </a:r>
            <a:r>
              <a:rPr lang="en-US" sz="2400" b="0" i="1" dirty="0" smtClean="0"/>
              <a:t>Part VI: Data Dependency Control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SELECT-type Options Manipulation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754052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get the list of Options associated with a Cell: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getOptions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returns the Options collection. </a:t>
            </a:r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This returns the native DOM object and is typically not needed to be manipulated directly. </a:t>
            </a:r>
            <a:br>
              <a:rPr lang="en-US" sz="2400" b="0" dirty="0" smtClean="0"/>
            </a:br>
            <a:r>
              <a:rPr lang="en-US" sz="2400" dirty="0" smtClean="0"/>
              <a:t>See previous slides for manipulating options.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dirty="0" smtClean="0"/>
              <a:t>Most Option-manipulation can be done with the </a:t>
            </a:r>
            <a:r>
              <a:rPr lang="en-US" sz="2400" dirty="0" err="1" smtClean="0"/>
              <a:t>ddControl</a:t>
            </a:r>
            <a:r>
              <a:rPr lang="en-US" sz="2400" dirty="0" smtClean="0"/>
              <a:t>() framework, the preferred method.</a:t>
            </a:r>
            <a:br>
              <a:rPr lang="en-US" sz="2400" dirty="0" smtClean="0"/>
            </a:br>
            <a:r>
              <a:rPr lang="en-US" sz="2400" dirty="0" smtClean="0"/>
              <a:t>See </a:t>
            </a:r>
            <a:r>
              <a:rPr lang="en-US" sz="2400" i="1" dirty="0" smtClean="0"/>
              <a:t>Part VI: Data Dependency Control</a:t>
            </a:r>
            <a:endParaRPr lang="en-US" sz="2400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 Cells </a:t>
            </a:r>
            <a:b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			Take-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Aways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76" y="1075765"/>
            <a:ext cx="8041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DropDowns</a:t>
            </a:r>
            <a:r>
              <a:rPr lang="en-US" dirty="0" smtClean="0"/>
              <a:t> and </a:t>
            </a:r>
            <a:r>
              <a:rPr lang="en-US" dirty="0" err="1" smtClean="0"/>
              <a:t>ListBoxes</a:t>
            </a:r>
            <a:r>
              <a:rPr lang="en-US" dirty="0" smtClean="0"/>
              <a:t> (SELECT-types) have special features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Getting information is </a:t>
            </a:r>
            <a:r>
              <a:rPr lang="en-US" i="1" dirty="0" smtClean="0"/>
              <a:t>similar</a:t>
            </a:r>
            <a:r>
              <a:rPr lang="en-US" dirty="0" smtClean="0"/>
              <a:t> to other types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You get information about the # of Options (existing or selected)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 Options list can be modified with:</a:t>
            </a:r>
          </a:p>
          <a:p>
            <a:pPr marL="577850" lvl="1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addOption</a:t>
            </a:r>
            <a:endParaRPr lang="en-US" dirty="0" smtClean="0"/>
          </a:p>
          <a:p>
            <a:pPr marL="577850" lvl="1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replaceOption</a:t>
            </a:r>
            <a:endParaRPr lang="en-US" dirty="0" smtClean="0"/>
          </a:p>
          <a:p>
            <a:pPr marL="577850" lvl="1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removeOptions</a:t>
            </a:r>
            <a:r>
              <a:rPr lang="en-US" dirty="0" smtClean="0"/>
              <a:t> (includes a </a:t>
            </a:r>
            <a:r>
              <a:rPr lang="en-US" dirty="0" err="1" smtClean="0"/>
              <a:t>RegExp</a:t>
            </a:r>
            <a:r>
              <a:rPr lang="en-US" dirty="0" smtClean="0"/>
              <a:t> filter)</a:t>
            </a:r>
          </a:p>
          <a:p>
            <a:pPr marL="577850" lvl="1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setOptions</a:t>
            </a:r>
            <a:endParaRPr lang="en-US" dirty="0" smtClean="0"/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Use Data Dependencies (</a:t>
            </a:r>
            <a:r>
              <a:rPr lang="en-US" dirty="0" err="1" smtClean="0"/>
              <a:t>ddControl</a:t>
            </a:r>
            <a:r>
              <a:rPr lang="en-US" dirty="0" smtClean="0"/>
              <a:t>), covered in the next Part, for typical Options manipulation (and more). 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9825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0" y="6591300"/>
            <a:ext cx="9144000" cy="268288"/>
            <a:chOff x="0" y="4160"/>
            <a:chExt cx="5760" cy="169"/>
          </a:xfrm>
        </p:grpSpPr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0" y="4160"/>
              <a:ext cx="5760" cy="16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sp>
          <p:nvSpPr>
            <p:cNvPr id="35853" name="Text Box 5"/>
            <p:cNvSpPr txBox="1">
              <a:spLocks noChangeArrowheads="1"/>
            </p:cNvSpPr>
            <p:nvPr/>
          </p:nvSpPr>
          <p:spPr bwMode="auto">
            <a:xfrm>
              <a:off x="155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© - All rights Reserved</a:t>
              </a:r>
            </a:p>
          </p:txBody>
        </p:sp>
        <p:sp>
          <p:nvSpPr>
            <p:cNvPr id="35854" name="Text Box 6"/>
            <p:cNvSpPr txBox="1">
              <a:spLocks noChangeArrowheads="1"/>
            </p:cNvSpPr>
            <p:nvPr/>
          </p:nvSpPr>
          <p:spPr bwMode="auto">
            <a:xfrm>
              <a:off x="3687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CONFIDENTIAL</a:t>
              </a:r>
            </a:p>
          </p:txBody>
        </p:sp>
      </p:grp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2198688" y="4665663"/>
            <a:ext cx="347662" cy="258762"/>
            <a:chOff x="1080" y="3824"/>
            <a:chExt cx="235" cy="195"/>
          </a:xfrm>
        </p:grpSpPr>
        <p:sp>
          <p:nvSpPr>
            <p:cNvPr id="35850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2451100" y="4060825"/>
            <a:ext cx="66929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dirty="0" smtClean="0">
                <a:latin typeface="Calibri" pitchFamily="34" charset="0"/>
              </a:rPr>
              <a:t>End of Part V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Thank You</a:t>
            </a:r>
          </a:p>
          <a:p>
            <a:pPr>
              <a:spcBef>
                <a:spcPct val="50000"/>
              </a:spcBef>
            </a:pPr>
            <a:r>
              <a:rPr lang="en-GB" sz="3200" b="0" dirty="0" smtClean="0">
                <a:latin typeface="Calibri" pitchFamily="34" charset="0"/>
              </a:rPr>
              <a:t>Next: Data Dependencies (</a:t>
            </a:r>
            <a:r>
              <a:rPr lang="en-GB" sz="3200" b="0" dirty="0" err="1" smtClean="0">
                <a:latin typeface="Calibri" pitchFamily="34" charset="0"/>
              </a:rPr>
              <a:t>ddControl</a:t>
            </a:r>
            <a:r>
              <a:rPr lang="en-GB" sz="3200" b="0" dirty="0" smtClean="0">
                <a:latin typeface="Calibri" pitchFamily="34" charset="0"/>
              </a:rPr>
              <a:t>)</a:t>
            </a:r>
            <a:endParaRPr lang="en-GB" sz="1200" b="0" dirty="0">
              <a:latin typeface="Calibri" pitchFamily="34" charset="0"/>
            </a:endParaRP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>
            <a:off x="2549525" y="4787900"/>
            <a:ext cx="6594475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35848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2197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Rectangle 5"/>
          <p:cNvSpPr txBox="1">
            <a:spLocks noChangeArrowheads="1"/>
          </p:cNvSpPr>
          <p:nvPr/>
        </p:nvSpPr>
        <p:spPr bwMode="auto">
          <a:xfrm>
            <a:off x="3457575" y="6550025"/>
            <a:ext cx="22415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3E4920D-AEDB-458D-9851-011F0270C5FF}" type="slidenum">
              <a:rPr lang="en-US">
                <a:solidFill>
                  <a:schemeClr val="bg1"/>
                </a:solidFill>
                <a:latin typeface="Calibri" pitchFamily="34" charset="0"/>
              </a:rPr>
              <a:pPr algn="ctr"/>
              <a:t>13</a:t>
            </a:fld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The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Counterbug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76125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defensive move. If your coworker finds a bug in your code, you counter with a </a:t>
            </a:r>
            <a:r>
              <a:rPr lang="en-US" i="1" dirty="0" err="1" smtClean="0"/>
              <a:t>counterbug</a:t>
            </a:r>
            <a:r>
              <a:rPr lang="en-US" dirty="0" smtClean="0"/>
              <a:t>, a bug caused by the coworker!</a:t>
            </a:r>
            <a:br>
              <a:rPr lang="en-US" dirty="0" smtClean="0"/>
            </a:br>
            <a:r>
              <a:rPr lang="en-US" dirty="0" smtClean="0"/>
              <a:t>“Yeah, well, yesterday I found … in your code!”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502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Quotes: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The first 90% of the code accounts for the first 90% of the development time.</a:t>
            </a:r>
            <a:br>
              <a:rPr lang="en-US" sz="1600" dirty="0" smtClean="0"/>
            </a:br>
            <a:r>
              <a:rPr lang="en-US" sz="1600" dirty="0" smtClean="0"/>
              <a:t>  The remaining 10% of the code accounts for the other 90% of the time.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Always code as if the guy who ends up maintaining your code will be a violent       psychopath who knows where you live.</a:t>
            </a:r>
            <a:endParaRPr lang="en-US" sz="1600" i="1" dirty="0"/>
          </a:p>
        </p:txBody>
      </p:sp>
      <p:pic>
        <p:nvPicPr>
          <p:cNvPr id="27650" name="Picture 2" descr="http://www.mediabistro.com/fishbowlDC/files/original/du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1853" y="1703524"/>
            <a:ext cx="5357330" cy="383099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SELECT-type Cell Value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81697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 Dropdown and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(SELECT-type) Cells,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returns a comma-separated list of </a:t>
            </a:r>
            <a:r>
              <a:rPr lang="en-US" sz="2400" b="0" i="1" dirty="0" smtClean="0"/>
              <a:t>keys</a:t>
            </a:r>
            <a:r>
              <a:rPr lang="en-US" sz="2400" b="0" dirty="0" smtClean="0"/>
              <a:t>. (DD </a:t>
            </a:r>
            <a:r>
              <a:rPr lang="en-US" sz="2400" b="0" dirty="0" smtClean="0">
                <a:sym typeface="Wingdings" pitchFamily="2" charset="2"/>
              </a:rPr>
              <a:t></a:t>
            </a:r>
            <a:r>
              <a:rPr lang="en-US" sz="2400" b="0" dirty="0" smtClean="0"/>
              <a:t> 1 value)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retrieve the Text of the cell, use 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getValueHTML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defaultReplace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Which returns a 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&gt;-separated list of </a:t>
            </a:r>
            <a:r>
              <a:rPr lang="en-US" sz="2400" b="0" i="1" dirty="0" smtClean="0"/>
              <a:t>Text Values</a:t>
            </a:r>
            <a:r>
              <a:rPr lang="en-US" sz="2400" b="0" dirty="0" smtClean="0"/>
              <a:t>. </a:t>
            </a:r>
            <a:br>
              <a:rPr lang="en-US" sz="2400" b="0" dirty="0" smtClean="0"/>
            </a:br>
            <a:r>
              <a:rPr lang="en-US" sz="2400" b="0" dirty="0" smtClean="0"/>
              <a:t>(DD </a:t>
            </a:r>
            <a:r>
              <a:rPr lang="en-US" sz="2400" b="0" dirty="0" smtClean="0">
                <a:sym typeface="Wingdings" pitchFamily="2" charset="2"/>
              </a:rPr>
              <a:t></a:t>
            </a:r>
            <a:r>
              <a:rPr lang="en-US" sz="2400" b="0" dirty="0" smtClean="0"/>
              <a:t> 1 value). </a:t>
            </a:r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If the optional </a:t>
            </a:r>
            <a:r>
              <a:rPr lang="en-US" sz="2400" b="0" i="1" dirty="0" err="1" smtClean="0"/>
              <a:t>defaultReplace</a:t>
            </a:r>
            <a:r>
              <a:rPr lang="en-US" sz="2400" b="0" dirty="0" smtClean="0"/>
              <a:t> value in included, and if the Dropdown or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is at its default value (typically, 0 or blank, respectively), the </a:t>
            </a:r>
            <a:r>
              <a:rPr lang="en-US" sz="2400" b="0" i="1" dirty="0" err="1" smtClean="0"/>
              <a:t>defaultReplace</a:t>
            </a:r>
            <a:r>
              <a:rPr lang="en-US" sz="2400" b="0" i="1" dirty="0" smtClean="0"/>
              <a:t> </a:t>
            </a:r>
            <a:r>
              <a:rPr lang="en-US" sz="2400" b="0" dirty="0" smtClean="0"/>
              <a:t>text will be displayed instead.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SELECT-type Get Options Info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9708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retrieve the Keys of the cell in an Array, use 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getOptionsKeys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retrieve the Text Values of the cell in an Array, use 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getOptionsValues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see how many Options are available, use: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getOptionsCount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see how many Options are </a:t>
            </a:r>
            <a:r>
              <a:rPr lang="en-US" sz="2400" b="0" i="1" dirty="0" smtClean="0"/>
              <a:t>selected</a:t>
            </a:r>
            <a:r>
              <a:rPr lang="en-US" sz="2400" b="0" dirty="0" smtClean="0"/>
              <a:t>, use: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getSelectedCount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Not valid for DD – it would always be 1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can have a value from 0 to total number of Options (.</a:t>
            </a:r>
            <a:r>
              <a:rPr lang="en-US" sz="2400" b="0" dirty="0" err="1" smtClean="0"/>
              <a:t>getOptionsCount</a:t>
            </a:r>
            <a:r>
              <a:rPr lang="en-US" sz="2400" b="0" dirty="0" smtClean="0"/>
              <a:t>()).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SELECT-type Options Manipulation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0783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There are 4 methods for manipulating Options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change an existing, specific Option: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replaceOption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(key, value, pos)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add a new Option: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addOption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(key, value [, pos])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remove Options: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removeOptions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posListArrayRegExp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set all Options: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setOptions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(map [,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sortOption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 [,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sortType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]])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i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Options Manipulation: 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replaceOption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663089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change an existing, specific Option: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replaceOptions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(key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, value, pos)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Where: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i="1" dirty="0" smtClean="0"/>
              <a:t>key</a:t>
            </a:r>
            <a:r>
              <a:rPr lang="en-US" sz="2400" b="0" dirty="0" smtClean="0"/>
              <a:t> = the option key. Usually an integer ID, but can be a compound value (e.g., “12_32”).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i="1" dirty="0" smtClean="0"/>
              <a:t>value</a:t>
            </a:r>
            <a:r>
              <a:rPr lang="en-US" sz="2400" b="0" dirty="0" smtClean="0"/>
              <a:t> = the visible text value. This should not contain &lt;tags&gt;. 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i="1" dirty="0" smtClean="0"/>
              <a:t>pos</a:t>
            </a:r>
            <a:r>
              <a:rPr lang="en-US" sz="2400" b="0" dirty="0" smtClean="0"/>
              <a:t> = the current position in the Options list of the option to be replaced (0-index)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Useful for changing the text (or key) of a specific Option. For example, to add a calculated value to the text of an option.</a:t>
            </a:r>
            <a:br>
              <a:rPr lang="en-US" sz="2400" b="0" dirty="0" smtClean="0"/>
            </a:b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Options Manipulation: 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addOption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640175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add a new Option: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addOption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(key, value [, pos])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Where: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i="1" dirty="0" smtClean="0"/>
              <a:t>key</a:t>
            </a:r>
            <a:r>
              <a:rPr lang="en-US" sz="2400" b="0" dirty="0" smtClean="0"/>
              <a:t> = the option key. Usually an integer ID, but can be a compound value (e.g., “12_32”).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i="1" dirty="0" smtClean="0"/>
              <a:t>value</a:t>
            </a:r>
            <a:r>
              <a:rPr lang="en-US" sz="2400" b="0" dirty="0" smtClean="0"/>
              <a:t> = the visible text value. This should not contain &lt;tags&gt;. 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i="1" dirty="0" smtClean="0"/>
              <a:t>pos</a:t>
            </a:r>
            <a:r>
              <a:rPr lang="en-US" sz="2400" b="0" dirty="0" smtClean="0"/>
              <a:t> = the (optional) position in the Options list before which the new option will be inserted (0-index). </a:t>
            </a:r>
            <a:br>
              <a:rPr lang="en-US" sz="2400" b="0" dirty="0" smtClean="0"/>
            </a:br>
            <a:r>
              <a:rPr lang="en-US" sz="2400" b="0" dirty="0" smtClean="0"/>
              <a:t>If not included, the option is added at the end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Useful for adding an option, such as the default value when the </a:t>
            </a:r>
            <a:r>
              <a:rPr lang="en-US" sz="2400" b="0" dirty="0" err="1" smtClean="0"/>
              <a:t>OptionList</a:t>
            </a:r>
            <a:r>
              <a:rPr lang="en-US" sz="2400" b="0" dirty="0" smtClean="0"/>
              <a:t> object is being used for multiple select-cell types</a:t>
            </a:r>
            <a:br>
              <a:rPr lang="en-US" sz="2400" b="0" dirty="0" smtClean="0"/>
            </a:b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Options Manipulation: 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removeOptions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621708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change an existing, specific Option: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removeOptions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posListArrayRegExp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 </a:t>
            </a:r>
            <a:r>
              <a:rPr lang="en-US" sz="2400" b="0" dirty="0" smtClean="0"/>
              <a:t>Where </a:t>
            </a:r>
            <a:r>
              <a:rPr lang="en-US" sz="2400" b="0" dirty="0" err="1" smtClean="0"/>
              <a:t>posListArrayRegExp</a:t>
            </a:r>
            <a:r>
              <a:rPr lang="en-US" sz="2400" b="0" dirty="0" smtClean="0"/>
              <a:t> can </a:t>
            </a:r>
            <a:r>
              <a:rPr lang="en-US" sz="2400" b="0" dirty="0" smtClean="0"/>
              <a:t>represent </a:t>
            </a:r>
            <a:br>
              <a:rPr lang="en-US" sz="2400" b="0" dirty="0" smtClean="0"/>
            </a:br>
            <a:r>
              <a:rPr lang="en-US" sz="2400" b="0" dirty="0" smtClean="0"/>
              <a:t>Positions, Keys, or Text:</a:t>
            </a:r>
            <a:endParaRPr lang="en-US" sz="2400" b="0" dirty="0" smtClean="0"/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A 0-index </a:t>
            </a:r>
            <a:r>
              <a:rPr lang="en-US" sz="2000" b="0" dirty="0" smtClean="0"/>
              <a:t>integer </a:t>
            </a:r>
            <a:r>
              <a:rPr lang="en-US" sz="2000" dirty="0" smtClean="0"/>
              <a:t>position</a:t>
            </a:r>
            <a:r>
              <a:rPr lang="en-US" sz="2000" b="0" dirty="0" smtClean="0"/>
              <a:t>. Ex: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(2)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A comma-separated list </a:t>
            </a:r>
            <a:r>
              <a:rPr lang="en-US" sz="2000" b="0" dirty="0" smtClean="0"/>
              <a:t>of integers </a:t>
            </a:r>
            <a:r>
              <a:rPr lang="en-US" sz="2000" dirty="0" smtClean="0"/>
              <a:t>positions</a:t>
            </a:r>
            <a:r>
              <a:rPr lang="en-US" sz="2000" b="0" dirty="0" smtClean="0"/>
              <a:t> (multiple </a:t>
            </a:r>
            <a:r>
              <a:rPr lang="en-US" sz="2000" b="0" dirty="0" smtClean="0"/>
              <a:t>arguments, not a string</a:t>
            </a:r>
            <a:r>
              <a:rPr lang="en-US" sz="2000" b="0" dirty="0" smtClean="0"/>
              <a:t>). </a:t>
            </a:r>
            <a:r>
              <a:rPr lang="en-US" sz="2000" b="0" dirty="0" smtClean="0"/>
              <a:t>Ex: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(2,3,6)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An array of </a:t>
            </a:r>
            <a:r>
              <a:rPr lang="en-US" sz="2000" b="0" dirty="0" smtClean="0"/>
              <a:t>integer </a:t>
            </a:r>
            <a:r>
              <a:rPr lang="en-US" sz="2000" dirty="0" smtClean="0"/>
              <a:t>positions</a:t>
            </a:r>
            <a:r>
              <a:rPr lang="en-US" sz="2000" b="0" dirty="0" smtClean="0"/>
              <a:t> </a:t>
            </a:r>
            <a:r>
              <a:rPr lang="en-US" sz="2000" b="0" dirty="0" smtClean="0"/>
              <a:t>(one argument, in array form or an array object). Ex: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([2,3,6]) or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myArray</a:t>
            </a:r>
            <a:r>
              <a:rPr lang="en-US" sz="2000" b="0" dirty="0" smtClean="0"/>
              <a:t>) 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A </a:t>
            </a:r>
            <a:r>
              <a:rPr lang="en-US" sz="2000" b="0" dirty="0" err="1" smtClean="0"/>
              <a:t>RegExp</a:t>
            </a:r>
            <a:r>
              <a:rPr lang="en-US" sz="2000" b="0" dirty="0" smtClean="0"/>
              <a:t> to test </a:t>
            </a:r>
            <a:r>
              <a:rPr lang="en-US" sz="2000" dirty="0" smtClean="0"/>
              <a:t>text </a:t>
            </a:r>
            <a:r>
              <a:rPr lang="en-US" sz="2000" b="0" dirty="0" smtClean="0"/>
              <a:t>values </a:t>
            </a:r>
            <a:r>
              <a:rPr lang="en-US" sz="2000" b="0" dirty="0" smtClean="0"/>
              <a:t>– options </a:t>
            </a:r>
            <a:r>
              <a:rPr lang="en-US" sz="2000" b="0" dirty="0" smtClean="0"/>
              <a:t>whose text is matched by the RE </a:t>
            </a:r>
            <a:r>
              <a:rPr lang="en-US" sz="2000" b="0" dirty="0" smtClean="0"/>
              <a:t>are removed</a:t>
            </a:r>
            <a:r>
              <a:rPr lang="en-US" sz="2000" b="0" dirty="0" smtClean="0"/>
              <a:t>. </a:t>
            </a:r>
            <a:r>
              <a:rPr lang="en-US" sz="2000" b="0" dirty="0" smtClean="0"/>
              <a:t>Ex: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(/USA/) – removes options with “USA” in them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RegExp</a:t>
            </a:r>
            <a:r>
              <a:rPr lang="en-US" sz="2400" b="0" dirty="0" smtClean="0"/>
              <a:t> capability makes this very useful for filtering options that are no longer valid.</a:t>
            </a:r>
            <a:br>
              <a:rPr lang="en-US" sz="2400" b="0" dirty="0" smtClean="0"/>
            </a:b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Options Manipulation: 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removeOptions</a:t>
            </a:r>
            <a:endParaRPr lang="en-US" sz="2800" dirty="0" smtClean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663089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change an existing, specific Option: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removeOptions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posListArrayRegExp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 </a:t>
            </a:r>
            <a:r>
              <a:rPr lang="en-US" sz="2400" b="0" dirty="0" smtClean="0"/>
              <a:t>Where </a:t>
            </a:r>
            <a:r>
              <a:rPr lang="en-US" sz="2400" b="0" dirty="0" err="1" smtClean="0"/>
              <a:t>posListArrayRegExp</a:t>
            </a:r>
            <a:r>
              <a:rPr lang="en-US" sz="2400" b="0" dirty="0" smtClean="0"/>
              <a:t> </a:t>
            </a:r>
            <a:r>
              <a:rPr lang="en-US" sz="2400" b="0" dirty="0" smtClean="0"/>
              <a:t>can also </a:t>
            </a:r>
            <a:r>
              <a:rPr lang="en-US" sz="2400" b="0" dirty="0" smtClean="0"/>
              <a:t>be: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A </a:t>
            </a:r>
            <a:r>
              <a:rPr lang="en-US" sz="2000" b="0" dirty="0" smtClean="0"/>
              <a:t>string </a:t>
            </a:r>
            <a:r>
              <a:rPr lang="en-US" sz="2000" dirty="0" smtClean="0"/>
              <a:t>Key</a:t>
            </a:r>
            <a:r>
              <a:rPr lang="en-US" sz="2000" b="0" dirty="0" smtClean="0"/>
              <a:t>. </a:t>
            </a:r>
            <a:r>
              <a:rPr lang="en-US" sz="2000" b="0" dirty="0" smtClean="0"/>
              <a:t>Ex: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('2</a:t>
            </a:r>
            <a:r>
              <a:rPr lang="en-US" sz="2000" b="0" dirty="0" smtClean="0"/>
              <a:t>')</a:t>
            </a:r>
            <a:endParaRPr lang="en-US" sz="2000" b="0" dirty="0" smtClean="0"/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A comma-separated list (multiple arguments, not a string) of </a:t>
            </a:r>
            <a:r>
              <a:rPr lang="en-US" sz="2000" dirty="0" smtClean="0"/>
              <a:t>Keys</a:t>
            </a:r>
            <a:r>
              <a:rPr lang="en-US" sz="2000" b="0" dirty="0" smtClean="0"/>
              <a:t>. </a:t>
            </a:r>
            <a:r>
              <a:rPr lang="en-US" sz="2000" b="0" dirty="0" smtClean="0"/>
              <a:t>Ex: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</a:t>
            </a:r>
            <a:r>
              <a:rPr lang="en-US" sz="2000" b="0" dirty="0" smtClean="0"/>
              <a:t>'2',</a:t>
            </a:r>
            <a:r>
              <a:rPr lang="en-US" sz="2000" b="0" dirty="0" smtClean="0"/>
              <a:t> </a:t>
            </a:r>
            <a:r>
              <a:rPr lang="en-US" sz="2000" b="0" dirty="0" smtClean="0"/>
              <a:t>'3</a:t>
            </a:r>
            <a:r>
              <a:rPr lang="en-US" sz="2000" b="0" dirty="0" smtClean="0"/>
              <a:t>'</a:t>
            </a:r>
            <a:r>
              <a:rPr lang="en-US" sz="2000" b="0" dirty="0" smtClean="0"/>
              <a:t>,6</a:t>
            </a:r>
            <a:r>
              <a:rPr lang="en-US" sz="2000" b="0" dirty="0" smtClean="0"/>
              <a:t>) – note that only the first </a:t>
            </a:r>
            <a:r>
              <a:rPr lang="en-US" sz="2000" b="0" dirty="0" err="1" smtClean="0"/>
              <a:t>arg</a:t>
            </a:r>
            <a:r>
              <a:rPr lang="en-US" sz="2000" b="0" dirty="0" smtClean="0"/>
              <a:t> </a:t>
            </a:r>
            <a:r>
              <a:rPr lang="en-US" sz="2000" b="0" dirty="0" smtClean="0"/>
              <a:t>('2') is checked for string vs.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, so the number 6 will still be treated as a Key id, not a position.</a:t>
            </a:r>
            <a:endParaRPr lang="en-US" sz="2000" b="0" dirty="0" smtClean="0"/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An array of </a:t>
            </a:r>
            <a:r>
              <a:rPr lang="en-US" sz="2000" dirty="0" smtClean="0"/>
              <a:t>Keys</a:t>
            </a:r>
            <a:r>
              <a:rPr lang="en-US" sz="2000" b="0" dirty="0" smtClean="0"/>
              <a:t> </a:t>
            </a:r>
            <a:r>
              <a:rPr lang="en-US" sz="2000" b="0" dirty="0" smtClean="0"/>
              <a:t>(one argument, in array form or an array object). Ex: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([</a:t>
            </a:r>
            <a:r>
              <a:rPr lang="en-US" sz="2000" b="0" dirty="0" smtClean="0"/>
              <a:t>'2',</a:t>
            </a:r>
            <a:r>
              <a:rPr lang="en-US" sz="2000" b="0" dirty="0" smtClean="0"/>
              <a:t> </a:t>
            </a:r>
            <a:r>
              <a:rPr lang="en-US" sz="2000" b="0" dirty="0" smtClean="0"/>
              <a:t>'3',</a:t>
            </a:r>
            <a:r>
              <a:rPr lang="en-US" sz="2000" b="0" dirty="0" smtClean="0"/>
              <a:t> </a:t>
            </a:r>
            <a:r>
              <a:rPr lang="en-US" sz="2000" b="0" dirty="0" smtClean="0"/>
              <a:t>'6</a:t>
            </a:r>
            <a:r>
              <a:rPr lang="en-US" sz="2000" b="0" dirty="0" smtClean="0"/>
              <a:t>']) </a:t>
            </a:r>
            <a:r>
              <a:rPr lang="en-US" sz="2000" b="0" dirty="0" smtClean="0"/>
              <a:t>or [</a:t>
            </a:r>
            <a:r>
              <a:rPr lang="en-US" sz="2000" b="0" dirty="0" err="1" smtClean="0"/>
              <a:t>sC</a:t>
            </a:r>
            <a:r>
              <a:rPr lang="en-US" sz="2000" b="0" dirty="0" smtClean="0"/>
              <a:t>].</a:t>
            </a:r>
            <a:r>
              <a:rPr lang="en-US" sz="2000" b="0" dirty="0" err="1" smtClean="0"/>
              <a:t>removeOptions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myArray</a:t>
            </a:r>
            <a:r>
              <a:rPr lang="en-US" sz="2000" b="0" dirty="0" smtClean="0"/>
              <a:t>).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000" b="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000" b="0" dirty="0" smtClean="0"/>
              <a:t>In all three forms, the argument or the first value in the list or array must be a </a:t>
            </a:r>
            <a:r>
              <a:rPr lang="en-US" sz="2000" b="0" i="1" dirty="0" smtClean="0"/>
              <a:t>string</a:t>
            </a:r>
            <a:r>
              <a:rPr lang="en-US" sz="2000" b="0" dirty="0" smtClean="0"/>
              <a:t> to indicate that it is a Key search. If it is a </a:t>
            </a:r>
            <a:r>
              <a:rPr lang="en-US" sz="2000" b="0" i="1" dirty="0" smtClean="0"/>
              <a:t>number (integer)</a:t>
            </a:r>
            <a:r>
              <a:rPr lang="en-US" sz="2000" b="0" dirty="0" smtClean="0"/>
              <a:t>, it will do a position-based removal. </a:t>
            </a:r>
            <a:endParaRPr lang="en-US" sz="20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ducation_Services_Master">
  <a:themeElements>
    <a:clrScheme name="2_Education_Services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Education_Services_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ducation_Services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51366</TotalTime>
  <Words>258</Words>
  <Application>Microsoft Office PowerPoint</Application>
  <PresentationFormat>On-screen Show (4:3)</PresentationFormat>
  <Paragraphs>94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2_Education_Services_Master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Verticalnet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/ OTM Review</dc:title>
  <dc:subject>Product Management Review</dc:subject>
  <dc:creator>Jim Wetekamp</dc:creator>
  <dc:description/>
  <cp:lastModifiedBy>u958zinn</cp:lastModifiedBy>
  <cp:revision>2599</cp:revision>
  <cp:lastPrinted>2003-03-05T17:13:58Z</cp:lastPrinted>
  <dcterms:created xsi:type="dcterms:W3CDTF">2001-08-16T22:47:52Z</dcterms:created>
  <dcterms:modified xsi:type="dcterms:W3CDTF">2011-07-27T16:15:38Z</dcterms:modified>
</cp:coreProperties>
</file>