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1000" r:id="rId2"/>
    <p:sldId id="1002" r:id="rId3"/>
    <p:sldId id="1039" r:id="rId4"/>
    <p:sldId id="1035" r:id="rId5"/>
    <p:sldId id="1040" r:id="rId6"/>
    <p:sldId id="1041" r:id="rId7"/>
    <p:sldId id="1049" r:id="rId8"/>
    <p:sldId id="1050" r:id="rId9"/>
    <p:sldId id="1051" r:id="rId10"/>
    <p:sldId id="1053" r:id="rId11"/>
    <p:sldId id="1055" r:id="rId12"/>
    <p:sldId id="1056" r:id="rId13"/>
    <p:sldId id="1057" r:id="rId14"/>
    <p:sldId id="1058" r:id="rId15"/>
    <p:sldId id="1059" r:id="rId16"/>
    <p:sldId id="1047" r:id="rId17"/>
    <p:sldId id="1048" r:id="rId18"/>
    <p:sldId id="1043" r:id="rId19"/>
    <p:sldId id="1060" r:id="rId20"/>
    <p:sldId id="1061" r:id="rId21"/>
    <p:sldId id="1014" r:id="rId22"/>
    <p:sldId id="937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Nedwick" initials="RAN" lastIdx="3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DCEFF0"/>
    <a:srgbClr val="CC6600"/>
    <a:srgbClr val="64BE66"/>
    <a:srgbClr val="005E72"/>
    <a:srgbClr val="00A668"/>
    <a:srgbClr val="FF9900"/>
    <a:srgbClr val="FFFF00"/>
    <a:srgbClr val="000066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9" autoAdjust="0"/>
    <p:restoredTop sz="95973" autoAdjust="0"/>
  </p:normalViewPr>
  <p:slideViewPr>
    <p:cSldViewPr snapToGrid="0">
      <p:cViewPr varScale="1">
        <p:scale>
          <a:sx n="73" d="100"/>
          <a:sy n="73" d="100"/>
        </p:scale>
        <p:origin x="-462" y="-90"/>
      </p:cViewPr>
      <p:guideLst>
        <p:guide orient="horz" pos="511"/>
        <p:guide orient="horz" pos="4176"/>
        <p:guide orient="horz" pos="886"/>
        <p:guide orient="horz" pos="2436"/>
        <p:guide pos="827"/>
        <p:guide pos="5485"/>
        <p:guide pos="159"/>
        <p:guide pos="1676"/>
        <p:guide pos="27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3258" y="836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TextBox 147461"/>
          <p:cNvSpPr txBox="1">
            <a:spLocks noChangeArrowheads="1"/>
          </p:cNvSpPr>
          <p:nvPr/>
        </p:nvSpPr>
        <p:spPr bwMode="auto">
          <a:xfrm>
            <a:off x="1704975" y="9347200"/>
            <a:ext cx="5610225" cy="254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4246" tIns="47124" rIns="94246" bIns="47124">
            <a:spAutoFit/>
          </a:bodyPr>
          <a:lstStyle/>
          <a:p>
            <a:pPr algn="r" defTabSz="942254">
              <a:spcBef>
                <a:spcPct val="50000"/>
              </a:spcBef>
              <a:defRPr/>
            </a:pPr>
            <a:r>
              <a:rPr lang="en-US" sz="1000" b="0" dirty="0"/>
              <a:t>Creative Strategy    </a:t>
            </a:r>
            <a:fld id="{E268CABC-7FCE-444D-AFDD-104555593E93}" type="datetime4">
              <a:rPr lang="en-US" sz="1000" b="0"/>
              <a:pPr algn="r" defTabSz="942254">
                <a:spcBef>
                  <a:spcPct val="50000"/>
                </a:spcBef>
                <a:defRPr/>
              </a:pPr>
              <a:t>April 6, 2011</a:t>
            </a:fld>
            <a:r>
              <a:rPr lang="en-US" sz="1000" b="0" dirty="0"/>
              <a:t>     </a:t>
            </a:r>
            <a:r>
              <a:rPr lang="en-US" sz="1000" b="0" dirty="0" err="1"/>
              <a:t>Verticalnet</a:t>
            </a:r>
            <a:r>
              <a:rPr lang="en-US" sz="1000" b="0" dirty="0"/>
              <a:t> SAMPLE.</a:t>
            </a:r>
            <a:fld id="{17001BAE-FF01-49C1-BA79-37F1BB5365F5}" type="slidenum">
              <a:rPr lang="en-US" sz="1000" b="0"/>
              <a:pPr algn="r" defTabSz="942254">
                <a:spcBef>
                  <a:spcPct val="50000"/>
                </a:spcBef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150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89" tIns="46244" rIns="92489" bIns="46244" numCol="1" anchor="t" anchorCtr="0" compatLnSpc="1">
            <a:prstTxWarp prst="textNoShape">
              <a:avLst/>
            </a:prstTxWarp>
          </a:bodyPr>
          <a:lstStyle>
            <a:lvl1pPr defTabSz="924558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21506"/>
          <p:cNvSpPr>
            <a:spLocks noGrp="1" noChangeArrowheads="1"/>
          </p:cNvSpPr>
          <p:nvPr>
            <p:ph type="dt" idx="1"/>
          </p:nvPr>
        </p:nvSpPr>
        <p:spPr bwMode="auto">
          <a:xfrm>
            <a:off x="4141788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89" tIns="46244" rIns="92489" bIns="46244" numCol="1" anchor="t" anchorCtr="0" compatLnSpc="1">
            <a:prstTxWarp prst="textNoShape">
              <a:avLst/>
            </a:prstTxWarp>
          </a:bodyPr>
          <a:lstStyle>
            <a:lvl1pPr algn="r" defTabSz="924558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2150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5493" name="Notes Placeholder 57549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2489" tIns="46244" rIns="92489" bIns="462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2150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89" tIns="46244" rIns="92489" bIns="46244" numCol="1" anchor="b" anchorCtr="0" compatLnSpc="1">
            <a:prstTxWarp prst="textNoShape">
              <a:avLst/>
            </a:prstTxWarp>
          </a:bodyPr>
          <a:lstStyle>
            <a:lvl1pPr defTabSz="924558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5496" name="TextBox 575495"/>
          <p:cNvSpPr txBox="1">
            <a:spLocks noChangeArrowheads="1"/>
          </p:cNvSpPr>
          <p:nvPr/>
        </p:nvSpPr>
        <p:spPr bwMode="auto">
          <a:xfrm>
            <a:off x="1704975" y="9347200"/>
            <a:ext cx="5610225" cy="254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4246" tIns="47124" rIns="94246" bIns="47124">
            <a:spAutoFit/>
          </a:bodyPr>
          <a:lstStyle/>
          <a:p>
            <a:pPr algn="r" defTabSz="942254">
              <a:spcBef>
                <a:spcPct val="50000"/>
              </a:spcBef>
              <a:defRPr/>
            </a:pPr>
            <a:r>
              <a:rPr lang="en-US" sz="1000" b="0" dirty="0"/>
              <a:t>Creative Strategy    </a:t>
            </a:r>
            <a:fld id="{1476A176-5AE8-4640-A2FD-B2B719CD360A}" type="datetime4">
              <a:rPr lang="en-US" sz="1000" b="0"/>
              <a:pPr algn="r" defTabSz="942254">
                <a:spcBef>
                  <a:spcPct val="50000"/>
                </a:spcBef>
                <a:defRPr/>
              </a:pPr>
              <a:t>April 6, 2011</a:t>
            </a:fld>
            <a:r>
              <a:rPr lang="en-US" sz="1000" b="0" dirty="0"/>
              <a:t>     </a:t>
            </a:r>
            <a:r>
              <a:rPr lang="en-US" sz="1000" b="0" dirty="0" err="1"/>
              <a:t>Verticalnet</a:t>
            </a:r>
            <a:r>
              <a:rPr lang="en-US" sz="1000" b="0" dirty="0"/>
              <a:t> SAMPLE.</a:t>
            </a:r>
            <a:fld id="{281E5B1F-F982-423E-B544-65AEDA3309FE}" type="slidenum">
              <a:rPr lang="en-US" sz="1000" b="0"/>
              <a:pPr algn="r" defTabSz="942254">
                <a:spcBef>
                  <a:spcPct val="50000"/>
                </a:spcBef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143375" y="911860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208" tIns="44603" rIns="89208" bIns="44603" anchor="b"/>
          <a:lstStyle/>
          <a:p>
            <a:pPr algn="r" defTabSz="893763"/>
            <a:fld id="{EE57BE98-03C1-434D-8B5B-480A3EDAD836}" type="slidenum">
              <a:rPr lang="en-GB" sz="1100" b="0"/>
              <a:pPr algn="r" defTabSz="893763"/>
              <a:t>1</a:t>
            </a:fld>
            <a:endParaRPr lang="en-GB" sz="11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4557713"/>
            <a:ext cx="5861050" cy="4324350"/>
          </a:xfrm>
          <a:noFill/>
          <a:ln/>
        </p:spPr>
        <p:txBody>
          <a:bodyPr lIns="89208" tIns="44603" rIns="89208" bIns="446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3775" cy="3602038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645" tIns="44822" rIns="89645" bIns="44822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3775" cy="3602038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645" tIns="44822" rIns="89645" bIns="44822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3775" cy="3602038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645" tIns="44822" rIns="89645" bIns="44822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3775" cy="3602038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645" tIns="44822" rIns="89645" bIns="44822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3775" cy="3602038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645" tIns="44822" rIns="89645" bIns="44822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213" tIns="44605" rIns="89213" bIns="44605" anchor="b"/>
          <a:lstStyle/>
          <a:p>
            <a:pPr algn="r" defTabSz="892175"/>
            <a:fld id="{7C695AE4-E2E3-49D3-9FC7-3C09199C92B6}" type="slidenum">
              <a:rPr lang="en-GB" sz="1100" b="0">
                <a:latin typeface="Calibri" pitchFamily="34" charset="0"/>
              </a:rPr>
              <a:pPr algn="r" defTabSz="892175"/>
              <a:t>22</a:t>
            </a:fld>
            <a:endParaRPr lang="en-GB" sz="1100" b="0">
              <a:latin typeface="Calibri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4557713"/>
            <a:ext cx="5861050" cy="4324350"/>
          </a:xfrm>
          <a:noFill/>
          <a:ln/>
        </p:spPr>
        <p:txBody>
          <a:bodyPr lIns="89213" tIns="44605" rIns="89213" bIns="4460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201613"/>
            <a:ext cx="1909762" cy="5970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1613"/>
            <a:ext cx="5576888" cy="5970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37401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6950" y="990600"/>
            <a:ext cx="37401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 descr="ppt curve copy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681413" cy="660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6604000"/>
            <a:ext cx="9144000" cy="2682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b="0"/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6678613" y="6613525"/>
            <a:ext cx="2465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© </a:t>
            </a:r>
            <a:r>
              <a:rPr lang="en-US" sz="1000" b="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2010 BravoSolution </a:t>
            </a:r>
            <a:r>
              <a:rPr lang="en-US" sz="1000" b="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- All rights Reserved</a:t>
            </a: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889000" y="676275"/>
            <a:ext cx="8181975" cy="2540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150" name="Group 13"/>
          <p:cNvGrpSpPr>
            <a:grpSpLocks/>
          </p:cNvGrpSpPr>
          <p:nvPr/>
        </p:nvGrpSpPr>
        <p:grpSpPr bwMode="auto">
          <a:xfrm>
            <a:off x="544513" y="412750"/>
            <a:ext cx="347662" cy="258763"/>
            <a:chOff x="1080" y="3824"/>
            <a:chExt cx="235" cy="195"/>
          </a:xfrm>
        </p:grpSpPr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>
              <a:off x="1080" y="3824"/>
              <a:ext cx="128" cy="191"/>
            </a:xfrm>
            <a:prstGeom prst="chevron">
              <a:avLst>
                <a:gd name="adj" fmla="val 56250"/>
              </a:avLst>
            </a:prstGeom>
            <a:solidFill>
              <a:schemeClr val="bg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3" name="AutoShape 15"/>
            <p:cNvSpPr>
              <a:spLocks noChangeArrowheads="1"/>
            </p:cNvSpPr>
            <p:nvPr/>
          </p:nvSpPr>
          <p:spPr bwMode="auto">
            <a:xfrm>
              <a:off x="1187" y="3828"/>
              <a:ext cx="128" cy="191"/>
            </a:xfrm>
            <a:prstGeom prst="chevron">
              <a:avLst>
                <a:gd name="adj" fmla="val 56250"/>
              </a:avLst>
            </a:prstGeom>
            <a:solidFill>
              <a:schemeClr val="bg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151" name="Group 29"/>
          <p:cNvGrpSpPr>
            <a:grpSpLocks/>
          </p:cNvGrpSpPr>
          <p:nvPr/>
        </p:nvGrpSpPr>
        <p:grpSpPr bwMode="auto">
          <a:xfrm>
            <a:off x="6889750" y="20638"/>
            <a:ext cx="2119313" cy="774700"/>
            <a:chOff x="4340" y="24"/>
            <a:chExt cx="1335" cy="488"/>
          </a:xfrm>
        </p:grpSpPr>
        <p:pic>
          <p:nvPicPr>
            <p:cNvPr id="6154" name="Picture 25" descr="letterhead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 l="9546" t="15506" r="50844" b="35243"/>
            <a:stretch>
              <a:fillRect/>
            </a:stretch>
          </p:blipFill>
          <p:spPr bwMode="auto">
            <a:xfrm>
              <a:off x="4340" y="24"/>
              <a:ext cx="1335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6" name="Rectangle 28"/>
            <p:cNvSpPr>
              <a:spLocks noChangeArrowheads="1"/>
            </p:cNvSpPr>
            <p:nvPr userDrawn="1"/>
          </p:nvSpPr>
          <p:spPr bwMode="auto">
            <a:xfrm>
              <a:off x="4776" y="368"/>
              <a:ext cx="88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76327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201613"/>
            <a:ext cx="7620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 advClick="0" advTm="20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9pPr>
    </p:titleStyle>
    <p:bodyStyle>
      <a:lvl1pPr marL="185738" indent="-18573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17938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rgbClr val="009696"/>
          </a:solidFill>
          <a:latin typeface="+mn-lt"/>
        </a:defRPr>
      </a:lvl2pPr>
      <a:lvl3pPr marL="1338263" indent="-241300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•"/>
        <a:defRPr sz="2400" b="1">
          <a:solidFill>
            <a:schemeClr val="hlink"/>
          </a:solidFill>
          <a:latin typeface="Arial" charset="0"/>
        </a:defRPr>
      </a:lvl3pPr>
      <a:lvl4pPr marL="1881188" indent="-22383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4pPr>
      <a:lvl5pPr marL="2425700" indent="-207963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5pPr>
      <a:lvl6pPr marL="28829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6pPr>
      <a:lvl7pPr marL="33401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7pPr>
      <a:lvl8pPr marL="37973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8pPr>
      <a:lvl9pPr marL="42545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 curve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673475" cy="659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54288" y="4665663"/>
            <a:ext cx="347662" cy="258762"/>
            <a:chOff x="1080" y="3824"/>
            <a:chExt cx="235" cy="195"/>
          </a:xfrm>
        </p:grpSpPr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1080" y="3824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AutoShape 9"/>
            <p:cNvSpPr>
              <a:spLocks noChangeArrowheads="1"/>
            </p:cNvSpPr>
            <p:nvPr/>
          </p:nvSpPr>
          <p:spPr bwMode="auto">
            <a:xfrm>
              <a:off x="1187" y="3827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2806700" y="4223123"/>
            <a:ext cx="56515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GB" sz="2400" dirty="0" smtClean="0"/>
              <a:t>BCS Framework </a:t>
            </a:r>
            <a:r>
              <a:rPr lang="en-GB" sz="2400" b="0" dirty="0" smtClean="0"/>
              <a:t>–</a:t>
            </a:r>
            <a:r>
              <a:rPr lang="en-GB" sz="2400" dirty="0" smtClean="0"/>
              <a:t> TableObjects</a:t>
            </a:r>
            <a:br>
              <a:rPr lang="en-GB" sz="2400" dirty="0" smtClean="0"/>
            </a:br>
            <a:r>
              <a:rPr lang="en-GB" sz="2000" dirty="0" smtClean="0"/>
              <a:t>ValidateManager &amp; JavaScript</a:t>
            </a:r>
            <a:endParaRPr lang="en-GB" sz="2000" b="0" dirty="0"/>
          </a:p>
          <a:p>
            <a:pPr>
              <a:spcBef>
                <a:spcPct val="50000"/>
              </a:spcBef>
            </a:pPr>
            <a:endParaRPr lang="en-GB" sz="1200" b="0" dirty="0" smtClean="0"/>
          </a:p>
          <a:p>
            <a:pPr>
              <a:spcBef>
                <a:spcPct val="50000"/>
              </a:spcBef>
            </a:pPr>
            <a:r>
              <a:rPr lang="en-GB" sz="1200" b="0" dirty="0" smtClean="0"/>
              <a:t>Part VI – Cell Methods: Data Dependencies (</a:t>
            </a:r>
            <a:r>
              <a:rPr lang="en-GB" sz="1200" b="0" dirty="0" err="1" smtClean="0"/>
              <a:t>ddControl</a:t>
            </a:r>
            <a:r>
              <a:rPr lang="en-GB" sz="1200" b="0" dirty="0" smtClean="0"/>
              <a:t>)</a:t>
            </a:r>
          </a:p>
          <a:p>
            <a:pPr lvl="1">
              <a:spcBef>
                <a:spcPct val="50000"/>
              </a:spcBef>
            </a:pPr>
            <a:endParaRPr lang="en-GB" sz="1200" b="0" u="sng" dirty="0" smtClean="0"/>
          </a:p>
          <a:p>
            <a:pPr>
              <a:spcBef>
                <a:spcPct val="50000"/>
              </a:spcBef>
            </a:pPr>
            <a:r>
              <a:rPr lang="en-GB" sz="1600" b="0" dirty="0" smtClean="0">
                <a:solidFill>
                  <a:srgbClr val="FD7F05"/>
                </a:solidFill>
              </a:rPr>
              <a:t>Spring, 2011</a:t>
            </a:r>
            <a:endParaRPr lang="en-GB" sz="1600" b="0" dirty="0">
              <a:solidFill>
                <a:srgbClr val="FD7F05"/>
              </a:solidFill>
            </a:endParaRPr>
          </a:p>
        </p:txBody>
      </p:sp>
      <p:sp>
        <p:nvSpPr>
          <p:cNvPr id="7173" name="Line 11"/>
          <p:cNvSpPr>
            <a:spLocks noChangeShapeType="1"/>
          </p:cNvSpPr>
          <p:nvPr/>
        </p:nvSpPr>
        <p:spPr bwMode="auto">
          <a:xfrm>
            <a:off x="2905125" y="4787900"/>
            <a:ext cx="6223000" cy="0"/>
          </a:xfrm>
          <a:prstGeom prst="line">
            <a:avLst/>
          </a:prstGeom>
          <a:noFill/>
          <a:ln w="9525">
            <a:solidFill>
              <a:srgbClr val="FD7F05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Rectangle 12"/>
          <p:cNvSpPr>
            <a:spLocks noChangeArrowheads="1"/>
          </p:cNvSpPr>
          <p:nvPr/>
        </p:nvSpPr>
        <p:spPr bwMode="auto">
          <a:xfrm>
            <a:off x="3365500" y="0"/>
            <a:ext cx="5778500" cy="154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75" name="Picture 13" descr="letterhead3 copy"/>
          <p:cNvPicPr>
            <a:picLocks noChangeAspect="1" noChangeArrowheads="1"/>
          </p:cNvPicPr>
          <p:nvPr/>
        </p:nvPicPr>
        <p:blipFill>
          <a:blip r:embed="rId4" cstate="print"/>
          <a:srcRect l="9546" t="7112" r="49048" b="35243"/>
          <a:stretch>
            <a:fillRect/>
          </a:stretch>
        </p:blipFill>
        <p:spPr bwMode="auto">
          <a:xfrm>
            <a:off x="5359400" y="203200"/>
            <a:ext cx="34036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SELECT-type Dynamic Control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81697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Once the DD Controlling object is defined, you need to make the dependent object dynamically affected: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In your </a:t>
            </a:r>
            <a:r>
              <a:rPr lang="en-US" sz="2400" b="0" dirty="0" err="1" smtClean="0"/>
              <a:t>ColumnAction</a:t>
            </a:r>
            <a:r>
              <a:rPr lang="en-US" sz="2400" b="0" dirty="0" smtClean="0"/>
              <a:t>, use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depCol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ctrlCol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]);</a:t>
            </a: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	This provides the simplest control. In our example, if [</a:t>
            </a:r>
            <a:r>
              <a:rPr lang="en-US" sz="2400" b="0" dirty="0" err="1" smtClean="0"/>
              <a:t>ctrlCol</a:t>
            </a:r>
            <a:r>
              <a:rPr lang="en-US" sz="2400" b="0" dirty="0" smtClean="0"/>
              <a:t>] == "1", then the Client roles would be used. If [</a:t>
            </a:r>
            <a:r>
              <a:rPr lang="en-US" sz="2400" b="0" dirty="0" err="1" smtClean="0"/>
              <a:t>ctrlCol</a:t>
            </a:r>
            <a:r>
              <a:rPr lang="en-US" sz="2400" b="0" dirty="0" smtClean="0"/>
              <a:t>] == "4", Carrier roles would be displayed. If [</a:t>
            </a:r>
            <a:r>
              <a:rPr lang="en-US" sz="2400" b="0" dirty="0" err="1" smtClean="0"/>
              <a:t>ctrlCol</a:t>
            </a:r>
            <a:r>
              <a:rPr lang="en-US" sz="2400" b="0" dirty="0" smtClean="0"/>
              <a:t>] == "1,4", both would be included.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There are several additional parameters to control the data dependency: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Sorting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Filtering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Limiting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SELECT-type: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6482" y="807976"/>
            <a:ext cx="769171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selColName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	</a:t>
            </a:r>
            <a:r>
              <a:rPr lang="en-US" sz="2000" dirty="0" smtClean="0"/>
              <a:t>/* All optional except first */</a:t>
            </a:r>
            <a:endParaRPr lang="en-US" sz="2000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controlValue</a:t>
            </a:r>
            <a:endParaRPr lang="en-US" sz="2000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Comma-separated list of control values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Options assembled in order of control values.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i="1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sortOption</a:t>
            </a:r>
            <a:endParaRPr lang="en-US" sz="2000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null, "key" , or "value"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null indicates no sorting (use object’s order)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"key" sorts by the option’s key and "value" by the text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sortType</a:t>
            </a:r>
            <a:endParaRPr lang="en-US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null, "#",  "$", anonymous sort function 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#=number. $=string. null </a:t>
            </a:r>
            <a:r>
              <a:rPr lang="en-US" dirty="0" smtClean="0">
                <a:sym typeface="Wingdings" pitchFamily="2" charset="2"/>
              </a:rPr>
              <a:t> "$" (default) if </a:t>
            </a:r>
            <a:r>
              <a:rPr lang="en-US" i="1" dirty="0" err="1" smtClean="0">
                <a:sym typeface="Wingdings" pitchFamily="2" charset="2"/>
              </a:rPr>
              <a:t>sortOption</a:t>
            </a:r>
            <a:r>
              <a:rPr lang="en-US" dirty="0" smtClean="0">
                <a:sym typeface="Wingdings" pitchFamily="2" charset="2"/>
              </a:rPr>
              <a:t> used</a:t>
            </a:r>
            <a:endParaRPr lang="en-US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function (a, b), where a &amp; b are options (a[0]=key, [1]=text). If function is used, </a:t>
            </a:r>
            <a:r>
              <a:rPr lang="en-US" dirty="0" err="1" smtClean="0"/>
              <a:t>sortOption</a:t>
            </a:r>
            <a:r>
              <a:rPr lang="en-US" dirty="0" smtClean="0"/>
              <a:t> must be non-null, but not enforced. Returns -1, 0, 1.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onlySelected</a:t>
            </a:r>
            <a:endParaRPr lang="en-US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Null or Boolean arg. If true, the option list will only contain those options that are already </a:t>
            </a:r>
            <a:r>
              <a:rPr lang="en-US" i="1" dirty="0" smtClean="0"/>
              <a:t>selected</a:t>
            </a:r>
            <a:r>
              <a:rPr lang="en-US" dirty="0" smtClean="0"/>
              <a:t>.</a:t>
            </a:r>
            <a:endParaRPr lang="en-US" i="1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Useful when used with "</a:t>
            </a:r>
            <a:r>
              <a:rPr lang="en-US" dirty="0" err="1" smtClean="0"/>
              <a:t>showAsHTML</a:t>
            </a:r>
            <a:r>
              <a:rPr lang="en-US" dirty="0" smtClean="0"/>
              <a:t>()"</a:t>
            </a:r>
          </a:p>
          <a:p>
            <a:pPr marL="685800" lvl="1" indent="-228600"/>
            <a:endParaRPr lang="en-US" dirty="0" smtClean="0"/>
          </a:p>
          <a:p>
            <a:pPr marL="685800" lvl="1" indent="-228600"/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343" y="5664726"/>
            <a:ext cx="8048625" cy="78483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SELECT-type: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6482" y="807976"/>
            <a:ext cx="76917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selColName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controlValue</a:t>
            </a:r>
            <a:endParaRPr lang="en-US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i="1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sortOption</a:t>
            </a:r>
            <a:endParaRPr lang="en-US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sortType</a:t>
            </a:r>
            <a:endParaRPr lang="en-US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onlySelected</a:t>
            </a:r>
            <a:endParaRPr lang="en-US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,pattern </a:t>
            </a:r>
            <a:endParaRPr lang="en-US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Null or Regular Expression pattern. </a:t>
            </a:r>
            <a:endParaRPr lang="en-US" i="1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Filter by text values (e.g., Search-textboxes)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 smtClean="0"/>
              <a:t>patternType</a:t>
            </a:r>
            <a:endParaRPr lang="en-US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patternType</a:t>
            </a:r>
            <a:endParaRPr lang="en-US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0 [default]  or null = pattern is a single, "normal" </a:t>
            </a:r>
            <a:r>
              <a:rPr lang="en-US" dirty="0" err="1" smtClean="0"/>
              <a:t>RegExp</a:t>
            </a:r>
            <a:endParaRPr lang="en-US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1 = a </a:t>
            </a:r>
            <a:r>
              <a:rPr lang="en-US" dirty="0" err="1" smtClean="0"/>
              <a:t>cs</a:t>
            </a:r>
            <a:r>
              <a:rPr lang="en-US" dirty="0" smtClean="0"/>
              <a:t>-list of </a:t>
            </a:r>
            <a:r>
              <a:rPr lang="en-US" dirty="0" err="1" smtClean="0"/>
              <a:t>RegExps</a:t>
            </a:r>
            <a:r>
              <a:rPr lang="en-US" dirty="0" smtClean="0"/>
              <a:t>, matches in right-to-left order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2 = a </a:t>
            </a:r>
            <a:r>
              <a:rPr lang="en-US" dirty="0" err="1" smtClean="0"/>
              <a:t>cs</a:t>
            </a:r>
            <a:r>
              <a:rPr lang="en-US" dirty="0" smtClean="0"/>
              <a:t>-list of </a:t>
            </a:r>
            <a:r>
              <a:rPr lang="en-US" dirty="0" err="1" smtClean="0"/>
              <a:t>RegExps</a:t>
            </a:r>
            <a:r>
              <a:rPr lang="en-US" dirty="0" smtClean="0"/>
              <a:t>, matches found in any order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maxOptions</a:t>
            </a:r>
            <a:endParaRPr lang="en-US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If null/undefined, all options are returned.</a:t>
            </a:r>
            <a:endParaRPr lang="en-US" i="1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An integer value representing the maximum number of options to use. </a:t>
            </a:r>
          </a:p>
          <a:p>
            <a:pPr marL="685800" lvl="1" indent="-228600"/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343" y="5664726"/>
            <a:ext cx="8048625" cy="78483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SELECT-type: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() – Examples 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6482" y="807976"/>
            <a:ext cx="769171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selColName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listBox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]) </a:t>
            </a:r>
            <a:r>
              <a:rPr lang="en-US" sz="2000" b="0" dirty="0" smtClean="0"/>
              <a:t>aggregates results from selections of </a:t>
            </a:r>
            <a:r>
              <a:rPr lang="en-US" sz="2000" b="0" dirty="0" err="1" smtClean="0"/>
              <a:t>listbox</a:t>
            </a:r>
            <a:r>
              <a:rPr lang="en-US" sz="2000" b="0" dirty="0" smtClean="0"/>
              <a:t>. No sorting.</a:t>
            </a:r>
            <a:endParaRPr lang="en-US" sz="2000" b="0" i="1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selColName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listBox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], "value", "$") </a:t>
            </a:r>
            <a:r>
              <a:rPr lang="en-US" sz="2000" b="0" dirty="0" smtClean="0"/>
              <a:t>sorts option text by alphanumeric sort</a:t>
            </a:r>
            <a:endParaRPr lang="en-US" sz="2000" b="0" i="1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selColName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listBox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], "key", "#") </a:t>
            </a:r>
            <a:r>
              <a:rPr lang="en-US" sz="2000" b="0" dirty="0" smtClean="0"/>
              <a:t>sorts option keys numerically</a:t>
            </a:r>
            <a:endParaRPr lang="en-US" sz="2000" b="0" i="1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selColName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listBox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], "value", function(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a,b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) {</a:t>
            </a:r>
            <a:b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	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var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	RE = /:(.*)/,</a:t>
            </a:r>
            <a:b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		one = 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RE.exec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(a[1]),</a:t>
            </a:r>
            <a:b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		two = 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RE.exec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(b[1]);</a:t>
            </a:r>
            <a:b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	return (one&gt;two)?1:(one&lt;two)?-1:0;</a:t>
            </a:r>
            <a:b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</a:b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}) </a:t>
            </a:r>
            <a:r>
              <a:rPr lang="en-US" sz="2000" b="0" dirty="0" smtClean="0"/>
              <a:t>sorts alphanumerically on text-value, only considering the text after the ":" colon symbol. E.g., "USA:NY" finds "NY". </a:t>
            </a:r>
            <a:br>
              <a:rPr lang="en-US" sz="2000" b="0" dirty="0" smtClean="0"/>
            </a:br>
            <a:r>
              <a:rPr lang="en-US" sz="2000" b="0" dirty="0" smtClean="0"/>
              <a:t>Note that the second </a:t>
            </a:r>
            <a:r>
              <a:rPr lang="en-US" sz="2000" b="0" dirty="0" err="1" smtClean="0"/>
              <a:t>arg</a:t>
            </a:r>
            <a:r>
              <a:rPr lang="en-US" sz="2000" b="0" dirty="0" smtClean="0"/>
              <a:t> ("value") is required, but it’s actual value is only informative and can be anything other than null</a:t>
            </a:r>
            <a:endParaRPr lang="en-US" sz="2000" b="0" i="1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dirty="0" err="1" smtClean="0">
                <a:solidFill>
                  <a:srgbClr val="FD7F05"/>
                </a:solidFill>
                <a:latin typeface="Calibri" pitchFamily="34" charset="0"/>
              </a:rPr>
              <a:t>selColName</a:t>
            </a:r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([</a:t>
            </a:r>
            <a:r>
              <a:rPr lang="en-US" dirty="0" err="1" smtClean="0">
                <a:solidFill>
                  <a:srgbClr val="FD7F05"/>
                </a:solidFill>
                <a:latin typeface="Calibri" pitchFamily="34" charset="0"/>
              </a:rPr>
              <a:t>listBox</a:t>
            </a:r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], null, null, true) </a:t>
            </a:r>
            <a:r>
              <a:rPr lang="en-US" b="0" dirty="0" smtClean="0"/>
              <a:t>will populate the Select-type cell only with those options that are selected. </a:t>
            </a:r>
            <a:br>
              <a:rPr lang="en-US" b="0" dirty="0" smtClean="0"/>
            </a:br>
            <a:r>
              <a:rPr lang="en-US" b="0" dirty="0" smtClean="0"/>
              <a:t>Typically, this would be included with a </a:t>
            </a:r>
            <a:r>
              <a:rPr lang="en-US" b="0" dirty="0" err="1" smtClean="0"/>
              <a:t>showAsHTML</a:t>
            </a:r>
            <a:r>
              <a:rPr lang="en-US" b="0" dirty="0" smtClean="0"/>
              <a:t>():</a:t>
            </a:r>
            <a:br>
              <a:rPr lang="en-US" b="0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dirty="0" err="1" smtClean="0">
                <a:solidFill>
                  <a:srgbClr val="FD7F05"/>
                </a:solidFill>
                <a:latin typeface="Calibri" pitchFamily="34" charset="0"/>
              </a:rPr>
              <a:t>selColName</a:t>
            </a:r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([</a:t>
            </a:r>
            <a:r>
              <a:rPr lang="en-US" dirty="0" err="1" smtClean="0">
                <a:solidFill>
                  <a:srgbClr val="FD7F05"/>
                </a:solidFill>
                <a:latin typeface="Calibri" pitchFamily="34" charset="0"/>
              </a:rPr>
              <a:t>listBox</a:t>
            </a:r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], null, null, true).</a:t>
            </a:r>
            <a:r>
              <a:rPr lang="en-US" dirty="0" err="1" smtClean="0">
                <a:solidFill>
                  <a:srgbClr val="FD7F05"/>
                </a:solidFill>
                <a:latin typeface="Calibri" pitchFamily="34" charset="0"/>
              </a:rPr>
              <a:t>showAsHTML</a:t>
            </a:r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(true)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343" y="5664726"/>
            <a:ext cx="8048625" cy="78483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SELECT-type: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() – Examples 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6482" y="807976"/>
            <a:ext cx="769171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selColName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listBox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], "value", "$", null, "^"+[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oSearch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]) </a:t>
            </a:r>
            <a:r>
              <a:rPr lang="en-US" sz="2000" b="0" dirty="0" smtClean="0"/>
              <a:t>Filters options by text, only including options that begin with the contents of [</a:t>
            </a:r>
            <a:r>
              <a:rPr lang="en-US" sz="2000" b="0" dirty="0" err="1" smtClean="0"/>
              <a:t>oSearch</a:t>
            </a:r>
            <a:r>
              <a:rPr lang="en-US" sz="2000" b="0" dirty="0" smtClean="0"/>
              <a:t>]. The will return in sorted order.</a:t>
            </a:r>
            <a:br>
              <a:rPr lang="en-US" sz="2000" b="0" dirty="0" smtClean="0"/>
            </a:br>
            <a:r>
              <a:rPr lang="en-US" sz="2000" b="0" dirty="0" smtClean="0"/>
              <a:t>Alternatively, in such a case, instead of controlling this column via another column, you could include all options (use, say "1" as the control value) and just filter:</a:t>
            </a:r>
            <a:br>
              <a:rPr lang="en-US" sz="2000" b="0" dirty="0" smtClean="0"/>
            </a:b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selColName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("1", "value", "$", null, "^"+[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oSearch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]) </a:t>
            </a:r>
            <a:endParaRPr lang="en-US" sz="2000" b="0" i="1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selColName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listBox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], null, null, null, 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oSearch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], 1) </a:t>
            </a:r>
            <a:r>
              <a:rPr lang="en-US" sz="2000" b="0" dirty="0" smtClean="0"/>
              <a:t>will filter the option text, but will assume that </a:t>
            </a:r>
            <a:r>
              <a:rPr lang="en-US" sz="2000" b="0" dirty="0" err="1" smtClean="0"/>
              <a:t>oSearch</a:t>
            </a:r>
            <a:r>
              <a:rPr lang="en-US" sz="2000" b="0" dirty="0" smtClean="0"/>
              <a:t> may contain a comma-separated list of </a:t>
            </a:r>
            <a:r>
              <a:rPr lang="en-US" sz="2000" b="0" dirty="0" err="1" smtClean="0"/>
              <a:t>RegExps</a:t>
            </a:r>
            <a:r>
              <a:rPr lang="en-US" sz="2000" b="0" dirty="0" smtClean="0"/>
              <a:t>. Only those options that contain all of those separate texts, in the given order, will be returned. No sorting will be done.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selColName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listBox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], null, null, null, 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oSearch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], 1) </a:t>
            </a:r>
            <a:r>
              <a:rPr lang="en-US" sz="2000" b="0" dirty="0" smtClean="0"/>
              <a:t>will filter the option text, but will assume that </a:t>
            </a:r>
            <a:r>
              <a:rPr lang="en-US" sz="2000" b="0" dirty="0" err="1" smtClean="0"/>
              <a:t>oSearch</a:t>
            </a:r>
            <a:r>
              <a:rPr lang="en-US" sz="2000" b="0" dirty="0" smtClean="0"/>
              <a:t> may contain a comma-separated list of </a:t>
            </a:r>
            <a:r>
              <a:rPr lang="en-US" sz="2000" b="0" dirty="0" err="1" smtClean="0"/>
              <a:t>RegExps</a:t>
            </a:r>
            <a:r>
              <a:rPr lang="en-US" sz="2000" b="0" dirty="0" smtClean="0"/>
              <a:t>. Only those options that contain all of those separate texts, in the given order, will be returned.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selColName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listBox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], null, null, null, 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oSearch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],2) </a:t>
            </a:r>
            <a:r>
              <a:rPr lang="en-US" sz="2000" b="0" dirty="0" smtClean="0"/>
              <a:t>similar to above, but the order is not considered.</a:t>
            </a:r>
            <a:endParaRPr lang="en-US" sz="2000" b="0" i="1" dirty="0" smtClean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343" y="5664726"/>
            <a:ext cx="8048625" cy="78483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SELECT-type: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() – Examples 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6482" y="807976"/>
            <a:ext cx="769171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selColName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listBox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], null, null, null, null, null, 1000) </a:t>
            </a:r>
            <a:r>
              <a:rPr lang="en-US" sz="2000" b="0" dirty="0" smtClean="0"/>
              <a:t>Limits the number of options to be returned. This would be more typically added along with a filter:</a:t>
            </a:r>
            <a:endParaRPr lang="en-US" sz="2000" b="0" i="1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selColName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listBox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], "value", "$", null, 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oSearch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], 0, 1000)  </a:t>
            </a:r>
            <a:r>
              <a:rPr lang="en-US" sz="2000" b="0" dirty="0" smtClean="0"/>
              <a:t>will filter the option text using </a:t>
            </a:r>
            <a:r>
              <a:rPr lang="en-US" sz="2000" b="0" dirty="0" err="1" smtClean="0"/>
              <a:t>oSearch</a:t>
            </a:r>
            <a:r>
              <a:rPr lang="en-US" sz="2000" b="0" dirty="0" smtClean="0"/>
              <a:t> as a </a:t>
            </a:r>
            <a:r>
              <a:rPr lang="en-US" sz="2000" b="0" dirty="0" err="1" smtClean="0"/>
              <a:t>RegExp</a:t>
            </a:r>
            <a:r>
              <a:rPr lang="en-US" sz="2000" b="0" dirty="0" smtClean="0"/>
              <a:t>, will sort by the text of the options, and return the first 1000. 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2000" b="0" dirty="0" smtClean="0"/>
          </a:p>
          <a:p>
            <a:pPr marL="228600" indent="-228600">
              <a:buFont typeface="Arial" pitchFamily="34" charset="0"/>
              <a:buChar char="•"/>
            </a:pPr>
            <a:endParaRPr lang="en-US" sz="2000" b="0" dirty="0" smtClean="0"/>
          </a:p>
          <a:p>
            <a:pPr marL="228600" indent="-228600">
              <a:buFont typeface="Arial" pitchFamily="34" charset="0"/>
              <a:buChar char="•"/>
            </a:pPr>
            <a:endParaRPr lang="en-US" sz="2000" b="0" dirty="0" smtClean="0"/>
          </a:p>
          <a:p>
            <a:pPr marL="228600" indent="-228600">
              <a:buFont typeface="Arial" pitchFamily="34" charset="0"/>
              <a:buChar char="•"/>
            </a:pPr>
            <a:endParaRPr lang="en-US" sz="2000" b="0" dirty="0" smtClean="0"/>
          </a:p>
          <a:p>
            <a:pPr marL="228600" indent="-228600">
              <a:buFont typeface="Arial" pitchFamily="34" charset="0"/>
              <a:buChar char="•"/>
            </a:pPr>
            <a:endParaRPr lang="en-US" sz="2000" b="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ddControl</a:t>
            </a:r>
            <a:r>
              <a:rPr lang="en-US" sz="2000" b="0" dirty="0" smtClean="0"/>
              <a:t>() is a very powerful Cell-method. It can be used creatively to accomplish many data-dependent tasks.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2000" b="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2000" b="0" dirty="0" smtClean="0"/>
              <a:t>In addition to these examples, however, </a:t>
            </a:r>
            <a:r>
              <a:rPr lang="en-US" sz="2000" b="0" dirty="0" err="1" smtClean="0"/>
              <a:t>ddControl</a:t>
            </a:r>
            <a:r>
              <a:rPr lang="en-US" sz="2000" b="0" dirty="0" smtClean="0"/>
              <a:t>() can also be used with non Select-type cells! 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20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343" y="5664726"/>
            <a:ext cx="8048625" cy="78483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Non-SELECT: Data 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ControlOptionList</a:t>
            </a:r>
            <a:endParaRPr lang="en-US" sz="2800" dirty="0" smtClean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2" y="666750"/>
            <a:ext cx="8523287" cy="352404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Example (</a:t>
            </a:r>
            <a:r>
              <a:rPr lang="en-US" sz="2400" b="0" dirty="0" err="1" smtClean="0"/>
              <a:t>Brasil</a:t>
            </a:r>
            <a:r>
              <a:rPr lang="en-US" sz="2400" b="0" dirty="0" smtClean="0"/>
              <a:t> Foods: Item Info, </a:t>
            </a:r>
            <a:r>
              <a:rPr lang="en-US" sz="2400" b="0" dirty="0" err="1" smtClean="0"/>
              <a:t>bidStructAssignDetails</a:t>
            </a:r>
            <a:r>
              <a:rPr lang="en-US" sz="2400" b="0" dirty="0" smtClean="0"/>
              <a:t>):	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ControlOptionList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lstItemInfo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ControlOptionList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lstItemInfo.setSelectSp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smd_bidStructureAssign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lstItemInfo.setSelectParameter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(1, </a:t>
            </a: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DBTypes.STRING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, "S-</a:t>
            </a: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ItemInfo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lstItemInfo.setSelectParameter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DBTypes.INTEGER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strSupplierId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lstItemInfo.setSelectParameter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DBTypes.INTEGER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strLanguageId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lstItemInfo.setSelectParameter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(4, </a:t>
            </a: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DBTypes.INTEGER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lstItemInfo.initializeFromDB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(request, </a:t>
            </a:r>
            <a:r>
              <a:rPr lang="en-US" sz="1100" b="0" dirty="0" err="1" smtClean="0">
                <a:latin typeface="Courier New" pitchFamily="49" charset="0"/>
                <a:cs typeface="Courier New" pitchFamily="49" charset="0"/>
              </a:rPr>
              <a:t>dbCon</a:t>
            </a:r>
            <a:r>
              <a:rPr lang="en-US" sz="1100" b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1600" b="0" dirty="0" smtClean="0"/>
              <a:t>	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endParaRPr lang="en-US" sz="1600" b="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88323" y="1212249"/>
          <a:ext cx="2690362" cy="4034430"/>
        </p:xfrm>
        <a:graphic>
          <a:graphicData uri="http://schemas.openxmlformats.org/drawingml/2006/table">
            <a:tbl>
              <a:tblPr/>
              <a:tblGrid>
                <a:gridCol w="455612"/>
                <a:gridCol w="487362"/>
                <a:gridCol w="1747388"/>
              </a:tblGrid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Item_id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info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BB2550-EVOH/EVA/PE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BB494-EVA/PVDC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 530-EVOH/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copolimeros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poliolfinicos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/nylon/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surlyn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35-baixa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média (&lt;30)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média (&lt;25)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1000&amp;nbsp;m&amp;sup2;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1000&amp;nbsp;m&amp;sup2;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1000&amp;nbsp;m&amp;sup2;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20713" y="3749457"/>
            <a:ext cx="5923778" cy="2616101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After the </a:t>
            </a:r>
            <a:r>
              <a:rPr lang="en-US" sz="2400" b="0" dirty="0" err="1" smtClean="0"/>
              <a:t>table.generateJavaScript</a:t>
            </a:r>
            <a:r>
              <a:rPr lang="en-US" sz="2400" b="0" dirty="0" smtClean="0"/>
              <a:t>() </a:t>
            </a:r>
            <a:br>
              <a:rPr lang="en-US" sz="2400" b="0" dirty="0" smtClean="0"/>
            </a:br>
            <a:r>
              <a:rPr lang="en-US" sz="2400" b="0" dirty="0" smtClean="0"/>
              <a:t>Java method, set a JS variable: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i="1" dirty="0" err="1" smtClean="0"/>
              <a:t>var</a:t>
            </a:r>
            <a:r>
              <a:rPr lang="en-US" sz="2400" b="0" i="1" dirty="0" smtClean="0"/>
              <a:t> </a:t>
            </a:r>
            <a:r>
              <a:rPr lang="en-US" sz="2400" b="0" i="1" dirty="0" err="1" smtClean="0"/>
              <a:t>itemInfo</a:t>
            </a:r>
            <a:r>
              <a:rPr lang="en-US" sz="2400" b="0" i="1" dirty="0" smtClean="0"/>
              <a:t> = &lt;%=</a:t>
            </a:r>
            <a:r>
              <a:rPr lang="en-US" sz="2400" b="0" i="1" dirty="0" err="1" smtClean="0"/>
              <a:t>lstItemInfo.getDDControlString</a:t>
            </a:r>
            <a:r>
              <a:rPr lang="en-US" sz="2400" b="0" i="1" dirty="0" smtClean="0"/>
              <a:t>()%&gt;;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This creates a JSON object and assigns it to </a:t>
            </a:r>
            <a:r>
              <a:rPr lang="en-US" sz="2400" b="0" i="1" dirty="0" err="1" smtClean="0"/>
              <a:t>itemInfo</a:t>
            </a:r>
            <a:r>
              <a:rPr lang="en-US" sz="2400" b="0" i="1" dirty="0" smtClean="0"/>
              <a:t> </a:t>
            </a:r>
            <a:r>
              <a:rPr lang="en-US" sz="2400" b="0" dirty="0" smtClean="0"/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Non-SELECT: Data 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ControlOptionList</a:t>
            </a:r>
            <a:endParaRPr lang="en-US" sz="2800" dirty="0" smtClean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4682574"/>
            <a:ext cx="8523287" cy="200054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which yields the actual JavaScript:</a:t>
            </a:r>
            <a:br>
              <a:rPr lang="en-US" sz="2400" b="0" dirty="0" smtClean="0"/>
            </a:br>
            <a:r>
              <a:rPr lang="en-US" sz="2000" b="0" dirty="0" err="1" smtClean="0"/>
              <a:t>var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itemInfo</a:t>
            </a:r>
            <a:r>
              <a:rPr lang="en-US" sz="2000" b="0" dirty="0" smtClean="0"/>
              <a:t>= {"1":{"1":"BB2550","2":"BB494","3":"CN 530"}, "2":{"1":"110","2":"120","3":"110"},"3":{"1":"35-baixia", "2":"</a:t>
            </a:r>
            <a:r>
              <a:rPr lang="en-US" sz="2000" b="0" dirty="0" err="1" smtClean="0"/>
              <a:t>média</a:t>
            </a:r>
            <a:r>
              <a:rPr lang="en-US" sz="2000" b="0" dirty="0" smtClean="0"/>
              <a:t> (&lt;30)","3":"</a:t>
            </a:r>
            <a:r>
              <a:rPr lang="en-US" sz="2000" b="0" dirty="0" err="1" smtClean="0"/>
              <a:t>média</a:t>
            </a:r>
            <a:r>
              <a:rPr lang="en-US" sz="2000" b="0" dirty="0" smtClean="0"/>
              <a:t> (&lt;25)"}, 4:{"1":"0.8","2":"15.2","3":"49.4"}, "5":{"1":"1000&amp;nbsp;m&amp;sup2;","2":"1000&amp;nbsp;m&amp;sup2;", "3":"1000&amp;nbsp;m&amp;sup2;"}};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20712" y="689735"/>
            <a:ext cx="5871528" cy="4185761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data table results from SQL: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smtClean="0"/>
              <a:t>Control 1= reference name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smtClean="0"/>
              <a:t>Control 2= thickness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smtClean="0"/>
              <a:t>Control 3= permeability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smtClean="0"/>
              <a:t>Control 4= volume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smtClean="0"/>
              <a:t>Control 5= UOM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becomes the JSP statement: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itemInfo</a:t>
            </a:r>
            <a:r>
              <a:rPr lang="en-US" sz="2400" b="0" dirty="0" smtClean="0"/>
              <a:t>= </a:t>
            </a:r>
            <a:br>
              <a:rPr lang="en-US" sz="2400" b="0" dirty="0" smtClean="0"/>
            </a:br>
            <a:r>
              <a:rPr lang="en-US" sz="2400" b="0" dirty="0" smtClean="0"/>
              <a:t>&lt;%=</a:t>
            </a:r>
            <a:r>
              <a:rPr lang="en-US" sz="2400" b="0" i="1" dirty="0" err="1" smtClean="0"/>
              <a:t>lstItemInfo.getDDControlString</a:t>
            </a:r>
            <a:r>
              <a:rPr lang="en-US" sz="2400" b="0" dirty="0" smtClean="0"/>
              <a:t>()%&gt;;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0" y="762000"/>
          <a:ext cx="2690362" cy="3935600"/>
        </p:xfrm>
        <a:graphic>
          <a:graphicData uri="http://schemas.openxmlformats.org/drawingml/2006/table">
            <a:tbl>
              <a:tblPr/>
              <a:tblGrid>
                <a:gridCol w="455612"/>
                <a:gridCol w="487362"/>
                <a:gridCol w="1747388"/>
              </a:tblGrid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Item_id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info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BB2550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BB494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35-baixa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média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(&lt;30)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média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(&lt;25)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1000&amp;nbsp;m&amp;sup2;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1000&amp;nbsp;m&amp;sup2;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1000&amp;nbsp;m&amp;sup2;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Using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 with Non-Selects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6032421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Associate the data with the columns:	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tableName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.setColumnDDControl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colName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, 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tripleTypeObject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, 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ctrlValue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 </a:t>
            </a:r>
            <a:r>
              <a:rPr lang="en-US" sz="2400" b="0" dirty="0" smtClean="0"/>
              <a:t>or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tableName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.setColumnDDControl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colName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, 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doubleTypeObject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 </a:t>
            </a:r>
            <a:endParaRPr lang="en-US" sz="2400" b="0" i="1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Example:</a:t>
            </a:r>
            <a:br>
              <a:rPr lang="en-US" sz="2400" b="0" dirty="0" smtClean="0"/>
            </a:br>
            <a:r>
              <a:rPr lang="en-US" b="0" dirty="0" smtClean="0"/>
              <a:t>&lt;%=</a:t>
            </a:r>
            <a:r>
              <a:rPr lang="en-US" b="0" dirty="0" err="1" smtClean="0"/>
              <a:t>tblBidSADetails.generateJavaScript</a:t>
            </a:r>
            <a:r>
              <a:rPr lang="en-US" b="0" dirty="0" smtClean="0"/>
              <a:t>(request, </a:t>
            </a:r>
            <a:r>
              <a:rPr lang="en-US" b="0" dirty="0" err="1" smtClean="0"/>
              <a:t>dbCon</a:t>
            </a:r>
            <a:r>
              <a:rPr lang="en-US" b="0" dirty="0" smtClean="0"/>
              <a:t>)%&gt;</a:t>
            </a:r>
            <a:br>
              <a:rPr lang="en-US" b="0" dirty="0" smtClean="0"/>
            </a:br>
            <a:r>
              <a:rPr lang="en-US" b="0" dirty="0" err="1" smtClean="0"/>
              <a:t>var</a:t>
            </a:r>
            <a:r>
              <a:rPr lang="en-US" b="0" dirty="0" smtClean="0"/>
              <a:t> </a:t>
            </a:r>
            <a:r>
              <a:rPr lang="en-US" b="0" dirty="0" err="1" smtClean="0"/>
              <a:t>itemInfo</a:t>
            </a:r>
            <a:r>
              <a:rPr lang="en-US" b="0" dirty="0" smtClean="0"/>
              <a:t> = &lt;%=</a:t>
            </a:r>
            <a:r>
              <a:rPr lang="en-US" b="0" dirty="0" err="1" smtClean="0"/>
              <a:t>lstItemInfo.getDDControlString</a:t>
            </a:r>
            <a:r>
              <a:rPr lang="en-US" b="0" dirty="0" smtClean="0"/>
              <a:t>()%&gt;;</a:t>
            </a:r>
            <a:br>
              <a:rPr lang="en-US" b="0" dirty="0" smtClean="0"/>
            </a:br>
            <a:r>
              <a:rPr lang="en-US" b="0" dirty="0" err="1" smtClean="0"/>
              <a:t>tblBidSADetails.setColumnDDControl</a:t>
            </a:r>
            <a:r>
              <a:rPr lang="en-US" b="0" dirty="0" smtClean="0"/>
              <a:t>("ref",itemInfo,1);</a:t>
            </a:r>
            <a:br>
              <a:rPr lang="en-US" b="0" dirty="0" smtClean="0"/>
            </a:br>
            <a:r>
              <a:rPr lang="en-US" b="0" dirty="0" err="1" smtClean="0"/>
              <a:t>tblBidSADetails.setColumnDDControl</a:t>
            </a:r>
            <a:r>
              <a:rPr lang="en-US" b="0" dirty="0" smtClean="0"/>
              <a:t>("thick",itemInfo,2); </a:t>
            </a:r>
            <a:r>
              <a:rPr lang="en-US" b="0" dirty="0" err="1" smtClean="0"/>
              <a:t>tblBidSADetails.setColumnDDControl</a:t>
            </a:r>
            <a:r>
              <a:rPr lang="en-US" b="0" dirty="0" smtClean="0"/>
              <a:t>("perm",itemInfo,3);</a:t>
            </a:r>
            <a:br>
              <a:rPr lang="en-US" b="0" dirty="0" smtClean="0"/>
            </a:br>
            <a:r>
              <a:rPr lang="en-US" b="0" dirty="0" err="1" smtClean="0"/>
              <a:t>tblBidSADetails.setColumnDDControl</a:t>
            </a:r>
            <a:r>
              <a:rPr lang="en-US" b="0" dirty="0" smtClean="0"/>
              <a:t>("vol",itemInfo,4);</a:t>
            </a:r>
            <a:br>
              <a:rPr lang="en-US" b="0" dirty="0" smtClean="0"/>
            </a:br>
            <a:r>
              <a:rPr lang="en-US" b="0" dirty="0" err="1" smtClean="0"/>
              <a:t>tblBidSADetails.setColumnDDControl</a:t>
            </a:r>
            <a:r>
              <a:rPr lang="en-US" b="0" dirty="0" smtClean="0"/>
              <a:t>("uom",itemInfo,5);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We are using the </a:t>
            </a:r>
            <a:r>
              <a:rPr lang="en-US" sz="2400" b="0" i="1" dirty="0" smtClean="0"/>
              <a:t>same</a:t>
            </a:r>
            <a:r>
              <a:rPr lang="en-US" sz="2400" b="0" dirty="0" smtClean="0"/>
              <a:t> object for five different purposes here, just "peeling" off 5 different control-values. </a:t>
            </a:r>
            <a:br>
              <a:rPr lang="en-US" sz="2400" b="0" dirty="0" smtClean="0"/>
            </a:b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Using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ddControl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 with Non-Selects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489364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Then, use </a:t>
            </a:r>
            <a:r>
              <a:rPr lang="en-US" sz="2400" b="0" dirty="0" err="1" smtClean="0"/>
              <a:t>ddControl</a:t>
            </a:r>
            <a:r>
              <a:rPr lang="en-US" sz="2400" b="0" dirty="0" smtClean="0"/>
              <a:t> to set the various columns based on a control value. For example: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000" b="0" dirty="0" smtClean="0"/>
              <a:t>	</a:t>
            </a:r>
            <a:r>
              <a:rPr lang="en-US" sz="2000" b="0" dirty="0" err="1" smtClean="0"/>
              <a:t>ui.addColumnAction</a:t>
            </a:r>
            <a:r>
              <a:rPr lang="en-US" sz="2000" b="0" dirty="0" smtClean="0"/>
              <a:t>("</a:t>
            </a:r>
            <a:r>
              <a:rPr lang="en-US" sz="2000" b="0" dirty="0" err="1" smtClean="0"/>
              <a:t>item","true</a:t>
            </a:r>
            <a:r>
              <a:rPr lang="en-US" sz="2000" b="0" dirty="0" smtClean="0"/>
              <a:t>",</a:t>
            </a:r>
            <a:br>
              <a:rPr lang="en-US" sz="2000" b="0" dirty="0" smtClean="0"/>
            </a:br>
            <a:r>
              <a:rPr lang="en-US" sz="2000" b="0" dirty="0" smtClean="0"/>
              <a:t>"[</a:t>
            </a:r>
            <a:r>
              <a:rPr lang="en-US" sz="2000" b="0" dirty="0" err="1" smtClean="0"/>
              <a:t>uom</a:t>
            </a:r>
            <a:r>
              <a:rPr lang="en-US" sz="2000" b="0" dirty="0" smtClean="0"/>
              <a:t>].</a:t>
            </a:r>
            <a:r>
              <a:rPr lang="en-US" sz="2000" b="0" dirty="0" err="1" smtClean="0"/>
              <a:t>ddControl</a:t>
            </a:r>
            <a:r>
              <a:rPr lang="en-US" sz="2000" b="0" dirty="0" smtClean="0"/>
              <a:t>([item])","","</a:t>
            </a:r>
            <a:r>
              <a:rPr lang="en-US" sz="2000" b="0" dirty="0" err="1" smtClean="0"/>
              <a:t>after","always</a:t>
            </a:r>
            <a:r>
              <a:rPr lang="en-US" sz="2000" b="0" dirty="0" smtClean="0"/>
              <a:t>");</a:t>
            </a:r>
            <a:br>
              <a:rPr lang="en-US" sz="2000" b="0" dirty="0" smtClean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err="1" smtClean="0"/>
              <a:t>ui.addColumnAction</a:t>
            </a:r>
            <a:r>
              <a:rPr lang="en-US" sz="2000" b="0" dirty="0" smtClean="0"/>
              <a:t>("</a:t>
            </a:r>
            <a:r>
              <a:rPr lang="en-US" sz="2000" b="0" dirty="0" err="1" smtClean="0"/>
              <a:t>item","true</a:t>
            </a:r>
            <a:r>
              <a:rPr lang="en-US" sz="2000" b="0" dirty="0" smtClean="0"/>
              <a:t>",</a:t>
            </a:r>
            <a:br>
              <a:rPr lang="en-US" sz="2000" b="0" dirty="0" smtClean="0"/>
            </a:br>
            <a:r>
              <a:rPr lang="en-US" sz="2000" b="0" dirty="0" smtClean="0"/>
              <a:t>"[</a:t>
            </a:r>
            <a:r>
              <a:rPr lang="en-US" sz="2000" b="0" dirty="0" err="1" smtClean="0"/>
              <a:t>vol</a:t>
            </a:r>
            <a:r>
              <a:rPr lang="en-US" sz="2000" b="0" dirty="0" smtClean="0"/>
              <a:t>].</a:t>
            </a:r>
            <a:r>
              <a:rPr lang="en-US" sz="2000" b="0" dirty="0" err="1" smtClean="0"/>
              <a:t>ddControl</a:t>
            </a:r>
            <a:r>
              <a:rPr lang="en-US" sz="2000" b="0" dirty="0" smtClean="0"/>
              <a:t>([item]).</a:t>
            </a:r>
            <a:r>
              <a:rPr lang="en-US" sz="2000" b="0" dirty="0" err="1" smtClean="0"/>
              <a:t>showAsHTML</a:t>
            </a:r>
            <a:r>
              <a:rPr lang="en-US" sz="2000" b="0" dirty="0" smtClean="0"/>
              <a:t>(true)","","</a:t>
            </a:r>
            <a:r>
              <a:rPr lang="en-US" sz="2000" b="0" dirty="0" err="1" smtClean="0"/>
              <a:t>after","always</a:t>
            </a:r>
            <a:r>
              <a:rPr lang="en-US" sz="2000" b="0" dirty="0" smtClean="0"/>
              <a:t>");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UOM (an HTML column) and Volume (a </a:t>
            </a:r>
            <a:r>
              <a:rPr lang="en-US" sz="2400" b="0" dirty="0" err="1" smtClean="0"/>
              <a:t>NumericBox</a:t>
            </a:r>
            <a:r>
              <a:rPr lang="en-US" sz="2400" b="0" dirty="0" smtClean="0"/>
              <a:t> column) are displayed with the appropriate value. </a:t>
            </a:r>
            <a:br>
              <a:rPr lang="en-US" sz="2400" b="0" dirty="0" smtClean="0"/>
            </a:br>
            <a:r>
              <a:rPr lang="en-US" sz="2400" b="0" dirty="0" smtClean="0"/>
              <a:t>Volume is </a:t>
            </a:r>
            <a:r>
              <a:rPr lang="en-US" sz="2400" b="0" dirty="0" err="1" smtClean="0"/>
              <a:t>NumericBox</a:t>
            </a:r>
            <a:r>
              <a:rPr lang="en-US" sz="2400" b="0" dirty="0" smtClean="0"/>
              <a:t> because it will not only </a:t>
            </a:r>
            <a:r>
              <a:rPr lang="en-US" sz="2400" b="0" dirty="0" smtClean="0"/>
              <a:t>perform </a:t>
            </a:r>
            <a:r>
              <a:rPr lang="en-US" sz="2400" b="0" dirty="0" smtClean="0"/>
              <a:t>auto-i18n, it also needed to be used as a numeric value.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The Drug Report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76125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bug report so utterly incomprehensible that whoever submitted it</a:t>
            </a:r>
            <a:br>
              <a:rPr lang="en-US" dirty="0" smtClean="0"/>
            </a:br>
            <a:r>
              <a:rPr lang="en-US" dirty="0" smtClean="0"/>
              <a:t>must have been smoking crack. </a:t>
            </a:r>
            <a:endParaRPr lang="en-US" i="1" dirty="0"/>
          </a:p>
        </p:txBody>
      </p:sp>
      <p:pic>
        <p:nvPicPr>
          <p:cNvPr id="25602" name="Picture 2" descr="bush-smoking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4421" y="1470389"/>
            <a:ext cx="5682517" cy="4844348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Using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setDDControl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 on Cells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157527" cy="283154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Like in the previous presentation, sometimes a single cell may need to have its options (SELECTs) or its values change.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Instead of affecting the entire column using </a:t>
            </a:r>
            <a:r>
              <a:rPr lang="en-US" sz="2400" b="0" dirty="0" err="1" smtClean="0"/>
              <a:t>table.setColumnDDControl</a:t>
            </a:r>
            <a:r>
              <a:rPr lang="en-US" sz="2400" b="0" dirty="0" smtClean="0"/>
              <a:t>(), you can use: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depCol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setDDControl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(object); </a:t>
            </a:r>
            <a:r>
              <a:rPr lang="en-US" sz="2400" b="0" dirty="0" smtClean="0"/>
              <a:t> (SELECT)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depCol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setDDControl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(object, 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ctrlValue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); </a:t>
            </a:r>
            <a:r>
              <a:rPr lang="en-US" sz="2400" b="0" dirty="0" smtClean="0"/>
              <a:t>(Non-Select)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Data Dependencies</a:t>
            </a:r>
            <a:b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</a:b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			Take-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Aways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376" y="1075765"/>
            <a:ext cx="80413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Data Dependency is a powerful feature, used when the value or choice of value is dependent on another column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Powerful Sorting, filtering, limiting features are available, though the simple </a:t>
            </a:r>
            <a:r>
              <a:rPr lang="en-US" dirty="0" err="1" smtClean="0"/>
              <a:t>ddControl</a:t>
            </a:r>
            <a:r>
              <a:rPr lang="en-US" dirty="0" smtClean="0"/>
              <a:t>(</a:t>
            </a:r>
            <a:r>
              <a:rPr lang="en-US" dirty="0" err="1" smtClean="0"/>
              <a:t>ctrlValue</a:t>
            </a:r>
            <a:r>
              <a:rPr lang="en-US" dirty="0" smtClean="0"/>
              <a:t>) format is most often used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 smtClean="0"/>
              <a:t>ddControl</a:t>
            </a:r>
            <a:r>
              <a:rPr lang="en-US" dirty="0" smtClean="0"/>
              <a:t>, while used mostly with </a:t>
            </a:r>
            <a:r>
              <a:rPr lang="en-US" dirty="0" err="1" smtClean="0"/>
              <a:t>DropDown</a:t>
            </a:r>
            <a:r>
              <a:rPr lang="en-US" dirty="0" smtClean="0"/>
              <a:t> and </a:t>
            </a:r>
            <a:r>
              <a:rPr lang="en-US" dirty="0" err="1" smtClean="0"/>
              <a:t>ListBox</a:t>
            </a:r>
            <a:r>
              <a:rPr lang="en-US" dirty="0" smtClean="0"/>
              <a:t> columns, can be used with </a:t>
            </a:r>
            <a:r>
              <a:rPr lang="en-US" i="1" dirty="0" smtClean="0"/>
              <a:t>any column type</a:t>
            </a:r>
            <a:endParaRPr lang="en-US" dirty="0" smtClean="0"/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 smtClean="0"/>
              <a:t>table.setColumnDDControl</a:t>
            </a:r>
            <a:r>
              <a:rPr lang="en-US" dirty="0" smtClean="0"/>
              <a:t>() and [</a:t>
            </a:r>
            <a:r>
              <a:rPr lang="en-US" dirty="0" err="1" smtClean="0"/>
              <a:t>col</a:t>
            </a:r>
            <a:r>
              <a:rPr lang="en-US" dirty="0" smtClean="0"/>
              <a:t>].</a:t>
            </a:r>
            <a:r>
              <a:rPr lang="en-US" dirty="0" err="1" smtClean="0"/>
              <a:t>setDDControl</a:t>
            </a:r>
            <a:r>
              <a:rPr lang="en-US" dirty="0" smtClean="0"/>
              <a:t>() can be used to manipulate the Options, in addition to the previous presentation’s option-manipulation methods.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ppt curve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679825" cy="66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0" y="6591300"/>
            <a:ext cx="9144000" cy="268288"/>
            <a:chOff x="0" y="4160"/>
            <a:chExt cx="5760" cy="169"/>
          </a:xfrm>
        </p:grpSpPr>
        <p:sp>
          <p:nvSpPr>
            <p:cNvPr id="35852" name="Rectangle 11"/>
            <p:cNvSpPr>
              <a:spLocks noChangeArrowheads="1"/>
            </p:cNvSpPr>
            <p:nvPr/>
          </p:nvSpPr>
          <p:spPr bwMode="auto">
            <a:xfrm>
              <a:off x="0" y="4160"/>
              <a:ext cx="5760" cy="16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sp>
          <p:nvSpPr>
            <p:cNvPr id="35853" name="Text Box 5"/>
            <p:cNvSpPr txBox="1">
              <a:spLocks noChangeArrowheads="1"/>
            </p:cNvSpPr>
            <p:nvPr/>
          </p:nvSpPr>
          <p:spPr bwMode="auto">
            <a:xfrm>
              <a:off x="155" y="4166"/>
              <a:ext cx="19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>
                  <a:solidFill>
                    <a:schemeClr val="bg1"/>
                  </a:solidFill>
                  <a:latin typeface="Calibri" pitchFamily="34" charset="0"/>
                  <a:cs typeface="Arial" charset="0"/>
                </a:rPr>
                <a:t>© - All rights Reserved</a:t>
              </a:r>
            </a:p>
          </p:txBody>
        </p:sp>
        <p:sp>
          <p:nvSpPr>
            <p:cNvPr id="35854" name="Text Box 6"/>
            <p:cNvSpPr txBox="1">
              <a:spLocks noChangeArrowheads="1"/>
            </p:cNvSpPr>
            <p:nvPr/>
          </p:nvSpPr>
          <p:spPr bwMode="auto">
            <a:xfrm>
              <a:off x="3687" y="4166"/>
              <a:ext cx="19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000">
                  <a:solidFill>
                    <a:schemeClr val="bg1"/>
                  </a:solidFill>
                  <a:latin typeface="Calibri" pitchFamily="34" charset="0"/>
                  <a:cs typeface="Arial" charset="0"/>
                </a:rPr>
                <a:t>CONFIDENTIAL</a:t>
              </a:r>
            </a:p>
          </p:txBody>
        </p:sp>
      </p:grpSp>
      <p:grpSp>
        <p:nvGrpSpPr>
          <p:cNvPr id="35844" name="Group 7"/>
          <p:cNvGrpSpPr>
            <a:grpSpLocks/>
          </p:cNvGrpSpPr>
          <p:nvPr/>
        </p:nvGrpSpPr>
        <p:grpSpPr bwMode="auto">
          <a:xfrm>
            <a:off x="2198688" y="4665663"/>
            <a:ext cx="347662" cy="258762"/>
            <a:chOff x="1080" y="3824"/>
            <a:chExt cx="235" cy="195"/>
          </a:xfrm>
        </p:grpSpPr>
        <p:sp>
          <p:nvSpPr>
            <p:cNvPr id="35850" name="AutoShape 8"/>
            <p:cNvSpPr>
              <a:spLocks noChangeArrowheads="1"/>
            </p:cNvSpPr>
            <p:nvPr/>
          </p:nvSpPr>
          <p:spPr bwMode="auto">
            <a:xfrm>
              <a:off x="1080" y="3824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51" name="AutoShape 9"/>
            <p:cNvSpPr>
              <a:spLocks noChangeArrowheads="1"/>
            </p:cNvSpPr>
            <p:nvPr/>
          </p:nvSpPr>
          <p:spPr bwMode="auto">
            <a:xfrm>
              <a:off x="1187" y="3827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2451100" y="4060825"/>
            <a:ext cx="66929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000" dirty="0" smtClean="0">
                <a:latin typeface="Calibri" pitchFamily="34" charset="0"/>
              </a:rPr>
              <a:t>End of Part VI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Thank You</a:t>
            </a:r>
          </a:p>
          <a:p>
            <a:pPr>
              <a:spcBef>
                <a:spcPct val="50000"/>
              </a:spcBef>
            </a:pPr>
            <a:r>
              <a:rPr lang="en-GB" sz="3200" b="0" dirty="0" smtClean="0">
                <a:latin typeface="Calibri" pitchFamily="34" charset="0"/>
              </a:rPr>
              <a:t>Next: Visual Dynamics</a:t>
            </a:r>
            <a:endParaRPr lang="en-GB" sz="1200" b="0" dirty="0">
              <a:latin typeface="Calibri" pitchFamily="34" charset="0"/>
            </a:endParaRPr>
          </a:p>
        </p:txBody>
      </p:sp>
      <p:sp>
        <p:nvSpPr>
          <p:cNvPr id="35846" name="Line 11"/>
          <p:cNvSpPr>
            <a:spLocks noChangeShapeType="1"/>
          </p:cNvSpPr>
          <p:nvPr/>
        </p:nvSpPr>
        <p:spPr bwMode="auto">
          <a:xfrm>
            <a:off x="2549525" y="4787900"/>
            <a:ext cx="6594475" cy="0"/>
          </a:xfrm>
          <a:prstGeom prst="line">
            <a:avLst/>
          </a:prstGeom>
          <a:noFill/>
          <a:ln w="9525">
            <a:solidFill>
              <a:srgbClr val="FD7F05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Rectangle 12"/>
          <p:cNvSpPr>
            <a:spLocks noChangeArrowheads="1"/>
          </p:cNvSpPr>
          <p:nvPr/>
        </p:nvSpPr>
        <p:spPr bwMode="auto">
          <a:xfrm>
            <a:off x="3365500" y="0"/>
            <a:ext cx="5778500" cy="154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35848" name="Picture 13" descr="letterhead3 copy"/>
          <p:cNvPicPr>
            <a:picLocks noChangeAspect="1" noChangeArrowheads="1"/>
          </p:cNvPicPr>
          <p:nvPr/>
        </p:nvPicPr>
        <p:blipFill>
          <a:blip r:embed="rId4" cstate="print"/>
          <a:srcRect l="9546" t="7112" r="49048" b="35243"/>
          <a:stretch>
            <a:fillRect/>
          </a:stretch>
        </p:blipFill>
        <p:spPr bwMode="auto">
          <a:xfrm>
            <a:off x="5219700" y="203200"/>
            <a:ext cx="34036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9" name="Rectangle 5"/>
          <p:cNvSpPr txBox="1">
            <a:spLocks noChangeArrowheads="1"/>
          </p:cNvSpPr>
          <p:nvPr/>
        </p:nvSpPr>
        <p:spPr bwMode="auto">
          <a:xfrm>
            <a:off x="3457575" y="6550025"/>
            <a:ext cx="22415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F3E4920D-AEDB-458D-9851-011F0270C5FF}" type="slidenum">
              <a:rPr lang="en-US">
                <a:solidFill>
                  <a:schemeClr val="bg1"/>
                </a:solidFill>
                <a:latin typeface="Calibri" pitchFamily="34" charset="0"/>
              </a:rPr>
              <a:pPr algn="ctr"/>
              <a:t>22</a:t>
            </a:fld>
            <a:endParaRPr lang="en-US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Data Dependencies – When to Use?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634019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</a:t>
            </a:r>
            <a:r>
              <a:rPr lang="en-US" sz="2400" b="0" i="1" dirty="0" smtClean="0"/>
              <a:t>value </a:t>
            </a:r>
            <a:r>
              <a:rPr lang="en-US" sz="2400" b="0" dirty="0" smtClean="0"/>
              <a:t>of one cell is dependent on another.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Ex: The HTML-Cell "UOM" changes when you select </a:t>
            </a:r>
            <a:r>
              <a:rPr lang="en-US" sz="2400" b="0" dirty="0" smtClean="0"/>
              <a:t>Country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</a:t>
            </a:r>
            <a:r>
              <a:rPr lang="en-US" sz="2400" b="0" i="1" dirty="0" smtClean="0"/>
              <a:t>choices</a:t>
            </a:r>
            <a:r>
              <a:rPr lang="en-US" sz="2400" b="0" dirty="0" smtClean="0"/>
              <a:t> of one cell (SELECT-type) is dependent on another.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Ex: Hierarchical </a:t>
            </a:r>
            <a:r>
              <a:rPr lang="en-US" sz="2400" b="0" dirty="0" err="1" smtClean="0"/>
              <a:t>DropDowns</a:t>
            </a:r>
            <a:r>
              <a:rPr lang="en-US" sz="2400" b="0" dirty="0" smtClean="0"/>
              <a:t>, such as </a:t>
            </a:r>
            <a:r>
              <a:rPr lang="en-US" sz="2400" b="0" dirty="0" err="1" smtClean="0"/>
              <a:t>Region</a:t>
            </a:r>
            <a:r>
              <a:rPr lang="en-US" sz="2400" b="0" dirty="0" err="1" smtClean="0">
                <a:sym typeface="Wingdings" pitchFamily="2" charset="2"/>
              </a:rPr>
              <a:t>CountryState</a:t>
            </a:r>
            <a:endParaRPr lang="en-US" sz="2400" b="0" dirty="0" smtClean="0">
              <a:sym typeface="Wingdings" pitchFamily="2" charset="2"/>
            </a:endParaRP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>
                <a:sym typeface="Wingdings" pitchFamily="2" charset="2"/>
              </a:rPr>
              <a:t>Ex: Search text box limits </a:t>
            </a:r>
            <a:r>
              <a:rPr lang="en-US" sz="2400" b="0" dirty="0" err="1" smtClean="0">
                <a:sym typeface="Wingdings" pitchFamily="2" charset="2"/>
              </a:rPr>
              <a:t>ListBox</a:t>
            </a:r>
            <a:r>
              <a:rPr lang="en-US" sz="2400" b="0" dirty="0" smtClean="0">
                <a:sym typeface="Wingdings" pitchFamily="2" charset="2"/>
              </a:rPr>
              <a:t> options, such as </a:t>
            </a:r>
            <a:br>
              <a:rPr lang="en-US" sz="2400" b="0" dirty="0" smtClean="0">
                <a:sym typeface="Wingdings" pitchFamily="2" charset="2"/>
              </a:rPr>
            </a:br>
            <a:r>
              <a:rPr lang="en-US" sz="2400" b="0" dirty="0" smtClean="0">
                <a:sym typeface="Wingdings" pitchFamily="2" charset="2"/>
              </a:rPr>
              <a:t>City </a:t>
            </a:r>
            <a:r>
              <a:rPr lang="en-US" sz="2400" b="0" dirty="0" err="1" smtClean="0">
                <a:sym typeface="Wingdings" pitchFamily="2" charset="2"/>
              </a:rPr>
              <a:t>SearchCities</a:t>
            </a:r>
            <a:endParaRPr lang="en-US" sz="2400" b="0" dirty="0" smtClean="0">
              <a:sym typeface="Wingdings" pitchFamily="2" charset="2"/>
            </a:endParaRP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>
              <a:sym typeface="Wingdings" pitchFamily="2" charset="2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>
                <a:sym typeface="Wingdings" pitchFamily="2" charset="2"/>
              </a:rPr>
              <a:t>The controlling cell and the dependent cell can be of </a:t>
            </a:r>
            <a:r>
              <a:rPr lang="en-US" sz="2400" i="1" dirty="0" smtClean="0">
                <a:sym typeface="Wingdings" pitchFamily="2" charset="2"/>
              </a:rPr>
              <a:t>any cell type</a:t>
            </a:r>
            <a:r>
              <a:rPr lang="en-US" sz="2400" b="0" i="1" dirty="0" smtClean="0">
                <a:sym typeface="Wingdings" pitchFamily="2" charset="2"/>
              </a:rPr>
              <a:t> (it’s not just for dropdowns and </a:t>
            </a:r>
            <a:r>
              <a:rPr lang="en-US" sz="2400" b="0" i="1" dirty="0" err="1" smtClean="0">
                <a:sym typeface="Wingdings" pitchFamily="2" charset="2"/>
              </a:rPr>
              <a:t>listboxes</a:t>
            </a:r>
            <a:r>
              <a:rPr lang="en-US" sz="2400" b="0" i="1" dirty="0" smtClean="0">
                <a:sym typeface="Wingdings" pitchFamily="2" charset="2"/>
              </a:rPr>
              <a:t>)</a:t>
            </a:r>
            <a:endParaRPr lang="en-US" sz="2400" b="0" dirty="0" smtClean="0">
              <a:sym typeface="Wingdings" pitchFamily="2" charset="2"/>
            </a:endParaRP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Data Dependency – Data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634019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Data can come in two flavors: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Pairs 				Triples</a:t>
            </a:r>
            <a:br>
              <a:rPr lang="en-US" sz="2400" b="0" dirty="0" smtClean="0"/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Pairs can be used for non-SELECT types</a:t>
            </a:r>
            <a:br>
              <a:rPr lang="en-US" sz="2400" b="0" dirty="0" smtClean="0"/>
            </a:br>
            <a:r>
              <a:rPr lang="en-US" sz="2400" b="0" dirty="0" smtClean="0"/>
              <a:t>Triples are always used for SELECT type cells</a:t>
            </a:r>
            <a:br>
              <a:rPr lang="en-US" sz="2400" b="0" dirty="0" smtClean="0"/>
            </a:br>
            <a:r>
              <a:rPr lang="en-US" sz="2400" b="0" dirty="0" smtClean="0"/>
              <a:t>Triples can also used for several non-SELECT cells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u="sng" dirty="0" smtClean="0"/>
              <a:t>You can </a:t>
            </a:r>
            <a:r>
              <a:rPr lang="en-US" sz="2400" b="0" i="1" u="sng" dirty="0" smtClean="0"/>
              <a:t>always</a:t>
            </a:r>
            <a:r>
              <a:rPr lang="en-US" sz="2400" b="0" u="sng" dirty="0" smtClean="0"/>
              <a:t> use the Triples format</a:t>
            </a:r>
            <a:r>
              <a:rPr lang="en-US" sz="2400" b="0" dirty="0" smtClean="0"/>
              <a:t>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You need to convert the tabular data into </a:t>
            </a:r>
            <a:br>
              <a:rPr lang="en-US" sz="2400" b="0" dirty="0" smtClean="0"/>
            </a:br>
            <a:r>
              <a:rPr lang="en-US" sz="2400" b="0" dirty="0" smtClean="0"/>
              <a:t>JavaScript Object Notation: JSON.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endParaRPr lang="en-US" sz="2400" b="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74631" y="1291492"/>
          <a:ext cx="185224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7846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Ctrl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07018" y="1256324"/>
          <a:ext cx="21335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4076"/>
                <a:gridCol w="668215"/>
                <a:gridCol w="7913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Ctrl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JSON – JavaScript Object Notation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75542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 JSON object can be immediately evaluated and used natively by JavaScript. There is no further parsing, such as required by XML.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Pairs 				Triples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Pairs becomes: {"1":"USD", "2":"EUR", "3":"CAN"}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Triples becomes: {"1":{"1":"NY","2":"PA"}, "2":{"3":"ON"}}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You can always use Triples, even for non-SELECT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Fortunately, it’s easy to convert from a table to JSON</a:t>
            </a:r>
            <a:br>
              <a:rPr lang="en-US" sz="2400" b="0" dirty="0" smtClean="0"/>
            </a:br>
            <a:endParaRPr lang="en-US" sz="2400" b="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35015" y="2012461"/>
          <a:ext cx="185224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7846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Ctrl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19095" y="1959709"/>
          <a:ext cx="21335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4076"/>
                <a:gridCol w="668215"/>
                <a:gridCol w="7913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Ctrl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Data 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JSON Conversion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509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There are two convenient ways of using JSON.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For very generic usages, use the Java </a:t>
            </a:r>
            <a:r>
              <a:rPr lang="en-US" sz="2400" b="0" dirty="0" err="1" smtClean="0"/>
              <a:t>JSONObject</a:t>
            </a:r>
            <a:r>
              <a:rPr lang="en-US" sz="2400" b="0" dirty="0" smtClean="0"/>
              <a:t> classes. It’s perfect for AJAX!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Fortunately, we have an easy way to convert built right into the framework, just for this purpose: </a:t>
            </a:r>
            <a:br>
              <a:rPr lang="en-US" sz="2400" b="0" dirty="0" smtClean="0"/>
            </a:br>
            <a:r>
              <a:rPr lang="en-US" sz="2400" b="0" dirty="0" smtClean="0"/>
              <a:t>	the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ControlOptionList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It does all the work!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You create SQL to return 3-column triples: </a:t>
            </a:r>
            <a:br>
              <a:rPr lang="en-US" sz="2400" b="0" dirty="0" smtClean="0"/>
            </a:br>
            <a:r>
              <a:rPr lang="en-US" sz="2400" b="0" dirty="0" smtClean="0"/>
              <a:t>Control, Key, Value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i="1" dirty="0" smtClean="0"/>
              <a:t>Make Sure to Sort by Control</a:t>
            </a:r>
            <a:r>
              <a:rPr lang="en-US" sz="2400" b="0" dirty="0" smtClean="0"/>
              <a:t>, </a:t>
            </a:r>
            <a:br>
              <a:rPr lang="en-US" sz="2400" b="0" dirty="0" smtClean="0"/>
            </a:br>
            <a:r>
              <a:rPr lang="en-US" sz="2400" b="0" dirty="0" smtClean="0"/>
              <a:t>then by whatever order you want (or none)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SELECT: Data 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ControlOptionList</a:t>
            </a:r>
            <a:endParaRPr lang="en-US" sz="2800" dirty="0" smtClean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2" y="666750"/>
            <a:ext cx="8523287" cy="627864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Example (TBC Admin-Users Filter):</a:t>
            </a:r>
            <a:br>
              <a:rPr lang="en-US" sz="2400" b="0" dirty="0" smtClean="0"/>
            </a:b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Organization Type (</a:t>
            </a:r>
            <a:r>
              <a:rPr lang="en-US" sz="2400" b="0" dirty="0" err="1" smtClean="0"/>
              <a:t>orgType</a:t>
            </a:r>
            <a:r>
              <a:rPr lang="en-US" sz="2400" b="0" dirty="0" smtClean="0"/>
              <a:t>) controls Role (role).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Two Control values ("Unilever"="1" and "Carrier"="4") are selected. Roles is then automatically populated with all Unilever + Carrier roles.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How is this done?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3666" y="1192457"/>
            <a:ext cx="7844415" cy="177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SELECT: Data 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ControlOptionList</a:t>
            </a:r>
            <a:endParaRPr lang="en-US" sz="2800" dirty="0" smtClean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2" y="666750"/>
            <a:ext cx="8523287" cy="27546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/>
              <a:t>ControlOptionList</a:t>
            </a:r>
            <a:r>
              <a:rPr lang="en-US" sz="1400" dirty="0" smtClean="0"/>
              <a:t> </a:t>
            </a:r>
            <a:r>
              <a:rPr lang="en-US" sz="1400" dirty="0" err="1" smtClean="0"/>
              <a:t>roleList</a:t>
            </a:r>
            <a:r>
              <a:rPr lang="en-US" sz="1400" dirty="0" smtClean="0"/>
              <a:t> = new </a:t>
            </a:r>
            <a:r>
              <a:rPr lang="en-US" sz="1400" dirty="0" err="1" smtClean="0"/>
              <a:t>ControlOptionList</a:t>
            </a:r>
            <a:r>
              <a:rPr lang="en-US" sz="1400" dirty="0" smtClean="0"/>
              <a:t>();</a:t>
            </a:r>
          </a:p>
          <a:p>
            <a:r>
              <a:rPr lang="en-US" sz="1400" dirty="0" err="1" smtClean="0"/>
              <a:t>roleList.setSelectPs</a:t>
            </a:r>
            <a:r>
              <a:rPr lang="en-US" sz="1400" dirty="0" smtClean="0"/>
              <a:t>(</a:t>
            </a:r>
            <a:r>
              <a:rPr lang="en-US" sz="1400" dirty="0" err="1" smtClean="0"/>
              <a:t>pageResource.getString</a:t>
            </a:r>
            <a:r>
              <a:rPr lang="en-US" sz="1400" dirty="0" smtClean="0"/>
              <a:t>("</a:t>
            </a:r>
            <a:r>
              <a:rPr lang="en-US" sz="1400" dirty="0" err="1" smtClean="0"/>
              <a:t>sql_role_list</a:t>
            </a:r>
            <a:r>
              <a:rPr lang="en-US" sz="1400" dirty="0" smtClean="0"/>
              <a:t>"));</a:t>
            </a:r>
          </a:p>
          <a:p>
            <a:r>
              <a:rPr lang="en-US" sz="1400" dirty="0" err="1" smtClean="0"/>
              <a:t>roleList.setSelectParameter</a:t>
            </a:r>
            <a:r>
              <a:rPr lang="en-US" sz="1400" dirty="0" smtClean="0"/>
              <a:t>(1, </a:t>
            </a:r>
            <a:r>
              <a:rPr lang="en-US" sz="1400" dirty="0" err="1" smtClean="0"/>
              <a:t>DBTypes.INTEGER</a:t>
            </a:r>
            <a:r>
              <a:rPr lang="en-US" sz="1400" dirty="0" smtClean="0"/>
              <a:t>, </a:t>
            </a:r>
            <a:r>
              <a:rPr lang="en-US" sz="1400" dirty="0" err="1" smtClean="0"/>
              <a:t>String.valueOf</a:t>
            </a:r>
            <a:r>
              <a:rPr lang="en-US" sz="1400" dirty="0" smtClean="0"/>
              <a:t>(</a:t>
            </a:r>
            <a:r>
              <a:rPr lang="en-US" sz="1400" dirty="0" err="1" smtClean="0"/>
              <a:t>userInfo.getLanguageId</a:t>
            </a:r>
            <a:r>
              <a:rPr lang="en-US" sz="1400" dirty="0" smtClean="0"/>
              <a:t>()));</a:t>
            </a:r>
          </a:p>
          <a:p>
            <a:r>
              <a:rPr lang="en-US" sz="1400" dirty="0" err="1" smtClean="0"/>
              <a:t>roleList.setSelectParameter</a:t>
            </a:r>
            <a:r>
              <a:rPr lang="en-US" sz="1400" dirty="0" smtClean="0"/>
              <a:t>(2, </a:t>
            </a:r>
            <a:r>
              <a:rPr lang="en-US" sz="1400" dirty="0" err="1" smtClean="0"/>
              <a:t>DBTypes.INTEGER</a:t>
            </a:r>
            <a:r>
              <a:rPr lang="en-US" sz="1400" dirty="0" smtClean="0"/>
              <a:t>, </a:t>
            </a:r>
            <a:r>
              <a:rPr lang="en-US" sz="1400" dirty="0" err="1" smtClean="0"/>
              <a:t>String.valueOf</a:t>
            </a:r>
            <a:r>
              <a:rPr lang="en-US" sz="1400" dirty="0" smtClean="0"/>
              <a:t>(</a:t>
            </a:r>
            <a:r>
              <a:rPr lang="en-US" sz="1400" dirty="0" err="1" smtClean="0"/>
              <a:t>userOrgTypeId</a:t>
            </a:r>
            <a:r>
              <a:rPr lang="en-US" sz="1400" dirty="0" smtClean="0"/>
              <a:t>));</a:t>
            </a:r>
          </a:p>
          <a:p>
            <a:r>
              <a:rPr lang="en-US" sz="1400" dirty="0" err="1" smtClean="0"/>
              <a:t>roleList.setControlColumn</a:t>
            </a:r>
            <a:r>
              <a:rPr lang="en-US" sz="1400" dirty="0" smtClean="0"/>
              <a:t>("</a:t>
            </a:r>
            <a:r>
              <a:rPr lang="en-US" sz="1400" dirty="0" err="1" smtClean="0"/>
              <a:t>org_type_id</a:t>
            </a:r>
            <a:r>
              <a:rPr lang="en-US" sz="1400" dirty="0" smtClean="0"/>
              <a:t>");</a:t>
            </a:r>
          </a:p>
          <a:p>
            <a:r>
              <a:rPr lang="en-US" sz="1400" dirty="0" err="1" smtClean="0"/>
              <a:t>roleList.setKeyColumn</a:t>
            </a:r>
            <a:r>
              <a:rPr lang="en-US" sz="1400" dirty="0" smtClean="0"/>
              <a:t>("</a:t>
            </a:r>
            <a:r>
              <a:rPr lang="en-US" sz="1400" dirty="0" err="1" smtClean="0"/>
              <a:t>role_id</a:t>
            </a:r>
            <a:r>
              <a:rPr lang="en-US" sz="1400" dirty="0" smtClean="0"/>
              <a:t>");</a:t>
            </a:r>
          </a:p>
          <a:p>
            <a:r>
              <a:rPr lang="en-US" sz="1400" dirty="0" err="1" smtClean="0"/>
              <a:t>roleList.setValueColumn</a:t>
            </a:r>
            <a:r>
              <a:rPr lang="en-US" sz="1400" dirty="0" smtClean="0"/>
              <a:t>("</a:t>
            </a:r>
            <a:r>
              <a:rPr lang="en-US" sz="1400" dirty="0" err="1" smtClean="0"/>
              <a:t>role_name</a:t>
            </a:r>
            <a:r>
              <a:rPr lang="en-US" sz="1400" dirty="0" smtClean="0"/>
              <a:t>");</a:t>
            </a:r>
          </a:p>
          <a:p>
            <a:r>
              <a:rPr lang="en-US" sz="1400" dirty="0" err="1" smtClean="0"/>
              <a:t>roleList.initializeFromDB</a:t>
            </a:r>
            <a:r>
              <a:rPr lang="en-US" sz="1400" dirty="0" smtClean="0"/>
              <a:t>(</a:t>
            </a:r>
            <a:r>
              <a:rPr lang="en-US" sz="1400" dirty="0" err="1" smtClean="0"/>
              <a:t>request,dbCon</a:t>
            </a:r>
            <a:r>
              <a:rPr lang="en-US" sz="1400" dirty="0" smtClean="0"/>
              <a:t>);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1400" dirty="0" smtClean="0"/>
              <a:t>SQL Simplified: </a:t>
            </a:r>
            <a:br>
              <a:rPr lang="en-US" sz="1400" dirty="0" smtClean="0"/>
            </a:br>
            <a:r>
              <a:rPr lang="en-US" sz="1400" dirty="0" smtClean="0"/>
              <a:t>SELECT </a:t>
            </a:r>
            <a:r>
              <a:rPr lang="en-US" sz="1400" dirty="0" err="1" smtClean="0"/>
              <a:t>org_type_id</a:t>
            </a:r>
            <a:r>
              <a:rPr lang="en-US" sz="1400" dirty="0" smtClean="0"/>
              <a:t>, </a:t>
            </a:r>
            <a:r>
              <a:rPr lang="en-US" sz="1400" dirty="0" err="1" smtClean="0"/>
              <a:t>role_id</a:t>
            </a:r>
            <a:r>
              <a:rPr lang="en-US" sz="1400" dirty="0" smtClean="0"/>
              <a:t>, </a:t>
            </a:r>
            <a:r>
              <a:rPr lang="en-US" sz="1400" dirty="0" err="1" smtClean="0"/>
              <a:t>role_name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FROM	</a:t>
            </a:r>
            <a:r>
              <a:rPr lang="en-US" sz="1400" dirty="0" err="1" smtClean="0"/>
              <a:t>adm_roles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ORDER BY 1,3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3127" y="3412841"/>
            <a:ext cx="4056795" cy="320087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data is arranged in triples, sorted by the controlling column (1</a:t>
            </a:r>
            <a:r>
              <a:rPr lang="en-US" sz="2400" b="0" baseline="30000" dirty="0" smtClean="0"/>
              <a:t>st</a:t>
            </a:r>
            <a:r>
              <a:rPr lang="en-US" sz="2400" b="0" dirty="0" smtClean="0"/>
              <a:t>).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role </a:t>
            </a:r>
            <a:r>
              <a:rPr lang="en-US" sz="2400" b="0" dirty="0" err="1" smtClean="0"/>
              <a:t>ListBox</a:t>
            </a:r>
            <a:r>
              <a:rPr lang="en-US" sz="2400" b="0" dirty="0" smtClean="0"/>
              <a:t> column simply includes the </a:t>
            </a:r>
            <a:r>
              <a:rPr lang="en-US" sz="2400" b="0" dirty="0" err="1" smtClean="0"/>
              <a:t>roleList</a:t>
            </a:r>
            <a:r>
              <a:rPr lang="en-US" sz="2400" b="0" dirty="0" smtClean="0"/>
              <a:t> object in its definition </a:t>
            </a:r>
            <a:br>
              <a:rPr lang="en-US" sz="2400" b="0" dirty="0" smtClean="0"/>
            </a:br>
            <a:r>
              <a:rPr lang="en-US" sz="2400" b="0" dirty="0" smtClean="0"/>
              <a:t>The JSON representation is handled </a:t>
            </a:r>
            <a:r>
              <a:rPr lang="en-US" sz="2400" b="0" u="sng" dirty="0" smtClean="0"/>
              <a:t>automatically</a:t>
            </a:r>
            <a:r>
              <a:rPr lang="en-US" sz="2400" b="0" dirty="0" smtClean="0"/>
              <a:t>.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85360" y="1639691"/>
          <a:ext cx="4066272" cy="4948770"/>
        </p:xfrm>
        <a:graphic>
          <a:graphicData uri="http://schemas.openxmlformats.org/drawingml/2006/table">
            <a:tbl>
              <a:tblPr/>
              <a:tblGrid>
                <a:gridCol w="830702"/>
                <a:gridCol w="409118"/>
                <a:gridCol w="2826452"/>
              </a:tblGrid>
              <a:tr h="483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org_type_id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role_id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role_name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31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Administrator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BravoSolution Admin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Distribution Planner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Logistics Finance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7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 Mgr 3PL Supply Relation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7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Transportation Director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7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Transportation Specialist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Administrator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7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Contract Administrator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7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Dist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Reqs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&amp; Contracts (Viewer)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Dist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Reqs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(Viewer)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SELECT: Data 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ControlOptionList</a:t>
            </a:r>
            <a:endParaRPr lang="en-US" sz="2800" dirty="0" smtClean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087205" y="720885"/>
            <a:ext cx="4056795" cy="575542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becomes JSON data and the </a:t>
            </a:r>
            <a:r>
              <a:rPr lang="en-US" sz="2400" b="0" dirty="0" err="1" smtClean="0"/>
              <a:t>setColumnDDControl</a:t>
            </a:r>
            <a:r>
              <a:rPr lang="en-US" sz="2400" b="0" dirty="0" smtClean="0"/>
              <a:t>() method is automatically created:</a:t>
            </a:r>
            <a:br>
              <a:rPr lang="en-US" sz="2400" b="0" dirty="0" smtClean="0"/>
            </a:br>
            <a:r>
              <a:rPr lang="en-US" sz="1600" dirty="0" err="1" smtClean="0"/>
              <a:t>admUsersFltr.setColumnDDControl</a:t>
            </a:r>
            <a:r>
              <a:rPr lang="en-US" sz="1600" dirty="0" smtClean="0"/>
              <a:t>(</a:t>
            </a:r>
            <a:br>
              <a:rPr lang="en-US" sz="1600" dirty="0" smtClean="0"/>
            </a:br>
            <a:r>
              <a:rPr lang="en-US" sz="1600" dirty="0" smtClean="0"/>
              <a:t>"role",</a:t>
            </a:r>
            <a:br>
              <a:rPr lang="en-US" sz="1600" dirty="0" smtClean="0"/>
            </a:br>
            <a:r>
              <a:rPr lang="en-US" sz="1600" dirty="0" smtClean="0"/>
              <a:t>{"4":{"3":"Administrator (Carrier)","16":"Contract Administrator (Carrier)","8":"Dist </a:t>
            </a:r>
            <a:r>
              <a:rPr lang="en-US" sz="1600" dirty="0" err="1" smtClean="0"/>
              <a:t>Reqs</a:t>
            </a:r>
            <a:r>
              <a:rPr lang="en-US" sz="1600" dirty="0" smtClean="0"/>
              <a:t> &amp; Contracts (Viewer) (Carrier)","7":"Dist </a:t>
            </a:r>
            <a:r>
              <a:rPr lang="en-US" sz="1600" dirty="0" err="1" smtClean="0"/>
              <a:t>Reqs</a:t>
            </a:r>
            <a:r>
              <a:rPr lang="en-US" sz="1600" dirty="0" smtClean="0"/>
              <a:t> (Viewer) (Carrier)"},</a:t>
            </a:r>
            <a:br>
              <a:rPr lang="en-US" sz="1600" dirty="0" smtClean="0"/>
            </a:br>
            <a:r>
              <a:rPr lang="en-US" sz="1600" dirty="0" smtClean="0"/>
              <a:t>"1":{"6":"Administrator (Unilever)", "1":"BravoSolution Admin (Unilever)", "13":"Distribution Planner (Unilever)", "15":"Logistics Finance (Unilever)", "14":"Tran Mgr 3PL Supply Relation (Unilever)", "12":"Transportation Director (Unilever)", "10":"Transportation Specialist (Unilever)"}}); </a:t>
            </a:r>
            <a:r>
              <a:rPr lang="en-US" sz="1600" b="0" dirty="0" smtClean="0"/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9836" y="1375922"/>
          <a:ext cx="4066272" cy="4959498"/>
        </p:xfrm>
        <a:graphic>
          <a:graphicData uri="http://schemas.openxmlformats.org/drawingml/2006/table">
            <a:tbl>
              <a:tblPr/>
              <a:tblGrid>
                <a:gridCol w="830702"/>
                <a:gridCol w="409118"/>
                <a:gridCol w="2826452"/>
              </a:tblGrid>
              <a:tr h="483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org_type_id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role_id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role_name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31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Administrator (Unilever)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BravoSolution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Admin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(Unilever)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Distribution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Planner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(Unilever)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Logistics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Finance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(Unilever)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7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 Mgr 3PL Supply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Relation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(Unilever)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7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Transportation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Director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(Unilever)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7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Transportation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Specialist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(Unilever)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Administrator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(Carrier)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7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Contract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Administrator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(Carrier)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7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Dist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Reqs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&amp; Contracts (Viewer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(Carrier)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Dist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Reqs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(Viewer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(Carrier)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79" marR="7779" marT="7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08282" y="701459"/>
            <a:ext cx="4056795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SQL data…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Education_Services_Master">
  <a:themeElements>
    <a:clrScheme name="2_Education_Services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Education_Services_Master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ducation_Services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53556</TotalTime>
  <Words>1175</Words>
  <Application>Microsoft Office PowerPoint</Application>
  <PresentationFormat>On-screen Show (4:3)</PresentationFormat>
  <Paragraphs>386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2_Education_Services_Master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Verticalnet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/ OTM Review</dc:title>
  <dc:subject>Product Management Review</dc:subject>
  <dc:creator>Jim Wetekamp</dc:creator>
  <dc:description/>
  <cp:lastModifiedBy>Jack Zinn</cp:lastModifiedBy>
  <cp:revision>2667</cp:revision>
  <cp:lastPrinted>2003-03-05T17:13:58Z</cp:lastPrinted>
  <dcterms:created xsi:type="dcterms:W3CDTF">2001-08-16T22:47:52Z</dcterms:created>
  <dcterms:modified xsi:type="dcterms:W3CDTF">2011-04-06T16:45:00Z</dcterms:modified>
</cp:coreProperties>
</file>