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MariaDB" TargetMode="External"/><Relationship Id="rId13" Type="http://schemas.openxmlformats.org/officeDocument/2006/relationships/hyperlink" Target="https://fr.wikipedia.org/wiki/DB2" TargetMode="External"/><Relationship Id="rId3" Type="http://schemas.openxmlformats.org/officeDocument/2006/relationships/hyperlink" Target="https://fr.wikipedia.org/wiki/Base_de_donn%C3%A9es_relationnelle" TargetMode="External"/><Relationship Id="rId7" Type="http://schemas.openxmlformats.org/officeDocument/2006/relationships/hyperlink" Target="https://fr.wikipedia.org/wiki/Licence_BSD" TargetMode="External"/><Relationship Id="rId12" Type="http://schemas.openxmlformats.org/officeDocument/2006/relationships/hyperlink" Target="https://fr.wikipedia.org/wiki/Sybase" TargetMode="External"/><Relationship Id="rId17" Type="http://schemas.openxmlformats.org/officeDocument/2006/relationships/hyperlink" Target="https://fr.wikipedia.org/wiki/Linux" TargetMode="External"/><Relationship Id="rId2" Type="http://schemas.openxmlformats.org/officeDocument/2006/relationships/hyperlink" Target="https://fr.wikipedia.org/wiki/Syst%C3%A8me_de_gestion_de_base_de_donn%C3%A9es" TargetMode="External"/><Relationship Id="rId16" Type="http://schemas.openxmlformats.org/officeDocument/2006/relationships/hyperlink" Target="https://fr.wikipedia.org/wiki/Apache_HTTP_Serv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Logiciel_libre" TargetMode="External"/><Relationship Id="rId11" Type="http://schemas.openxmlformats.org/officeDocument/2006/relationships/hyperlink" Target="https://fr.wikipedia.org/wiki/MySQL" TargetMode="External"/><Relationship Id="rId5" Type="http://schemas.openxmlformats.org/officeDocument/2006/relationships/hyperlink" Target="https://fr.wikipedia.org/wiki/Syst%C3%A8me_de_gestion_de_base_de_donn%C3%A9es_relationnel-objet" TargetMode="External"/><Relationship Id="rId15" Type="http://schemas.openxmlformats.org/officeDocument/2006/relationships/hyperlink" Target="https://fr.wikipedia.org/wiki/Microsoft_SQL_Server" TargetMode="External"/><Relationship Id="rId10" Type="http://schemas.openxmlformats.org/officeDocument/2006/relationships/hyperlink" Target="https://fr.wikipedia.org/wiki/Oracle_(base_de_donn%C3%A9es)" TargetMode="External"/><Relationship Id="rId4" Type="http://schemas.openxmlformats.org/officeDocument/2006/relationships/hyperlink" Target="https://fr.wikipedia.org/wiki/Base_de_donn%C3%A9es_orient%C3%A9e_objet" TargetMode="External"/><Relationship Id="rId9" Type="http://schemas.openxmlformats.org/officeDocument/2006/relationships/hyperlink" Target="https://fr.wikipedia.org/wiki/Firebird_(SGBDR)" TargetMode="External"/><Relationship Id="rId14" Type="http://schemas.openxmlformats.org/officeDocument/2006/relationships/hyperlink" Target="https://fr.wikipedia.org/wiki/Informi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SGBDR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MySQL, </a:t>
            </a:r>
            <a:r>
              <a:rPr lang="fr-FR" dirty="0" err="1" smtClean="0"/>
              <a:t>Postgre</a:t>
            </a:r>
            <a:r>
              <a:rPr lang="fr-FR" dirty="0" smtClean="0"/>
              <a:t> SQL </a:t>
            </a:r>
            <a:r>
              <a:rPr lang="fr-FR" dirty="0" smtClean="0"/>
              <a:t>et SQL </a:t>
            </a:r>
            <a:r>
              <a:rPr lang="fr-FR" dirty="0" smtClean="0"/>
              <a:t>SERVER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5852" y="1285860"/>
            <a:ext cx="55721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Définition </a:t>
            </a:r>
            <a:r>
              <a:rPr lang="fr-FR" sz="2800" b="1" dirty="0" smtClean="0">
                <a:solidFill>
                  <a:srgbClr val="FF0000"/>
                </a:solidFill>
              </a:rPr>
              <a:t>MySQL: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Le terme </a:t>
            </a:r>
            <a:r>
              <a:rPr lang="fr-FR" sz="2800" b="1" dirty="0" smtClean="0"/>
              <a:t>MySQL</a:t>
            </a:r>
            <a:r>
              <a:rPr lang="fr-FR" sz="2800" dirty="0" smtClean="0"/>
              <a:t>, pour </a:t>
            </a:r>
            <a:r>
              <a:rPr lang="fr-FR" sz="2800" dirty="0" err="1" smtClean="0"/>
              <a:t>My</a:t>
            </a:r>
            <a:r>
              <a:rPr lang="fr-FR" sz="2800" dirty="0" smtClean="0"/>
              <a:t> </a:t>
            </a:r>
            <a:r>
              <a:rPr lang="fr-FR" sz="2800" u="sng" dirty="0" err="1" smtClean="0">
                <a:hlinkClick r:id="rId2" tooltip="SQL"/>
              </a:rPr>
              <a:t>Structured</a:t>
            </a:r>
            <a:r>
              <a:rPr lang="fr-FR" sz="2800" u="sng" dirty="0" smtClean="0">
                <a:hlinkClick r:id="rId2" tooltip="SQL"/>
              </a:rPr>
              <a:t> </a:t>
            </a:r>
            <a:r>
              <a:rPr lang="fr-FR" sz="2800" u="sng" dirty="0" err="1" smtClean="0">
                <a:hlinkClick r:id="rId2" tooltip="SQL"/>
              </a:rPr>
              <a:t>Query</a:t>
            </a:r>
            <a:r>
              <a:rPr lang="fr-FR" sz="2800" u="sng" dirty="0" smtClean="0">
                <a:hlinkClick r:id="rId2" tooltip="SQL"/>
              </a:rPr>
              <a:t> </a:t>
            </a:r>
            <a:r>
              <a:rPr lang="fr-FR" sz="2800" u="sng" dirty="0" err="1" smtClean="0">
                <a:hlinkClick r:id="rId2" tooltip="SQL"/>
              </a:rPr>
              <a:t>Language</a:t>
            </a:r>
            <a:r>
              <a:rPr lang="fr-FR" sz="2800" dirty="0" smtClean="0"/>
              <a:t>, désigne un serveur de base de données distribué sous licence libre GNU (General Public License). Il est, la plupart du temps, intégré dans la suite de logiciels </a:t>
            </a:r>
            <a:r>
              <a:rPr lang="fr-FR" sz="2800" u="sng" dirty="0" smtClean="0"/>
              <a:t>LAMP</a:t>
            </a:r>
            <a:r>
              <a:rPr lang="fr-FR" sz="2800" dirty="0" smtClean="0"/>
              <a:t>qui </a:t>
            </a:r>
            <a:r>
              <a:rPr lang="fr-FR" sz="2800" dirty="0" smtClean="0"/>
              <a:t>comprend un système d'exploitation (Linux), un serveur web (Apache) et un langage de </a:t>
            </a:r>
            <a:r>
              <a:rPr lang="fr-FR" sz="2800" u="sng" dirty="0" smtClean="0"/>
              <a:t>SCRIPT</a:t>
            </a:r>
            <a:r>
              <a:rPr lang="fr-FR" sz="2800" dirty="0" smtClean="0"/>
              <a:t> (PHP).</a:t>
            </a:r>
            <a:endParaRPr lang="fr-F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571480"/>
            <a:ext cx="84296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solidFill>
                  <a:srgbClr val="FF0000"/>
                </a:solidFill>
              </a:rPr>
              <a:t>PostgreSQL</a:t>
            </a:r>
            <a:r>
              <a:rPr lang="fr-FR" sz="28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fr-FR" sz="2800" dirty="0" smtClean="0"/>
              <a:t> est un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Système de gestion de base de données"/>
              </a:rPr>
              <a:t>système de gestion de base de données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Base de données relationnelle"/>
              </a:rPr>
              <a:t>relationnelle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et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 tooltip="Base de données orientée objet"/>
              </a:rPr>
              <a:t>objet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 tooltip="Système de gestion de base de données relationnel-objet"/>
              </a:rPr>
              <a:t>SGBDRO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 C'est un outil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6" tooltip="Logiciel libre"/>
              </a:rPr>
              <a:t>libre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disponible selon les termes d'une licence de type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 tooltip="Licence BSD"/>
              </a:rPr>
              <a:t>BSD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 système est concurrent d'autres systèmes de gestion de base de données, qu'ils soient libres (comme 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8" tooltip="MariaDB"/>
              </a:rPr>
              <a:t>MariaDB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et 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9" tooltip="Firebird (SGBDR)"/>
              </a:rPr>
              <a:t>Firebird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ou propriétaires (comme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0" tooltip="Oracle (base de données)"/>
              </a:rPr>
              <a:t>Oracle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1" tooltip="MySQL"/>
              </a:rPr>
              <a:t>MySQL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2" tooltip="Sybase"/>
              </a:rPr>
              <a:t>Sybase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3" tooltip="DB2"/>
              </a:rPr>
              <a:t>DB2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14" tooltip="Informix"/>
              </a:rPr>
              <a:t>Informix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et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5" tooltip="Microsoft SQL Server"/>
              </a:rPr>
              <a:t>Microsoft SQL Server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 Comme les projets libres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6" tooltip="Apache HTTP Server"/>
              </a:rPr>
              <a:t>Apache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et 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7" tooltip="Linux"/>
              </a:rPr>
              <a:t>Linux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PostgreSQL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n'est pas contrôlé par une seule entreprise, mais est fondé sur une communauté mondiale de développeurs et d'entreprises.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40048"/>
            <a:ext cx="83582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Définition SQL Server: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Le </a:t>
            </a:r>
            <a:r>
              <a:rPr lang="fr-FR" sz="2800" b="1" dirty="0" smtClean="0"/>
              <a:t>SQL server</a:t>
            </a:r>
            <a:r>
              <a:rPr lang="fr-FR" sz="2800" dirty="0" smtClean="0"/>
              <a:t> désigne couramment un serveur de base de données. La définition du </a:t>
            </a:r>
            <a:r>
              <a:rPr lang="fr-FR" sz="2800" b="1" dirty="0" smtClean="0"/>
              <a:t>SQL server</a:t>
            </a:r>
            <a:r>
              <a:rPr lang="fr-FR" sz="2800" dirty="0" smtClean="0"/>
              <a:t> est étroitement liée à celle du langage SQL (</a:t>
            </a:r>
            <a:r>
              <a:rPr lang="fr-FR" sz="2800" u="sng" dirty="0" err="1" smtClean="0">
                <a:hlinkClick r:id="rId2" tooltip="SQL"/>
              </a:rPr>
              <a:t>Structured</a:t>
            </a:r>
            <a:r>
              <a:rPr lang="fr-FR" sz="2800" u="sng" dirty="0" smtClean="0">
                <a:hlinkClick r:id="rId2" tooltip="SQL"/>
              </a:rPr>
              <a:t> </a:t>
            </a:r>
            <a:r>
              <a:rPr lang="fr-FR" sz="2800" u="sng" dirty="0" err="1" smtClean="0">
                <a:hlinkClick r:id="rId2" tooltip="SQL"/>
              </a:rPr>
              <a:t>Query</a:t>
            </a:r>
            <a:r>
              <a:rPr lang="fr-FR" sz="2800" u="sng" dirty="0" smtClean="0">
                <a:hlinkClick r:id="rId2" tooltip="SQL"/>
              </a:rPr>
              <a:t> </a:t>
            </a:r>
            <a:r>
              <a:rPr lang="fr-FR" sz="2800" u="sng" dirty="0" err="1" smtClean="0">
                <a:hlinkClick r:id="rId2" tooltip="SQL"/>
              </a:rPr>
              <a:t>Language</a:t>
            </a:r>
            <a:r>
              <a:rPr lang="fr-FR" sz="2800" dirty="0" smtClean="0"/>
              <a:t>), un langage informatique permettant d'exploiter des bases de données.</a:t>
            </a:r>
          </a:p>
          <a:p>
            <a:r>
              <a:rPr lang="fr-FR" sz="2800" dirty="0" smtClean="0"/>
              <a:t>Concrètement, un </a:t>
            </a:r>
            <a:r>
              <a:rPr lang="fr-FR" sz="2800" b="1" dirty="0" smtClean="0"/>
              <a:t>SQL server</a:t>
            </a:r>
            <a:r>
              <a:rPr lang="fr-FR" sz="2800" dirty="0" smtClean="0"/>
              <a:t> est un outil qui possède toutes les caractéristiques pour pouvoir accompagner l'utilisateur dans la manipulation, le contrôle, le tri, la mise à jour, et bien d'autres actions encore, de bases de données grâce au langage SQL.</a:t>
            </a:r>
            <a:endParaRPr lang="fr-F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500042"/>
            <a:ext cx="6786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00B0F0"/>
                </a:solidFill>
              </a:rPr>
              <a:t>Une comparaison entre les trois </a:t>
            </a:r>
            <a:r>
              <a:rPr lang="fr-FR" sz="2800" dirty="0" smtClean="0">
                <a:solidFill>
                  <a:srgbClr val="00B0F0"/>
                </a:solidFill>
              </a:rPr>
              <a:t>SGBDR:</a:t>
            </a:r>
            <a:endParaRPr lang="fr-FR" sz="2800" dirty="0" smtClean="0">
              <a:solidFill>
                <a:srgbClr val="00B0F0"/>
              </a:solidFill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7158" y="1071546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MySQL est système de gestion de bases de données relationnelles (SGBDR) open source tandis que </a:t>
            </a:r>
            <a:r>
              <a:rPr lang="fr-FR" sz="2800" b="1" dirty="0" err="1" smtClean="0"/>
              <a:t>PostgreSQL</a:t>
            </a:r>
            <a:r>
              <a:rPr lang="fr-FR" sz="2800" dirty="0" smtClean="0"/>
              <a:t> est un système de gestion de base de données relationnelle orienté objet puissant et open source.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357158" y="3714752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MySQL</a:t>
            </a:r>
            <a:r>
              <a:rPr lang="fr-FR" sz="2800" dirty="0" smtClean="0"/>
              <a:t> et Microsoft </a:t>
            </a:r>
            <a:r>
              <a:rPr lang="fr-FR" sz="2800" b="1" dirty="0" smtClean="0"/>
              <a:t>SQL Server</a:t>
            </a:r>
            <a:r>
              <a:rPr lang="fr-FR" sz="2800" dirty="0" smtClean="0"/>
              <a:t> (</a:t>
            </a:r>
            <a:r>
              <a:rPr lang="fr-FR" sz="2800" b="1" dirty="0" smtClean="0"/>
              <a:t>MSSQL</a:t>
            </a:r>
            <a:r>
              <a:rPr lang="fr-FR" sz="2800" dirty="0" smtClean="0"/>
              <a:t>) sont des systèmes de base de données très utilisés dans les entreprises. </a:t>
            </a:r>
            <a:r>
              <a:rPr lang="fr-FR" sz="2800" b="1" dirty="0" smtClean="0"/>
              <a:t>MySQL</a:t>
            </a:r>
            <a:r>
              <a:rPr lang="fr-FR" sz="2800" dirty="0" smtClean="0"/>
              <a:t> est un système de gestion de base de données relationnelle (SGBDR) open source, alors que </a:t>
            </a:r>
            <a:r>
              <a:rPr lang="fr-FR" sz="2800" b="1" dirty="0" smtClean="0"/>
              <a:t>MSSQL Server</a:t>
            </a:r>
            <a:r>
              <a:rPr lang="fr-FR" sz="2800" dirty="0" smtClean="0"/>
              <a:t> est un SGBDR développé par Microsoft.</a:t>
            </a:r>
            <a:endParaRPr lang="fr-F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PresentationFormat>Affichage à l'écran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SGBDR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SGBDR</dc:title>
  <dc:creator>Ons</dc:creator>
  <cp:lastModifiedBy>Ons</cp:lastModifiedBy>
  <cp:revision>2</cp:revision>
  <dcterms:created xsi:type="dcterms:W3CDTF">2021-09-30T00:08:21Z</dcterms:created>
  <dcterms:modified xsi:type="dcterms:W3CDTF">2021-09-30T00:22:20Z</dcterms:modified>
</cp:coreProperties>
</file>