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69" r:id="rId3"/>
    <p:sldId id="370" r:id="rId4"/>
    <p:sldId id="371" r:id="rId5"/>
    <p:sldId id="365" r:id="rId6"/>
    <p:sldId id="366" r:id="rId7"/>
    <p:sldId id="367" r:id="rId8"/>
    <p:sldId id="368" r:id="rId9"/>
    <p:sldId id="338" r:id="rId10"/>
    <p:sldId id="383" r:id="rId11"/>
    <p:sldId id="374" r:id="rId12"/>
    <p:sldId id="382" r:id="rId13"/>
    <p:sldId id="375" r:id="rId14"/>
    <p:sldId id="385" r:id="rId15"/>
    <p:sldId id="388" r:id="rId16"/>
    <p:sldId id="389" r:id="rId17"/>
    <p:sldId id="376" r:id="rId18"/>
    <p:sldId id="379" r:id="rId19"/>
    <p:sldId id="378" r:id="rId20"/>
    <p:sldId id="377" r:id="rId21"/>
    <p:sldId id="392" r:id="rId22"/>
    <p:sldId id="393" r:id="rId23"/>
    <p:sldId id="394" r:id="rId24"/>
    <p:sldId id="380" r:id="rId25"/>
    <p:sldId id="381" r:id="rId26"/>
    <p:sldId id="395" r:id="rId27"/>
    <p:sldId id="396" r:id="rId28"/>
    <p:sldId id="391" r:id="rId29"/>
    <p:sldId id="37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C597"/>
    <a:srgbClr val="FF0000"/>
    <a:srgbClr val="00B0F0"/>
    <a:srgbClr val="E7FCFF"/>
    <a:srgbClr val="00FFFF"/>
    <a:srgbClr val="00B050"/>
    <a:srgbClr val="F7FEFF"/>
    <a:srgbClr val="FFFFFF"/>
    <a:srgbClr val="E2F0D9"/>
    <a:srgbClr val="FF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7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8A895-8EA9-49A1-B1BC-5A640041569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BFBA-2251-4791-95A7-E1EB3776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055A-5351-44C2-BAD0-93446ADCA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3E18D-84EC-4467-99AC-BC70878E3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01C1A-C0D6-40F2-A1C2-1581BF24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04C0-C47B-4A52-BA8B-74BCEB34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A4F7-0110-4376-A1C5-5475916B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8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8A65-7BC5-4DEB-8D3A-56F4FDC7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5747D-CD28-4B4D-9FB1-781B64EBE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71FFD-B0D9-4F59-8BB2-88EEFD74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24C0-B0C5-4A69-98F9-9DF971EB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5876B-4278-4988-A01D-CA895CF2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88FBD-5268-4B55-AD51-706FCDCF4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E0A11-29E8-4B70-8FE7-AAFD8E6A3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5010-C51F-4055-9265-8C6EC980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9E9D1-0F5A-4525-8FE2-3DA36814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D785-A24C-449B-AB43-3DB50ED0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EA9F-3E6B-4EDC-B9D0-FBCC8933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7F58F-C32C-4068-BAE3-2BE13E8F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F96EC-949F-4248-A9DF-C7E05DB8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E2AE4-F5FC-4D9B-9C08-2E00D18F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9A941-8DC6-4BF1-BCA9-1E7F5443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7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9C7B-B58B-465C-9F7A-01394487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794EC-DCFB-445E-8FA7-0A44C6A1E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712A-287F-4D52-BB51-1FEAED62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F2B5-CC00-4F14-A6AC-0BF63C29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D5014-1527-4070-A349-1D491281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9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C84F-B0CB-4154-B063-1487E429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5061-2DAB-4FA8-9989-966FFE61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AF9DC-C82D-4097-A869-9611959F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55264-6306-4009-815B-2820AB72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F1907-82E0-4CA3-84A9-F24FD01F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F1591-6F1C-4BA0-A980-D8595B0D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1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312E-4161-4C23-8339-BE465B79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AA40A-6546-49C2-9AA5-A53B43488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88591-383D-4D50-9B7F-636504E40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BDC61-4BCF-4B10-9E3C-C489F05E1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B1CA7-7CF4-4705-B150-928A58340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DC9C3-3CCD-49E3-A659-71D22065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27220-D44B-414F-8F40-1566E1F5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4C9EC-4236-453E-94BA-752B69DF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1483-46E0-40F7-8655-3CFE1351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60706-7F56-4EDA-B02A-6D0A193F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A592B-58CC-4334-8B3A-2E018155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91424-C4AC-45CB-B6A5-56B43893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5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BCF9A-5DAC-42A9-A027-3A3F2A80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0091D-1AD2-4909-9A14-59B00620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BB1C2-5D88-43E8-9243-32373ACF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3E1B-515A-4EAE-823E-3B7096FE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E8739-4C16-43DC-B815-E6B6F77B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BC7FA-F581-46EE-911A-35086AE31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111C3-5AE7-4A78-84E5-AD9BBF08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60537-A82D-418B-A59A-975B4259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EED1E-DAE1-4270-B60C-0306897D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9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A1CC-5DFD-44FD-B348-99A0A9D1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7D30E-19A8-408D-BC6C-BB99E8358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E3299-C15E-4D3F-84C9-02B5D470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E8FD4-6768-472C-9C72-13583FA5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23E03-91B6-486F-9091-62BB2394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81587-452B-4D2E-9EA0-D40A7B8B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A1DC5-A827-42E5-A348-ED957C89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C2371-9187-4F42-9565-F1CD83582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9414-CFC2-42A3-B0BB-6491CC77F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810CA-7E01-4696-B59F-F847503B1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CE2C-8BD0-456A-8DDD-33191FF0C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2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hunt.co/" TargetMode="External"/><Relationship Id="rId2" Type="http://schemas.openxmlformats.org/officeDocument/2006/relationships/hyperlink" Target="https://coolors.c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lay2048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smith/comp401-204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1983-1A07-4DD5-BDDE-2F1D923B0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2048 Game Design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with Java Swing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738C7-A33B-48B7-874F-D8B4E3EB8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5004"/>
            <a:ext cx="9144000" cy="192550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Aaron Smith</a:t>
            </a:r>
          </a:p>
          <a:p>
            <a:r>
              <a:rPr lang="en-US" dirty="0"/>
              <a:t>November 23, 2019</a:t>
            </a:r>
          </a:p>
        </p:txBody>
      </p:sp>
    </p:spTree>
    <p:extLst>
      <p:ext uri="{BB962C8B-B14F-4D97-AF65-F5344CB8AC3E}">
        <p14:creationId xmlns:p14="http://schemas.microsoft.com/office/powerpoint/2010/main" val="909157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JFrame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739"/>
            <a:ext cx="6748604" cy="5192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Represents a window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075482-94BC-4A40-B2DD-DCE33C265D28}"/>
              </a:ext>
            </a:extLst>
          </p:cNvPr>
          <p:cNvGrpSpPr/>
          <p:nvPr/>
        </p:nvGrpSpPr>
        <p:grpSpPr>
          <a:xfrm>
            <a:off x="8611581" y="504818"/>
            <a:ext cx="2857500" cy="2501602"/>
            <a:chOff x="8611581" y="504818"/>
            <a:chExt cx="2857500" cy="25016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12E9E3-CB83-45A0-8F87-854780F7778F}"/>
                </a:ext>
              </a:extLst>
            </p:cNvPr>
            <p:cNvSpPr/>
            <p:nvPr/>
          </p:nvSpPr>
          <p:spPr>
            <a:xfrm>
              <a:off x="9438245" y="2544755"/>
              <a:ext cx="12041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 err="1">
                  <a:latin typeface="Consolas" panose="020B0609020204030204" pitchFamily="49" charset="0"/>
                </a:rPr>
                <a:t>JFrame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  <p:pic>
          <p:nvPicPr>
            <p:cNvPr id="2050" name="Picture 2" descr="Image result for jframe">
              <a:extLst>
                <a:ext uri="{FF2B5EF4-FFF2-40B4-BE49-F238E27FC236}">
                  <a16:creationId xmlns:a16="http://schemas.microsoft.com/office/drawing/2014/main" id="{396F7EA3-57E0-41FE-B78E-9CC36A610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581" y="504818"/>
              <a:ext cx="28575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B92FC0-0CDA-486C-A5CB-97A8FB2A80DC}"/>
              </a:ext>
            </a:extLst>
          </p:cNvPr>
          <p:cNvGrpSpPr/>
          <p:nvPr/>
        </p:nvGrpSpPr>
        <p:grpSpPr>
          <a:xfrm>
            <a:off x="838200" y="2766534"/>
            <a:ext cx="7773381" cy="1071988"/>
            <a:chOff x="838200" y="2766534"/>
            <a:chExt cx="7773381" cy="10719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C25F96-9691-4EE5-A794-F6D09353B1AA}"/>
                </a:ext>
              </a:extLst>
            </p:cNvPr>
            <p:cNvSpPr/>
            <p:nvPr/>
          </p:nvSpPr>
          <p:spPr>
            <a:xfrm>
              <a:off x="838200" y="2766534"/>
              <a:ext cx="7282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my_frame</a:t>
              </a:r>
              <a:r>
                <a:rPr lang="en-US" sz="2800" dirty="0" err="1">
                  <a:latin typeface="Consolas" panose="020B0609020204030204" pitchFamily="49" charset="0"/>
                </a:rPr>
                <a:t>.setTitle</a:t>
              </a:r>
              <a:r>
                <a:rPr lang="en-US" sz="2800" dirty="0"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"Window title"</a:t>
              </a:r>
              <a:r>
                <a:rPr lang="en-US" sz="2800" dirty="0">
                  <a:latin typeface="Consolas" panose="020B0609020204030204" pitchFamily="49" charset="0"/>
                </a:rPr>
                <a:t>);</a:t>
              </a:r>
              <a:endParaRPr lang="en-US" sz="4000" dirty="0">
                <a:latin typeface="Consolas" panose="020B0609020204030204" pitchFamily="49" charset="0"/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5F9220C6-7F39-4C29-8ADE-18CE276D78BC}"/>
                </a:ext>
              </a:extLst>
            </p:cNvPr>
            <p:cNvSpPr txBox="1">
              <a:spLocks/>
            </p:cNvSpPr>
            <p:nvPr/>
          </p:nvSpPr>
          <p:spPr>
            <a:xfrm>
              <a:off x="1862977" y="3319300"/>
              <a:ext cx="6748604" cy="5192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Sets the title of the window (shown on tab)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FDD370-E9FF-4BAD-8BF8-1639DF32CDDE}"/>
              </a:ext>
            </a:extLst>
          </p:cNvPr>
          <p:cNvGrpSpPr/>
          <p:nvPr/>
        </p:nvGrpSpPr>
        <p:grpSpPr>
          <a:xfrm>
            <a:off x="838199" y="4093173"/>
            <a:ext cx="11257231" cy="1091713"/>
            <a:chOff x="838199" y="4093173"/>
            <a:chExt cx="11257231" cy="109171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021E78-BACB-4B1B-BED7-7851C837BA25}"/>
                </a:ext>
              </a:extLst>
            </p:cNvPr>
            <p:cNvSpPr/>
            <p:nvPr/>
          </p:nvSpPr>
          <p:spPr>
            <a:xfrm>
              <a:off x="838199" y="4093173"/>
              <a:ext cx="1125723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my_frame</a:t>
              </a:r>
              <a:r>
                <a:rPr lang="en-US" sz="2800" dirty="0" err="1">
                  <a:latin typeface="Consolas" panose="020B0609020204030204" pitchFamily="49" charset="0"/>
                </a:rPr>
                <a:t>.</a:t>
              </a:r>
              <a:r>
                <a:rPr lang="en-US" sz="2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setDefaultCloseOperation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JFrame.</a:t>
              </a:r>
              <a:r>
                <a:rPr lang="en-US" sz="28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EXIT_ON_CLOSE</a:t>
              </a:r>
              <a:r>
                <a:rPr lang="en-US" sz="28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2800" dirty="0"/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289505C8-4891-4FC2-962D-7E899D314CEB}"/>
                </a:ext>
              </a:extLst>
            </p:cNvPr>
            <p:cNvSpPr txBox="1">
              <a:spLocks/>
            </p:cNvSpPr>
            <p:nvPr/>
          </p:nvSpPr>
          <p:spPr>
            <a:xfrm>
              <a:off x="1862977" y="4665664"/>
              <a:ext cx="6748604" cy="5192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Makes the window close when you press X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DB9CDC-F5AC-4328-87CC-36E4841B4732}"/>
              </a:ext>
            </a:extLst>
          </p:cNvPr>
          <p:cNvGrpSpPr/>
          <p:nvPr/>
        </p:nvGrpSpPr>
        <p:grpSpPr>
          <a:xfrm>
            <a:off x="838198" y="5441536"/>
            <a:ext cx="11257231" cy="1088299"/>
            <a:chOff x="838198" y="5441536"/>
            <a:chExt cx="11257231" cy="10882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3D973E-DD1E-47E5-AC4E-5B2CBAD2E96D}"/>
                </a:ext>
              </a:extLst>
            </p:cNvPr>
            <p:cNvSpPr/>
            <p:nvPr/>
          </p:nvSpPr>
          <p:spPr>
            <a:xfrm>
              <a:off x="838198" y="5441536"/>
              <a:ext cx="1125723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my_frame</a:t>
              </a:r>
              <a:r>
                <a:rPr lang="en-US" sz="2800" dirty="0" err="1">
                  <a:latin typeface="Consolas" panose="020B0609020204030204" pitchFamily="49" charset="0"/>
                </a:rPr>
                <a:t>.</a:t>
              </a:r>
              <a:r>
                <a:rPr lang="en-US" sz="2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setResizable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2800" dirty="0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4A6B733-1D8E-4498-A145-FE4DC217BBC5}"/>
                </a:ext>
              </a:extLst>
            </p:cNvPr>
            <p:cNvSpPr txBox="1">
              <a:spLocks/>
            </p:cNvSpPr>
            <p:nvPr/>
          </p:nvSpPr>
          <p:spPr>
            <a:xfrm>
              <a:off x="1862977" y="6010613"/>
              <a:ext cx="6748604" cy="5192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Makes the window so you can’t resize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11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JPanel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739"/>
            <a:ext cx="6748604" cy="5192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Represents a grouping of multiple Components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075482-94BC-4A40-B2DD-DCE33C265D28}"/>
              </a:ext>
            </a:extLst>
          </p:cNvPr>
          <p:cNvGrpSpPr/>
          <p:nvPr/>
        </p:nvGrpSpPr>
        <p:grpSpPr>
          <a:xfrm>
            <a:off x="8611581" y="504818"/>
            <a:ext cx="2857500" cy="2501602"/>
            <a:chOff x="8611581" y="504818"/>
            <a:chExt cx="2857500" cy="25016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12E9E3-CB83-45A0-8F87-854780F7778F}"/>
                </a:ext>
              </a:extLst>
            </p:cNvPr>
            <p:cNvSpPr/>
            <p:nvPr/>
          </p:nvSpPr>
          <p:spPr>
            <a:xfrm>
              <a:off x="9438243" y="2544755"/>
              <a:ext cx="12041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 err="1">
                  <a:latin typeface="Consolas" panose="020B0609020204030204" pitchFamily="49" charset="0"/>
                </a:rPr>
                <a:t>JPanel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  <p:pic>
          <p:nvPicPr>
            <p:cNvPr id="2050" name="Picture 2" descr="Image result for jframe">
              <a:extLst>
                <a:ext uri="{FF2B5EF4-FFF2-40B4-BE49-F238E27FC236}">
                  <a16:creationId xmlns:a16="http://schemas.microsoft.com/office/drawing/2014/main" id="{396F7EA3-57E0-41FE-B78E-9CC36A610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581" y="504818"/>
              <a:ext cx="28575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FFF398-79E1-4DAC-AB46-AB2C87662889}"/>
              </a:ext>
            </a:extLst>
          </p:cNvPr>
          <p:cNvGrpSpPr/>
          <p:nvPr/>
        </p:nvGrpSpPr>
        <p:grpSpPr>
          <a:xfrm>
            <a:off x="838200" y="2766534"/>
            <a:ext cx="7773381" cy="1071988"/>
            <a:chOff x="838200" y="2766534"/>
            <a:chExt cx="7773381" cy="10719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C25F96-9691-4EE5-A794-F6D09353B1AA}"/>
                </a:ext>
              </a:extLst>
            </p:cNvPr>
            <p:cNvSpPr/>
            <p:nvPr/>
          </p:nvSpPr>
          <p:spPr>
            <a:xfrm>
              <a:off x="838200" y="2766534"/>
              <a:ext cx="6165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my_panel</a:t>
              </a:r>
              <a:r>
                <a:rPr lang="en-US" sz="2800" dirty="0" err="1">
                  <a:latin typeface="Consolas" panose="020B0609020204030204" pitchFamily="49" charset="0"/>
                </a:rPr>
                <a:t>.add</a:t>
              </a:r>
              <a:r>
                <a:rPr lang="en-US" sz="2800" dirty="0">
                  <a:latin typeface="Consolas" panose="020B0609020204030204" pitchFamily="49" charset="0"/>
                </a:rPr>
                <a:t>(         );</a:t>
              </a:r>
              <a:endParaRPr lang="en-US" sz="4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907A38D4-1EF9-415E-950D-169375887859}"/>
                </a:ext>
              </a:extLst>
            </p:cNvPr>
            <p:cNvSpPr txBox="1">
              <a:spLocks/>
            </p:cNvSpPr>
            <p:nvPr/>
          </p:nvSpPr>
          <p:spPr>
            <a:xfrm>
              <a:off x="1862977" y="3319300"/>
              <a:ext cx="6748604" cy="5192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Adds a component to the group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6E36EB-DDCC-45E2-86A4-67A023C93691}"/>
              </a:ext>
            </a:extLst>
          </p:cNvPr>
          <p:cNvGrpSpPr/>
          <p:nvPr/>
        </p:nvGrpSpPr>
        <p:grpSpPr>
          <a:xfrm>
            <a:off x="838200" y="4672592"/>
            <a:ext cx="9482749" cy="1067990"/>
            <a:chOff x="838200" y="4672592"/>
            <a:chExt cx="9482749" cy="10679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021E78-BACB-4B1B-BED7-7851C837BA25}"/>
                </a:ext>
              </a:extLst>
            </p:cNvPr>
            <p:cNvSpPr/>
            <p:nvPr/>
          </p:nvSpPr>
          <p:spPr>
            <a:xfrm>
              <a:off x="838200" y="4672592"/>
              <a:ext cx="74146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my_panel</a:t>
              </a:r>
              <a:r>
                <a:rPr lang="en-US" sz="2800" dirty="0" err="1">
                  <a:latin typeface="Consolas" panose="020B0609020204030204" pitchFamily="49" charset="0"/>
                </a:rPr>
                <a:t>.setLayout</a:t>
              </a:r>
              <a:r>
                <a:rPr lang="en-US" sz="2800" dirty="0">
                  <a:latin typeface="Consolas" panose="020B0609020204030204" pitchFamily="49" charset="0"/>
                </a:rPr>
                <a:t>(         );</a:t>
              </a:r>
              <a:endParaRPr lang="en-US" sz="4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FB3E2CF5-B17A-4EF3-86AA-668E9B881872}"/>
                </a:ext>
              </a:extLst>
            </p:cNvPr>
            <p:cNvSpPr txBox="1">
              <a:spLocks/>
            </p:cNvSpPr>
            <p:nvPr/>
          </p:nvSpPr>
          <p:spPr>
            <a:xfrm>
              <a:off x="1862976" y="5221360"/>
              <a:ext cx="8457973" cy="5192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Specifies how the components should be arranged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8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JPanel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739"/>
            <a:ext cx="6748604" cy="5192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Represents a grouping of multiple Components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075482-94BC-4A40-B2DD-DCE33C265D28}"/>
              </a:ext>
            </a:extLst>
          </p:cNvPr>
          <p:cNvGrpSpPr/>
          <p:nvPr/>
        </p:nvGrpSpPr>
        <p:grpSpPr>
          <a:xfrm>
            <a:off x="8611581" y="504818"/>
            <a:ext cx="2857500" cy="2501602"/>
            <a:chOff x="8611581" y="504818"/>
            <a:chExt cx="2857500" cy="25016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12E9E3-CB83-45A0-8F87-854780F7778F}"/>
                </a:ext>
              </a:extLst>
            </p:cNvPr>
            <p:cNvSpPr/>
            <p:nvPr/>
          </p:nvSpPr>
          <p:spPr>
            <a:xfrm>
              <a:off x="9438243" y="2544755"/>
              <a:ext cx="12041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 err="1">
                  <a:latin typeface="Consolas" panose="020B0609020204030204" pitchFamily="49" charset="0"/>
                </a:rPr>
                <a:t>JPanel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  <p:pic>
          <p:nvPicPr>
            <p:cNvPr id="2050" name="Picture 2" descr="Image result for jframe">
              <a:extLst>
                <a:ext uri="{FF2B5EF4-FFF2-40B4-BE49-F238E27FC236}">
                  <a16:creationId xmlns:a16="http://schemas.microsoft.com/office/drawing/2014/main" id="{396F7EA3-57E0-41FE-B78E-9CC36A610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581" y="504818"/>
              <a:ext cx="28575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81FA49-9C8C-47A0-A875-5EEC51966258}"/>
              </a:ext>
            </a:extLst>
          </p:cNvPr>
          <p:cNvGrpSpPr/>
          <p:nvPr/>
        </p:nvGrpSpPr>
        <p:grpSpPr>
          <a:xfrm>
            <a:off x="838200" y="2765443"/>
            <a:ext cx="7773381" cy="1062858"/>
            <a:chOff x="838200" y="4672116"/>
            <a:chExt cx="7773381" cy="106285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070D92-CBDE-4750-84D5-DC7197FD363C}"/>
                </a:ext>
              </a:extLst>
            </p:cNvPr>
            <p:cNvSpPr/>
            <p:nvPr/>
          </p:nvSpPr>
          <p:spPr>
            <a:xfrm>
              <a:off x="838200" y="4672116"/>
              <a:ext cx="74146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my_panel</a:t>
              </a:r>
              <a:r>
                <a:rPr lang="en-US" sz="2800" dirty="0" err="1">
                  <a:latin typeface="Consolas" panose="020B0609020204030204" pitchFamily="49" charset="0"/>
                </a:rPr>
                <a:t>.removeAll</a:t>
              </a:r>
              <a:r>
                <a:rPr lang="en-US" sz="2800" dirty="0">
                  <a:latin typeface="Consolas" panose="020B0609020204030204" pitchFamily="49" charset="0"/>
                </a:rPr>
                <a:t>(         );</a:t>
              </a:r>
              <a:endParaRPr lang="en-US" sz="4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4C7D9C73-5B00-4E81-85B2-D43B73D1F4EE}"/>
                </a:ext>
              </a:extLst>
            </p:cNvPr>
            <p:cNvSpPr txBox="1">
              <a:spLocks/>
            </p:cNvSpPr>
            <p:nvPr/>
          </p:nvSpPr>
          <p:spPr>
            <a:xfrm>
              <a:off x="1862977" y="5215752"/>
              <a:ext cx="6748604" cy="5192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Removes all components from the group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5A51EF3-7B11-4A09-B8D2-8D643CEAA7AA}"/>
              </a:ext>
            </a:extLst>
          </p:cNvPr>
          <p:cNvGrpSpPr/>
          <p:nvPr/>
        </p:nvGrpSpPr>
        <p:grpSpPr>
          <a:xfrm>
            <a:off x="838200" y="4672116"/>
            <a:ext cx="7773381" cy="1063344"/>
            <a:chOff x="838200" y="4672116"/>
            <a:chExt cx="7773381" cy="1063344"/>
          </a:xfrm>
        </p:grpSpPr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7E45B9AD-A49E-484F-9396-16C0E3E7EDE6}"/>
                </a:ext>
              </a:extLst>
            </p:cNvPr>
            <p:cNvSpPr txBox="1">
              <a:spLocks/>
            </p:cNvSpPr>
            <p:nvPr/>
          </p:nvSpPr>
          <p:spPr>
            <a:xfrm>
              <a:off x="1862977" y="5216238"/>
              <a:ext cx="6748604" cy="5192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Refreshes the component after you change it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6B57FC-82CF-42FB-95B3-7076C650B75D}"/>
                </a:ext>
              </a:extLst>
            </p:cNvPr>
            <p:cNvSpPr/>
            <p:nvPr/>
          </p:nvSpPr>
          <p:spPr>
            <a:xfrm>
              <a:off x="838200" y="4672116"/>
              <a:ext cx="74146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my_panel</a:t>
              </a:r>
              <a:r>
                <a:rPr lang="en-US" sz="2800" dirty="0" err="1">
                  <a:latin typeface="Consolas" panose="020B0609020204030204" pitchFamily="49" charset="0"/>
                </a:rPr>
                <a:t>.reval</a:t>
              </a:r>
              <a:r>
                <a:rPr lang="en-US" sz="2800" dirty="0">
                  <a:latin typeface="Consolas" panose="020B0609020204030204" pitchFamily="49" charset="0"/>
                </a:rPr>
                <a:t>	</a:t>
              </a:r>
              <a:r>
                <a:rPr lang="en-US" sz="2800" dirty="0" err="1">
                  <a:latin typeface="Consolas" panose="020B0609020204030204" pitchFamily="49" charset="0"/>
                </a:rPr>
                <a:t>idate</a:t>
              </a:r>
              <a:r>
                <a:rPr lang="en-US" sz="2800" dirty="0">
                  <a:latin typeface="Consolas" panose="020B0609020204030204" pitchFamily="49" charset="0"/>
                </a:rPr>
                <a:t>(         );</a:t>
              </a:r>
              <a:endParaRPr lang="en-US" sz="4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58037AB-AF12-4F91-87FA-C26AACE2FEFF}"/>
              </a:ext>
            </a:extLst>
          </p:cNvPr>
          <p:cNvSpPr txBox="1"/>
          <p:nvPr/>
        </p:nvSpPr>
        <p:spPr>
          <a:xfrm rot="21181887">
            <a:off x="8671003" y="5253674"/>
            <a:ext cx="3165411" cy="1172289"/>
          </a:xfrm>
          <a:prstGeom prst="roundRect">
            <a:avLst>
              <a:gd name="adj" fmla="val 96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This will come in handy when we update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the UI components!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Layouts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1E5014-14FF-48D6-B169-27CA38C15BC6}"/>
              </a:ext>
            </a:extLst>
          </p:cNvPr>
          <p:cNvGrpSpPr/>
          <p:nvPr/>
        </p:nvGrpSpPr>
        <p:grpSpPr>
          <a:xfrm>
            <a:off x="961569" y="1808854"/>
            <a:ext cx="2257425" cy="2677834"/>
            <a:chOff x="4628205" y="2277828"/>
            <a:chExt cx="2257425" cy="2677834"/>
          </a:xfrm>
        </p:grpSpPr>
        <p:pic>
          <p:nvPicPr>
            <p:cNvPr id="9" name="Picture 8" descr="Image result for borderlayout">
              <a:extLst>
                <a:ext uri="{FF2B5EF4-FFF2-40B4-BE49-F238E27FC236}">
                  <a16:creationId xmlns:a16="http://schemas.microsoft.com/office/drawing/2014/main" id="{F30898FF-2170-47FE-99C3-CE63B4AD3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205" y="2277828"/>
              <a:ext cx="2257425" cy="202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CA47D7-2B8D-42C4-9E75-4698794B7DC7}"/>
                </a:ext>
              </a:extLst>
            </p:cNvPr>
            <p:cNvSpPr/>
            <p:nvPr/>
          </p:nvSpPr>
          <p:spPr>
            <a:xfrm>
              <a:off x="4628205" y="4493997"/>
              <a:ext cx="225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err="1">
                  <a:latin typeface="Consolas" panose="020B0609020204030204" pitchFamily="49" charset="0"/>
                </a:rPr>
                <a:t>BorderLayout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173825D-4A36-4C64-B9B4-7A510EF99B80}"/>
              </a:ext>
            </a:extLst>
          </p:cNvPr>
          <p:cNvGrpSpPr/>
          <p:nvPr/>
        </p:nvGrpSpPr>
        <p:grpSpPr>
          <a:xfrm>
            <a:off x="4716355" y="1632250"/>
            <a:ext cx="2523906" cy="2854438"/>
            <a:chOff x="8293344" y="1899642"/>
            <a:chExt cx="2523906" cy="2854438"/>
          </a:xfrm>
        </p:grpSpPr>
        <p:pic>
          <p:nvPicPr>
            <p:cNvPr id="7" name="Picture 10" descr="Image result for gridlayout">
              <a:extLst>
                <a:ext uri="{FF2B5EF4-FFF2-40B4-BE49-F238E27FC236}">
                  <a16:creationId xmlns:a16="http://schemas.microsoft.com/office/drawing/2014/main" id="{9992D3CE-B54C-40B9-9CE4-9A28ED9F59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344" y="1899642"/>
              <a:ext cx="2523906" cy="2424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87B1CC-159B-4499-850D-78C1B2FE22D8}"/>
                </a:ext>
              </a:extLst>
            </p:cNvPr>
            <p:cNvSpPr/>
            <p:nvPr/>
          </p:nvSpPr>
          <p:spPr>
            <a:xfrm>
              <a:off x="8374197" y="4292415"/>
              <a:ext cx="2362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err="1">
                  <a:latin typeface="Consolas" panose="020B0609020204030204" pitchFamily="49" charset="0"/>
                </a:rPr>
                <a:t>GridLayout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45FED4-7C91-461C-90C1-1085C5323415}"/>
              </a:ext>
            </a:extLst>
          </p:cNvPr>
          <p:cNvGrpSpPr/>
          <p:nvPr/>
        </p:nvGrpSpPr>
        <p:grpSpPr>
          <a:xfrm>
            <a:off x="8737622" y="1772106"/>
            <a:ext cx="2558917" cy="2714582"/>
            <a:chOff x="7073782" y="2468624"/>
            <a:chExt cx="2558917" cy="2714582"/>
          </a:xfrm>
        </p:grpSpPr>
        <p:pic>
          <p:nvPicPr>
            <p:cNvPr id="3074" name="Picture 2" descr="Image result for boxlayout">
              <a:extLst>
                <a:ext uri="{FF2B5EF4-FFF2-40B4-BE49-F238E27FC236}">
                  <a16:creationId xmlns:a16="http://schemas.microsoft.com/office/drawing/2014/main" id="{2739CF1E-6801-4006-A4D7-93A0ECFDD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3782" y="2468624"/>
              <a:ext cx="2558917" cy="2067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680695-BBE2-4B09-8214-FE2E1281D442}"/>
                </a:ext>
              </a:extLst>
            </p:cNvPr>
            <p:cNvSpPr/>
            <p:nvPr/>
          </p:nvSpPr>
          <p:spPr>
            <a:xfrm>
              <a:off x="7172141" y="4721541"/>
              <a:ext cx="2362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err="1">
                  <a:latin typeface="Consolas" panose="020B0609020204030204" pitchFamily="49" charset="0"/>
                </a:rPr>
                <a:t>BoxLayout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74B5C19-9235-4585-9586-FF1FDC888158}"/>
              </a:ext>
            </a:extLst>
          </p:cNvPr>
          <p:cNvSpPr/>
          <p:nvPr/>
        </p:nvSpPr>
        <p:spPr>
          <a:xfrm>
            <a:off x="3083191" y="4946034"/>
            <a:ext cx="74146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my_panel</a:t>
            </a:r>
            <a:r>
              <a:rPr lang="en-US" sz="2800" dirty="0" err="1">
                <a:latin typeface="Consolas" panose="020B0609020204030204" pitchFamily="49" charset="0"/>
              </a:rPr>
              <a:t>.setLayout</a:t>
            </a:r>
            <a:r>
              <a:rPr lang="en-US" sz="2800" dirty="0">
                <a:latin typeface="Consolas" panose="020B0609020204030204" pitchFamily="49" charset="0"/>
              </a:rPr>
              <a:t>(         );</a:t>
            </a:r>
            <a:endParaRPr lang="en-US" sz="4000" dirty="0"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3B6B95-BD61-4D7B-A959-86FECB3D8CBB}"/>
              </a:ext>
            </a:extLst>
          </p:cNvPr>
          <p:cNvGrpSpPr/>
          <p:nvPr/>
        </p:nvGrpSpPr>
        <p:grpSpPr>
          <a:xfrm>
            <a:off x="5978308" y="5616357"/>
            <a:ext cx="3568733" cy="922336"/>
            <a:chOff x="916009" y="5275713"/>
            <a:chExt cx="3568733" cy="922336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A9ECBB1D-8FF5-468C-92EA-B949B228C4CA}"/>
                </a:ext>
              </a:extLst>
            </p:cNvPr>
            <p:cNvSpPr/>
            <p:nvPr/>
          </p:nvSpPr>
          <p:spPr>
            <a:xfrm rot="16200000">
              <a:off x="2566849" y="4429342"/>
              <a:ext cx="262487" cy="1955229"/>
            </a:xfrm>
            <a:prstGeom prst="leftBrace">
              <a:avLst>
                <a:gd name="adj1" fmla="val 54880"/>
                <a:gd name="adj2" fmla="val 50000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F68F12-B010-46B8-9FF2-7E29B1ECE5A5}"/>
                </a:ext>
              </a:extLst>
            </p:cNvPr>
            <p:cNvSpPr/>
            <p:nvPr/>
          </p:nvSpPr>
          <p:spPr>
            <a:xfrm>
              <a:off x="916009" y="5674829"/>
              <a:ext cx="356873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What goes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8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BorderLayout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8" descr="Image result for borderlayout">
            <a:extLst>
              <a:ext uri="{FF2B5EF4-FFF2-40B4-BE49-F238E27FC236}">
                <a16:creationId xmlns:a16="http://schemas.microsoft.com/office/drawing/2014/main" id="{F30898FF-2170-47FE-99C3-CE63B4AD3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133" y="667067"/>
            <a:ext cx="22574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C20C5E9-C5B5-410D-9575-2B3E4464854D}"/>
              </a:ext>
            </a:extLst>
          </p:cNvPr>
          <p:cNvGrpSpPr/>
          <p:nvPr/>
        </p:nvGrpSpPr>
        <p:grpSpPr>
          <a:xfrm>
            <a:off x="838200" y="2234227"/>
            <a:ext cx="7252457" cy="1550121"/>
            <a:chOff x="838200" y="2234227"/>
            <a:chExt cx="7252457" cy="155012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32E8A3-92CA-4A1E-BF1F-38421CB972EF}"/>
                </a:ext>
              </a:extLst>
            </p:cNvPr>
            <p:cNvSpPr/>
            <p:nvPr/>
          </p:nvSpPr>
          <p:spPr>
            <a:xfrm>
              <a:off x="838200" y="2234227"/>
              <a:ext cx="32431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BorderLayout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endParaRPr lang="en-US" sz="2400" dirty="0"/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4164A44A-C003-416C-9797-210412AE7222}"/>
                </a:ext>
              </a:extLst>
            </p:cNvPr>
            <p:cNvSpPr txBox="1">
              <a:spLocks/>
            </p:cNvSpPr>
            <p:nvPr/>
          </p:nvSpPr>
          <p:spPr>
            <a:xfrm>
              <a:off x="1342053" y="2725957"/>
              <a:ext cx="6748604" cy="10583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Creates a new </a:t>
              </a:r>
              <a:r>
                <a:rPr lang="en-US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BorderLayout</a:t>
              </a:r>
              <a:r>
                <a:rPr lang="en-US" sz="2400" b="1" dirty="0">
                  <a:solidFill>
                    <a:srgbClr val="FF0000"/>
                  </a:solidFill>
                </a:rPr>
                <a:t> object</a:t>
              </a:r>
            </a:p>
            <a:p>
              <a:pPr marL="0" indent="0"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Pass this into </a:t>
              </a:r>
              <a:r>
                <a:rPr lang="en-US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my_panel.setLayout</a:t>
              </a:r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49675C5-5085-413A-80BC-7DFE17687076}"/>
              </a:ext>
            </a:extLst>
          </p:cNvPr>
          <p:cNvSpPr/>
          <p:nvPr/>
        </p:nvSpPr>
        <p:spPr>
          <a:xfrm>
            <a:off x="838200" y="4701922"/>
            <a:ext cx="8170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my_panel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SOUTH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9CC986-898D-47EF-9F1C-D512E60A33E5}"/>
              </a:ext>
            </a:extLst>
          </p:cNvPr>
          <p:cNvGrpSpPr/>
          <p:nvPr/>
        </p:nvGrpSpPr>
        <p:grpSpPr>
          <a:xfrm>
            <a:off x="4347173" y="5193410"/>
            <a:ext cx="5329470" cy="1333797"/>
            <a:chOff x="-108544" y="5275711"/>
            <a:chExt cx="5329470" cy="1333797"/>
          </a:xfrm>
        </p:grpSpPr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1291DD43-232E-4DD2-871A-4A4254310321}"/>
                </a:ext>
              </a:extLst>
            </p:cNvPr>
            <p:cNvSpPr/>
            <p:nvPr/>
          </p:nvSpPr>
          <p:spPr>
            <a:xfrm rot="16200000">
              <a:off x="2424948" y="3863339"/>
              <a:ext cx="262487" cy="3087232"/>
            </a:xfrm>
            <a:prstGeom prst="leftBrace">
              <a:avLst>
                <a:gd name="adj1" fmla="val 54880"/>
                <a:gd name="adj2" fmla="val 50000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838825-6EF0-403B-9B34-FCD0A5F0B2DD}"/>
                </a:ext>
              </a:extLst>
            </p:cNvPr>
            <p:cNvSpPr/>
            <p:nvPr/>
          </p:nvSpPr>
          <p:spPr>
            <a:xfrm>
              <a:off x="-108544" y="5655401"/>
              <a:ext cx="532947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Extra argument required when adding components to the panel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C96108F-AD85-4A42-9E50-24354CF5170A}"/>
              </a:ext>
            </a:extLst>
          </p:cNvPr>
          <p:cNvSpPr txBox="1"/>
          <p:nvPr/>
        </p:nvSpPr>
        <p:spPr>
          <a:xfrm rot="239787">
            <a:off x="8687125" y="3503084"/>
            <a:ext cx="2999863" cy="846653"/>
          </a:xfrm>
          <a:prstGeom prst="roundRect">
            <a:avLst>
              <a:gd name="adj" fmla="val 96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SOUTH, NORTH, WEST, CENTER, EAST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GridLayout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20C5E9-C5B5-410D-9575-2B3E4464854D}"/>
              </a:ext>
            </a:extLst>
          </p:cNvPr>
          <p:cNvGrpSpPr/>
          <p:nvPr/>
        </p:nvGrpSpPr>
        <p:grpSpPr>
          <a:xfrm>
            <a:off x="838200" y="4316524"/>
            <a:ext cx="7252457" cy="1550121"/>
            <a:chOff x="838200" y="2234227"/>
            <a:chExt cx="7252457" cy="155012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32E8A3-92CA-4A1E-BF1F-38421CB972EF}"/>
                </a:ext>
              </a:extLst>
            </p:cNvPr>
            <p:cNvSpPr/>
            <p:nvPr/>
          </p:nvSpPr>
          <p:spPr>
            <a:xfrm>
              <a:off x="838200" y="2234227"/>
              <a:ext cx="35830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GridLayout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(3, 3)</a:t>
              </a:r>
              <a:endParaRPr lang="en-US" sz="2400" dirty="0"/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4164A44A-C003-416C-9797-210412AE7222}"/>
                </a:ext>
              </a:extLst>
            </p:cNvPr>
            <p:cNvSpPr txBox="1">
              <a:spLocks/>
            </p:cNvSpPr>
            <p:nvPr/>
          </p:nvSpPr>
          <p:spPr>
            <a:xfrm>
              <a:off x="1342053" y="2725957"/>
              <a:ext cx="6748604" cy="10583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Creates a new </a:t>
              </a:r>
              <a:r>
                <a:rPr lang="en-US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GridLayout</a:t>
              </a:r>
              <a:r>
                <a:rPr lang="en-US" sz="2400" b="1" dirty="0">
                  <a:solidFill>
                    <a:srgbClr val="FF0000"/>
                  </a:solidFill>
                </a:rPr>
                <a:t> object</a:t>
              </a:r>
            </a:p>
            <a:p>
              <a:pPr marL="0" indent="0"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Pass this into </a:t>
              </a:r>
              <a:r>
                <a:rPr lang="en-US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my_panel.setLayout</a:t>
              </a:r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</p:grpSp>
      <p:pic>
        <p:nvPicPr>
          <p:cNvPr id="7" name="Picture 10" descr="Image result for gridlayout">
            <a:extLst>
              <a:ext uri="{FF2B5EF4-FFF2-40B4-BE49-F238E27FC236}">
                <a16:creationId xmlns:a16="http://schemas.microsoft.com/office/drawing/2014/main" id="{26ACA123-A6FD-48B7-9099-21EA79D55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92" y="478331"/>
            <a:ext cx="2523906" cy="242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C92AD1B-CBE9-4851-A39E-F448BBE8B304}"/>
              </a:ext>
            </a:extLst>
          </p:cNvPr>
          <p:cNvGrpSpPr/>
          <p:nvPr/>
        </p:nvGrpSpPr>
        <p:grpSpPr>
          <a:xfrm>
            <a:off x="3808566" y="3183601"/>
            <a:ext cx="1520447" cy="1061010"/>
            <a:chOff x="10037351" y="5194935"/>
            <a:chExt cx="1520447" cy="10610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186EBE-31D1-439A-A3A0-5C5E3FEC6ED6}"/>
                </a:ext>
              </a:extLst>
            </p:cNvPr>
            <p:cNvSpPr/>
            <p:nvPr/>
          </p:nvSpPr>
          <p:spPr>
            <a:xfrm>
              <a:off x="10037351" y="5194935"/>
              <a:ext cx="152044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Columns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CCA4710-ACCD-48D9-AB17-DF57DD06921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10293791" y="5718155"/>
              <a:ext cx="503784" cy="53779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0F2974-B6D6-4C8E-8915-CF91641DCCB5}"/>
              </a:ext>
            </a:extLst>
          </p:cNvPr>
          <p:cNvGrpSpPr/>
          <p:nvPr/>
        </p:nvGrpSpPr>
        <p:grpSpPr>
          <a:xfrm>
            <a:off x="2220401" y="3186162"/>
            <a:ext cx="1520447" cy="1068757"/>
            <a:chOff x="9812778" y="5302344"/>
            <a:chExt cx="1520447" cy="10687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34079E-BB35-4DD4-BEF8-F0B5E2F51BA2}"/>
                </a:ext>
              </a:extLst>
            </p:cNvPr>
            <p:cNvSpPr/>
            <p:nvPr/>
          </p:nvSpPr>
          <p:spPr>
            <a:xfrm>
              <a:off x="9812778" y="5302344"/>
              <a:ext cx="152044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Rows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9E631FF-4A9F-4660-8F4B-0CA29670DFCB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10573002" y="5825564"/>
              <a:ext cx="509666" cy="545537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032A843-CC39-46BF-9671-61971289A4AF}"/>
              </a:ext>
            </a:extLst>
          </p:cNvPr>
          <p:cNvSpPr txBox="1"/>
          <p:nvPr/>
        </p:nvSpPr>
        <p:spPr>
          <a:xfrm rot="239787">
            <a:off x="8138695" y="3319124"/>
            <a:ext cx="3421719" cy="1497925"/>
          </a:xfrm>
          <a:prstGeom prst="roundRect">
            <a:avLst>
              <a:gd name="adj" fmla="val 96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Either “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rows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” or “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columns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” can be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, indicating that it should be automatically calculated—but not both!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B141DB-B3D5-448A-BF3C-A313EE3EC8D3}"/>
              </a:ext>
            </a:extLst>
          </p:cNvPr>
          <p:cNvSpPr txBox="1"/>
          <p:nvPr/>
        </p:nvSpPr>
        <p:spPr>
          <a:xfrm rot="21333937">
            <a:off x="8159125" y="5515211"/>
            <a:ext cx="3421719" cy="846653"/>
          </a:xfrm>
          <a:prstGeom prst="roundRect">
            <a:avLst>
              <a:gd name="adj" fmla="val 9698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Components will be added left-to-right, top-to-bottom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BoxLayout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20C5E9-C5B5-410D-9575-2B3E4464854D}"/>
              </a:ext>
            </a:extLst>
          </p:cNvPr>
          <p:cNvGrpSpPr/>
          <p:nvPr/>
        </p:nvGrpSpPr>
        <p:grpSpPr>
          <a:xfrm>
            <a:off x="322153" y="3142211"/>
            <a:ext cx="7252457" cy="1550121"/>
            <a:chOff x="838200" y="2234227"/>
            <a:chExt cx="7252457" cy="155012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32E8A3-92CA-4A1E-BF1F-38421CB972EF}"/>
                </a:ext>
              </a:extLst>
            </p:cNvPr>
            <p:cNvSpPr/>
            <p:nvPr/>
          </p:nvSpPr>
          <p:spPr>
            <a:xfrm>
              <a:off x="838200" y="2234227"/>
              <a:ext cx="7151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BoxLayout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my_panel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BoxLayout.</a:t>
              </a:r>
              <a:r>
                <a:rPr lang="en-US" sz="24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Y_AXIS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en-US" sz="2400" dirty="0"/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4164A44A-C003-416C-9797-210412AE7222}"/>
                </a:ext>
              </a:extLst>
            </p:cNvPr>
            <p:cNvSpPr txBox="1">
              <a:spLocks/>
            </p:cNvSpPr>
            <p:nvPr/>
          </p:nvSpPr>
          <p:spPr>
            <a:xfrm>
              <a:off x="1342053" y="2725957"/>
              <a:ext cx="6748604" cy="10583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Creates a new </a:t>
              </a:r>
              <a:r>
                <a:rPr lang="en-US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BoxLayout</a:t>
              </a:r>
              <a:r>
                <a:rPr lang="en-US" sz="2400" b="1" dirty="0">
                  <a:solidFill>
                    <a:srgbClr val="FF0000"/>
                  </a:solidFill>
                </a:rPr>
                <a:t> object</a:t>
              </a:r>
            </a:p>
            <a:p>
              <a:pPr marL="0" indent="0"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Pass this into </a:t>
              </a:r>
              <a:r>
                <a:rPr lang="en-US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my_panel.setLayout</a:t>
              </a:r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</p:grpSp>
      <p:pic>
        <p:nvPicPr>
          <p:cNvPr id="7" name="Picture 2" descr="Image result for boxlayout">
            <a:extLst>
              <a:ext uri="{FF2B5EF4-FFF2-40B4-BE49-F238E27FC236}">
                <a16:creationId xmlns:a16="http://schemas.microsoft.com/office/drawing/2014/main" id="{81ABBBCE-915E-430E-BAC1-59DFECE2B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654" y="673855"/>
            <a:ext cx="2558917" cy="206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4D7A12D-5FB3-4E22-B3E3-2F56C64D7B7B}"/>
              </a:ext>
            </a:extLst>
          </p:cNvPr>
          <p:cNvGrpSpPr/>
          <p:nvPr/>
        </p:nvGrpSpPr>
        <p:grpSpPr>
          <a:xfrm>
            <a:off x="4922141" y="1565833"/>
            <a:ext cx="2791412" cy="1475951"/>
            <a:chOff x="9801961" y="4930356"/>
            <a:chExt cx="2791412" cy="14759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9369D5-60A8-4EF6-8822-EF4E2A330794}"/>
                </a:ext>
              </a:extLst>
            </p:cNvPr>
            <p:cNvSpPr/>
            <p:nvPr/>
          </p:nvSpPr>
          <p:spPr>
            <a:xfrm>
              <a:off x="9801961" y="4930356"/>
              <a:ext cx="27914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Dimension for insertion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C1550D-1CAE-4434-897B-80255D67ADA8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10864161" y="5884463"/>
              <a:ext cx="333506" cy="521844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A95828-A086-4D9A-9A69-758F7330A3D5}"/>
              </a:ext>
            </a:extLst>
          </p:cNvPr>
          <p:cNvGrpSpPr/>
          <p:nvPr/>
        </p:nvGrpSpPr>
        <p:grpSpPr>
          <a:xfrm>
            <a:off x="1749299" y="1572147"/>
            <a:ext cx="2469295" cy="1464639"/>
            <a:chOff x="9233035" y="4906462"/>
            <a:chExt cx="2469295" cy="14646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F36E45-C2F5-4DC4-969F-6F621F70AD70}"/>
                </a:ext>
              </a:extLst>
            </p:cNvPr>
            <p:cNvSpPr/>
            <p:nvPr/>
          </p:nvSpPr>
          <p:spPr>
            <a:xfrm>
              <a:off x="9233035" y="4906462"/>
              <a:ext cx="24692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The </a:t>
              </a:r>
              <a:r>
                <a:rPr lang="en-US" sz="2800" b="1" dirty="0" err="1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JPanel</a:t>
              </a:r>
              <a:r>
                <a:rPr 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 object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2B354A-8562-4E9A-A748-311EC4A13236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10467683" y="5860569"/>
              <a:ext cx="293407" cy="51053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52C5509-E17F-4F1F-B9CE-4DFBD5088C87}"/>
              </a:ext>
            </a:extLst>
          </p:cNvPr>
          <p:cNvSpPr txBox="1"/>
          <p:nvPr/>
        </p:nvSpPr>
        <p:spPr>
          <a:xfrm rot="239787">
            <a:off x="8550678" y="3236889"/>
            <a:ext cx="3025910" cy="1172289"/>
          </a:xfrm>
          <a:prstGeom prst="roundRect">
            <a:avLst>
              <a:gd name="adj" fmla="val 96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Y_AXIS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aligns objects vertically;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X_AXIS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aligns them horizontally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E28C79-F429-4FA7-836C-DE4D959AD310}"/>
              </a:ext>
            </a:extLst>
          </p:cNvPr>
          <p:cNvSpPr txBox="1"/>
          <p:nvPr/>
        </p:nvSpPr>
        <p:spPr>
          <a:xfrm>
            <a:off x="9081654" y="5592800"/>
            <a:ext cx="2893539" cy="1172289"/>
          </a:xfrm>
          <a:prstGeom prst="roundRect">
            <a:avLst>
              <a:gd name="adj" fmla="val 9698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Also supported: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RIGHT_ALIGNMENT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LEFT_ALIGNMENT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7742DD-EDA4-4070-BD48-ED7E3C3BAC81}"/>
              </a:ext>
            </a:extLst>
          </p:cNvPr>
          <p:cNvGrpSpPr/>
          <p:nvPr/>
        </p:nvGrpSpPr>
        <p:grpSpPr>
          <a:xfrm>
            <a:off x="322153" y="4981668"/>
            <a:ext cx="9781513" cy="1726472"/>
            <a:chOff x="322153" y="4981668"/>
            <a:chExt cx="9781513" cy="172647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F1A8D0-37EA-4F6D-9B08-0349DD4090B0}"/>
                </a:ext>
              </a:extLst>
            </p:cNvPr>
            <p:cNvSpPr/>
            <p:nvPr/>
          </p:nvSpPr>
          <p:spPr>
            <a:xfrm>
              <a:off x="322153" y="4981668"/>
              <a:ext cx="9781513" cy="9079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my_component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.setAlignmentX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Component.</a:t>
              </a:r>
              <a:r>
                <a:rPr lang="en-US" sz="24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CENTER_ALIGNMENT</a:t>
              </a:r>
              <a:r>
                <a:rPr lang="en-US" sz="24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>
                <a:spcAft>
                  <a:spcPts val="600"/>
                </a:spcAft>
              </a:pPr>
              <a:r>
                <a:rPr lang="en-US" sz="24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my_panel.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add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my_component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D254EFBB-E11B-4D01-A989-CDD79E900AC5}"/>
                </a:ext>
              </a:extLst>
            </p:cNvPr>
            <p:cNvSpPr txBox="1">
              <a:spLocks/>
            </p:cNvSpPr>
            <p:nvPr/>
          </p:nvSpPr>
          <p:spPr>
            <a:xfrm>
              <a:off x="826006" y="5946558"/>
              <a:ext cx="6647464" cy="76158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-45720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Must call </a:t>
              </a:r>
              <a:r>
                <a:rPr lang="en-US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setAlignmentX</a:t>
              </a:r>
              <a:r>
                <a:rPr lang="en-US" sz="2400" b="1" dirty="0">
                  <a:solidFill>
                    <a:srgbClr val="FF0000"/>
                  </a:solidFill>
                </a:rPr>
                <a:t> or </a:t>
              </a:r>
              <a:r>
                <a:rPr lang="en-US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setAlignmentY</a:t>
              </a:r>
              <a:r>
                <a:rPr lang="en-US" sz="2400" b="1" dirty="0">
                  <a:solidFill>
                    <a:srgbClr val="FF0000"/>
                  </a:solidFill>
                </a:rPr>
                <a:t> on every component added to the </a:t>
              </a:r>
              <a:r>
                <a:rPr lang="en-US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JPanel</a:t>
              </a:r>
              <a:endParaRPr 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40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Components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8B17AB-A5DD-4B8D-8153-7731D1229BAA}"/>
              </a:ext>
            </a:extLst>
          </p:cNvPr>
          <p:cNvGrpSpPr/>
          <p:nvPr/>
        </p:nvGrpSpPr>
        <p:grpSpPr>
          <a:xfrm>
            <a:off x="910056" y="3089771"/>
            <a:ext cx="2857500" cy="2913482"/>
            <a:chOff x="3037626" y="3376358"/>
            <a:chExt cx="2857500" cy="2913482"/>
          </a:xfrm>
        </p:grpSpPr>
        <p:pic>
          <p:nvPicPr>
            <p:cNvPr id="1026" name="Picture 2" descr="Image result for jlabel">
              <a:extLst>
                <a:ext uri="{FF2B5EF4-FFF2-40B4-BE49-F238E27FC236}">
                  <a16:creationId xmlns:a16="http://schemas.microsoft.com/office/drawing/2014/main" id="{873F4F4B-71CB-4978-B354-99BD80FB5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7626" y="3376358"/>
              <a:ext cx="28575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1984C5-BE2D-4618-81B6-62B4BD5AEAD3}"/>
                </a:ext>
              </a:extLst>
            </p:cNvPr>
            <p:cNvSpPr/>
            <p:nvPr/>
          </p:nvSpPr>
          <p:spPr>
            <a:xfrm>
              <a:off x="3037626" y="5443454"/>
              <a:ext cx="2857500" cy="846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 err="1">
                  <a:latin typeface="Consolas" panose="020B0609020204030204" pitchFamily="49" charset="0"/>
                </a:rPr>
                <a:t>JLabel</a:t>
              </a:r>
              <a:endParaRPr lang="en-US" sz="2400" b="1" dirty="0">
                <a:latin typeface="Consolas" panose="020B0609020204030204" pitchFamily="49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2000" dirty="0" err="1">
                  <a:latin typeface="Consolas" panose="020B0609020204030204" pitchFamily="49" charset="0"/>
                </a:rPr>
                <a:t>setText</a:t>
              </a:r>
              <a:r>
                <a:rPr lang="en-US" sz="2000" dirty="0">
                  <a:latin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084710-0C71-46C1-A9DF-8E72A130FF17}"/>
              </a:ext>
            </a:extLst>
          </p:cNvPr>
          <p:cNvGrpSpPr/>
          <p:nvPr/>
        </p:nvGrpSpPr>
        <p:grpSpPr>
          <a:xfrm>
            <a:off x="4459900" y="2417865"/>
            <a:ext cx="2943225" cy="3966368"/>
            <a:chOff x="7567713" y="614313"/>
            <a:chExt cx="2943225" cy="3966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DE478E-5781-4438-BED5-83C23180138F}"/>
                </a:ext>
              </a:extLst>
            </p:cNvPr>
            <p:cNvSpPr/>
            <p:nvPr/>
          </p:nvSpPr>
          <p:spPr>
            <a:xfrm>
              <a:off x="7567713" y="3349575"/>
              <a:ext cx="2943225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 err="1">
                  <a:latin typeface="Consolas" panose="020B0609020204030204" pitchFamily="49" charset="0"/>
                </a:rPr>
                <a:t>JButton</a:t>
              </a:r>
              <a:endParaRPr lang="en-US" sz="2400" b="1" dirty="0">
                <a:latin typeface="Consolas" panose="020B0609020204030204" pitchFamily="49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2000" dirty="0" err="1">
                  <a:latin typeface="Consolas" panose="020B0609020204030204" pitchFamily="49" charset="0"/>
                </a:rPr>
                <a:t>addActionListener</a:t>
              </a:r>
              <a:r>
                <a:rPr lang="en-US" sz="2000" dirty="0">
                  <a:latin typeface="Consolas" panose="020B0609020204030204" pitchFamily="49" charset="0"/>
                </a:rPr>
                <a:t>()</a:t>
              </a:r>
            </a:p>
            <a:p>
              <a:pPr algn="ctr">
                <a:spcAft>
                  <a:spcPts val="600"/>
                </a:spcAft>
              </a:pPr>
              <a:r>
                <a:rPr lang="en-US" sz="2000" dirty="0" err="1">
                  <a:latin typeface="Consolas" panose="020B0609020204030204" pitchFamily="49" charset="0"/>
                </a:rPr>
                <a:t>setActionCommand</a:t>
              </a:r>
              <a:r>
                <a:rPr lang="en-US" sz="2000" dirty="0">
                  <a:latin typeface="Consolas" panose="020B0609020204030204" pitchFamily="49" charset="0"/>
                </a:rPr>
                <a:t>()</a:t>
              </a:r>
              <a:endParaRPr lang="en-US" sz="2400" dirty="0">
                <a:latin typeface="Consolas" panose="020B0609020204030204" pitchFamily="49" charset="0"/>
              </a:endParaRPr>
            </a:p>
          </p:txBody>
        </p:sp>
        <p:pic>
          <p:nvPicPr>
            <p:cNvPr id="1028" name="Picture 4" descr="Image result for jbutton">
              <a:extLst>
                <a:ext uri="{FF2B5EF4-FFF2-40B4-BE49-F238E27FC236}">
                  <a16:creationId xmlns:a16="http://schemas.microsoft.com/office/drawing/2014/main" id="{85BF2993-4CBC-4386-8D98-00BAE53276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713" y="614313"/>
              <a:ext cx="2943225" cy="2600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0CF488-BA7A-472A-B91D-CC53B337220E}"/>
              </a:ext>
            </a:extLst>
          </p:cNvPr>
          <p:cNvGrpSpPr/>
          <p:nvPr/>
        </p:nvGrpSpPr>
        <p:grpSpPr>
          <a:xfrm>
            <a:off x="8136400" y="1979614"/>
            <a:ext cx="3064647" cy="3617073"/>
            <a:chOff x="327217" y="2106361"/>
            <a:chExt cx="3064647" cy="3617073"/>
          </a:xfrm>
        </p:grpSpPr>
        <p:pic>
          <p:nvPicPr>
            <p:cNvPr id="1030" name="Picture 6" descr="Image result for imageicon demo">
              <a:extLst>
                <a:ext uri="{FF2B5EF4-FFF2-40B4-BE49-F238E27FC236}">
                  <a16:creationId xmlns:a16="http://schemas.microsoft.com/office/drawing/2014/main" id="{82DFB46D-0EC2-4950-B270-5F6D39E27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17" y="2106361"/>
              <a:ext cx="3064647" cy="3027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64EFAA-9674-457E-B095-3C02397DC3AB}"/>
                </a:ext>
              </a:extLst>
            </p:cNvPr>
            <p:cNvSpPr/>
            <p:nvPr/>
          </p:nvSpPr>
          <p:spPr>
            <a:xfrm>
              <a:off x="345065" y="5261769"/>
              <a:ext cx="30467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 err="1">
                  <a:latin typeface="Consolas" panose="020B0609020204030204" pitchFamily="49" charset="0"/>
                </a:rPr>
                <a:t>ImageIcon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14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tx2"/>
                </a:solidFill>
              </a:rPr>
              <a:t>Changing the color of a component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EE314B-984D-4D58-AEF2-076E9031BA50}"/>
              </a:ext>
            </a:extLst>
          </p:cNvPr>
          <p:cNvSpPr/>
          <p:nvPr/>
        </p:nvSpPr>
        <p:spPr>
          <a:xfrm>
            <a:off x="1213281" y="2245755"/>
            <a:ext cx="9765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3600" dirty="0" err="1">
                <a:latin typeface="Consolas" panose="020B0609020204030204" pitchFamily="49" charset="0"/>
              </a:rPr>
              <a:t>.setForeground</a:t>
            </a:r>
            <a:r>
              <a:rPr lang="en-US" sz="3600" dirty="0">
                <a:latin typeface="Consolas" panose="020B0609020204030204" pitchFamily="49" charset="0"/>
              </a:rPr>
              <a:t>(         );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763654-E36F-44D1-961B-F6C7C15EC4D1}"/>
              </a:ext>
            </a:extLst>
          </p:cNvPr>
          <p:cNvSpPr/>
          <p:nvPr/>
        </p:nvSpPr>
        <p:spPr>
          <a:xfrm>
            <a:off x="1213281" y="3214476"/>
            <a:ext cx="9765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3600" dirty="0" err="1">
                <a:latin typeface="Consolas" panose="020B0609020204030204" pitchFamily="49" charset="0"/>
              </a:rPr>
              <a:t>.setBackground</a:t>
            </a:r>
            <a:r>
              <a:rPr lang="en-US" sz="3600" dirty="0">
                <a:latin typeface="Consolas" panose="020B0609020204030204" pitchFamily="49" charset="0"/>
              </a:rPr>
              <a:t>(         );</a:t>
            </a:r>
            <a:endParaRPr lang="en-US" sz="4800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Image result for 2048">
            <a:extLst>
              <a:ext uri="{FF2B5EF4-FFF2-40B4-BE49-F238E27FC236}">
                <a16:creationId xmlns:a16="http://schemas.microsoft.com/office/drawing/2014/main" id="{BC297452-0978-4995-8F74-F9EC04FD5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t="80312" r="31515" b="5620"/>
          <a:stretch/>
        </p:blipFill>
        <p:spPr bwMode="auto">
          <a:xfrm>
            <a:off x="3052526" y="4364267"/>
            <a:ext cx="1946495" cy="18916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7EDCB6F-22A9-4B77-94E6-A22B467BBCEB}"/>
              </a:ext>
            </a:extLst>
          </p:cNvPr>
          <p:cNvGrpSpPr/>
          <p:nvPr/>
        </p:nvGrpSpPr>
        <p:grpSpPr>
          <a:xfrm>
            <a:off x="4626322" y="4376529"/>
            <a:ext cx="3213979" cy="830998"/>
            <a:chOff x="3159660" y="899662"/>
            <a:chExt cx="3213979" cy="83099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6BCADB-FD09-4B86-B85B-653B250F7FCC}"/>
                </a:ext>
              </a:extLst>
            </p:cNvPr>
            <p:cNvSpPr/>
            <p:nvPr/>
          </p:nvSpPr>
          <p:spPr>
            <a:xfrm>
              <a:off x="4025774" y="899662"/>
              <a:ext cx="234786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Foreground color (white)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3733A54-3BF6-4AC6-96BF-78D4DFAD5BA2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159660" y="1315161"/>
              <a:ext cx="866114" cy="41549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81D376-9D40-4E59-BF74-DC2A7DB7E290}"/>
              </a:ext>
            </a:extLst>
          </p:cNvPr>
          <p:cNvGrpSpPr/>
          <p:nvPr/>
        </p:nvGrpSpPr>
        <p:grpSpPr>
          <a:xfrm>
            <a:off x="461727" y="4451947"/>
            <a:ext cx="2934830" cy="830997"/>
            <a:chOff x="3782838" y="872501"/>
            <a:chExt cx="2934830" cy="83099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74C19A-30FE-4933-BB95-1CEA9E5F9443}"/>
                </a:ext>
              </a:extLst>
            </p:cNvPr>
            <p:cNvSpPr/>
            <p:nvPr/>
          </p:nvSpPr>
          <p:spPr>
            <a:xfrm>
              <a:off x="3782838" y="872501"/>
              <a:ext cx="20687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/>
                <a:t>Background color (yellow)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E48B83-F319-43DC-98CD-FEB41087B423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5851554" y="1019714"/>
              <a:ext cx="866114" cy="268286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C88DBC1-231C-43DC-8230-70028A88D2E6}"/>
              </a:ext>
            </a:extLst>
          </p:cNvPr>
          <p:cNvSpPr txBox="1"/>
          <p:nvPr/>
        </p:nvSpPr>
        <p:spPr>
          <a:xfrm rot="21349701">
            <a:off x="8005104" y="5473069"/>
            <a:ext cx="3322302" cy="846653"/>
          </a:xfrm>
          <a:prstGeom prst="roundRect">
            <a:avLst>
              <a:gd name="adj" fmla="val 96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For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JLabels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, the text color is the foreground color!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56D5EA-E0B0-4C57-A6BA-5895CB837363}"/>
              </a:ext>
            </a:extLst>
          </p:cNvPr>
          <p:cNvGrpSpPr/>
          <p:nvPr/>
        </p:nvGrpSpPr>
        <p:grpSpPr>
          <a:xfrm>
            <a:off x="7495290" y="1264980"/>
            <a:ext cx="3483428" cy="1003715"/>
            <a:chOff x="6508465" y="975805"/>
            <a:chExt cx="3483428" cy="10037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54E553-02D0-4F77-95A2-D5A017E3D351}"/>
                </a:ext>
              </a:extLst>
            </p:cNvPr>
            <p:cNvSpPr txBox="1"/>
            <p:nvPr/>
          </p:nvSpPr>
          <p:spPr>
            <a:xfrm>
              <a:off x="6508465" y="975805"/>
              <a:ext cx="3483428" cy="681038"/>
            </a:xfrm>
            <a:prstGeom prst="roundRect">
              <a:avLst/>
            </a:prstGeom>
            <a:noFill/>
            <a:ln w="38100">
              <a:noFill/>
            </a:ln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50"/>
                  </a:solidFill>
                </a:rPr>
                <a:t>What goes in here?</a:t>
              </a:r>
            </a:p>
          </p:txBody>
        </p: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B98446CF-181D-4DA6-8C54-2B5C108C849D}"/>
                </a:ext>
              </a:extLst>
            </p:cNvPr>
            <p:cNvSpPr/>
            <p:nvPr/>
          </p:nvSpPr>
          <p:spPr>
            <a:xfrm rot="5400000">
              <a:off x="8116466" y="680380"/>
              <a:ext cx="262487" cy="2335794"/>
            </a:xfrm>
            <a:prstGeom prst="leftBrace">
              <a:avLst>
                <a:gd name="adj1" fmla="val 96269"/>
                <a:gd name="adj2" fmla="val 50000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317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4349"/>
            <a:ext cx="10436441" cy="279752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sz="3200" dirty="0"/>
              <a:t>Tools to help you pick colors:</a:t>
            </a:r>
            <a:endParaRPr lang="en-US" sz="3200" dirty="0">
              <a:hlinkClick r:id="rId2"/>
            </a:endParaRPr>
          </a:p>
          <a:p>
            <a:pPr marL="914400" indent="-457200">
              <a:buClr>
                <a:srgbClr val="C00000"/>
              </a:buClr>
            </a:pPr>
            <a:r>
              <a:rPr lang="en-US" dirty="0">
                <a:hlinkClick r:id="rId2"/>
              </a:rPr>
              <a:t>coolors.co</a:t>
            </a:r>
            <a:endParaRPr lang="en-US" dirty="0"/>
          </a:p>
          <a:p>
            <a:pPr marL="914400" indent="-457200">
              <a:buClr>
                <a:srgbClr val="C00000"/>
              </a:buClr>
            </a:pPr>
            <a:r>
              <a:rPr lang="en-US" dirty="0">
                <a:hlinkClick r:id="rId3"/>
              </a:rPr>
              <a:t>colorhunt.co</a:t>
            </a:r>
            <a:endParaRPr lang="en-US" dirty="0"/>
          </a:p>
          <a:p>
            <a:pPr marL="914400" indent="-457200">
              <a:buClr>
                <a:srgbClr val="C00000"/>
              </a:buClr>
            </a:pPr>
            <a:r>
              <a:rPr lang="en-US" dirty="0"/>
              <a:t>Google “color picker”</a:t>
            </a:r>
          </a:p>
          <a:p>
            <a:pPr marL="914400" indent="-457200">
              <a:buClr>
                <a:srgbClr val="C00000"/>
              </a:buClr>
            </a:pPr>
            <a:r>
              <a:rPr lang="en-US" dirty="0"/>
              <a:t>The one we made in COMP 401!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F57AB-E7C4-4992-88C1-ED074FB19326}"/>
              </a:ext>
            </a:extLst>
          </p:cNvPr>
          <p:cNvSpPr/>
          <p:nvPr/>
        </p:nvSpPr>
        <p:spPr>
          <a:xfrm>
            <a:off x="2618125" y="2185078"/>
            <a:ext cx="69557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Color(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187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b="1" dirty="0">
                <a:solidFill>
                  <a:srgbClr val="00B050"/>
                </a:solidFill>
                <a:latin typeface="Consolas" panose="020B0609020204030204" pitchFamily="49" charset="0"/>
              </a:rPr>
              <a:t>173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b="1" dirty="0">
                <a:solidFill>
                  <a:srgbClr val="00B0F0"/>
                </a:solidFill>
                <a:latin typeface="Consolas" panose="020B0609020204030204" pitchFamily="49" charset="0"/>
              </a:rPr>
              <a:t>160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40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093F68-EB8D-4919-9466-5B2CCEF80BB0}"/>
              </a:ext>
            </a:extLst>
          </p:cNvPr>
          <p:cNvGrpSpPr/>
          <p:nvPr/>
        </p:nvGrpSpPr>
        <p:grpSpPr>
          <a:xfrm>
            <a:off x="4025774" y="899662"/>
            <a:ext cx="2347865" cy="1285416"/>
            <a:chOff x="4025774" y="899662"/>
            <a:chExt cx="2347865" cy="12854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526796-08FD-4FC9-913C-00EAF6B8F4D6}"/>
                </a:ext>
              </a:extLst>
            </p:cNvPr>
            <p:cNvSpPr/>
            <p:nvPr/>
          </p:nvSpPr>
          <p:spPr>
            <a:xfrm>
              <a:off x="4025774" y="899662"/>
              <a:ext cx="234786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Red component</a:t>
              </a:r>
            </a:p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(0-255)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F847F1-5976-4A84-B230-886CC0B904A6}"/>
                </a:ext>
              </a:extLst>
            </p:cNvPr>
            <p:cNvCxnSpPr>
              <a:cxnSpLocks/>
            </p:cNvCxnSpPr>
            <p:nvPr/>
          </p:nvCxnSpPr>
          <p:spPr>
            <a:xfrm>
              <a:off x="5622202" y="1742426"/>
              <a:ext cx="226337" cy="442652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8FDBF8-23AF-4128-9750-17D5F8F703F2}"/>
              </a:ext>
            </a:extLst>
          </p:cNvPr>
          <p:cNvGrpSpPr/>
          <p:nvPr/>
        </p:nvGrpSpPr>
        <p:grpSpPr>
          <a:xfrm>
            <a:off x="6984747" y="2892965"/>
            <a:ext cx="2675300" cy="1139111"/>
            <a:chOff x="6984747" y="2892965"/>
            <a:chExt cx="2675300" cy="11391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C89C04-0FBF-436F-8F1E-700A41D4273B}"/>
                </a:ext>
              </a:extLst>
            </p:cNvPr>
            <p:cNvSpPr/>
            <p:nvPr/>
          </p:nvSpPr>
          <p:spPr>
            <a:xfrm>
              <a:off x="6984747" y="3201079"/>
              <a:ext cx="26753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</a:rPr>
                <a:t>Green component</a:t>
              </a:r>
            </a:p>
            <a:p>
              <a:pPr algn="ctr"/>
              <a:r>
                <a:rPr lang="en-US" sz="2400" b="1" dirty="0">
                  <a:solidFill>
                    <a:srgbClr val="00B050"/>
                  </a:solidFill>
                </a:rPr>
                <a:t>(0-255)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FD5365-783C-4AE6-8F6D-A7B546E392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51003" y="2892965"/>
              <a:ext cx="280656" cy="308114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398F9A-9C01-48A7-A804-4B70D80FC3D5}"/>
              </a:ext>
            </a:extLst>
          </p:cNvPr>
          <p:cNvGrpSpPr/>
          <p:nvPr/>
        </p:nvGrpSpPr>
        <p:grpSpPr>
          <a:xfrm>
            <a:off x="8399942" y="911429"/>
            <a:ext cx="2347865" cy="1273649"/>
            <a:chOff x="8399942" y="911429"/>
            <a:chExt cx="2347865" cy="12736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056643-68E7-4D17-B30F-0C849644C772}"/>
                </a:ext>
              </a:extLst>
            </p:cNvPr>
            <p:cNvSpPr/>
            <p:nvPr/>
          </p:nvSpPr>
          <p:spPr>
            <a:xfrm>
              <a:off x="8399942" y="911429"/>
              <a:ext cx="234786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F0"/>
                  </a:solidFill>
                </a:rPr>
                <a:t>Blue component</a:t>
              </a:r>
            </a:p>
            <a:p>
              <a:pPr algn="ctr"/>
              <a:r>
                <a:rPr lang="en-US" sz="2400" b="1" dirty="0">
                  <a:solidFill>
                    <a:srgbClr val="00B0F0"/>
                  </a:solidFill>
                </a:rPr>
                <a:t>(0-255)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069FEE-8BD5-40D3-98D6-F74DE5E60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5648" y="1837853"/>
              <a:ext cx="334979" cy="34722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232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67915" y="1472987"/>
            <a:ext cx="3471942" cy="5204637"/>
            <a:chOff x="2074909" y="1637457"/>
            <a:chExt cx="3471942" cy="5204637"/>
          </a:xfrm>
        </p:grpSpPr>
        <p:sp>
          <p:nvSpPr>
            <p:cNvPr id="4" name="Rectangle 3"/>
            <p:cNvSpPr/>
            <p:nvPr/>
          </p:nvSpPr>
          <p:spPr>
            <a:xfrm>
              <a:off x="2074910" y="6195763"/>
              <a:ext cx="34719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hlinkClick r:id="rId2"/>
                </a:rPr>
                <a:t>play2048.co</a:t>
              </a:r>
              <a:endParaRPr lang="en-US" sz="3600" dirty="0"/>
            </a:p>
          </p:txBody>
        </p:sp>
        <p:pic>
          <p:nvPicPr>
            <p:cNvPr id="1026" name="Picture 2" descr="Image result for 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909" y="1637457"/>
              <a:ext cx="3471942" cy="43768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7328874" y="343317"/>
            <a:ext cx="3259409" cy="6334307"/>
            <a:chOff x="7111591" y="506279"/>
            <a:chExt cx="3259409" cy="63343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1591" y="506279"/>
              <a:ext cx="3259409" cy="550653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111591" y="6194255"/>
              <a:ext cx="32594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Our version!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9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Adding a border to a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23EBE-41D7-4902-A4C2-D8AF5608D2E6}"/>
              </a:ext>
            </a:extLst>
          </p:cNvPr>
          <p:cNvSpPr/>
          <p:nvPr/>
        </p:nvSpPr>
        <p:spPr>
          <a:xfrm>
            <a:off x="1046427" y="1804119"/>
            <a:ext cx="9765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3600" dirty="0" err="1">
                <a:latin typeface="Consolas" panose="020B0609020204030204" pitchFamily="49" charset="0"/>
              </a:rPr>
              <a:t>.setBorder</a:t>
            </a:r>
            <a:r>
              <a:rPr lang="en-US" sz="3600" dirty="0">
                <a:latin typeface="Consolas" panose="020B0609020204030204" pitchFamily="49" charset="0"/>
              </a:rPr>
              <a:t>(             );</a:t>
            </a:r>
            <a:endParaRPr lang="en-US" sz="4800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07E8BB-2C51-49CE-B632-D06A620E7D28}"/>
              </a:ext>
            </a:extLst>
          </p:cNvPr>
          <p:cNvGrpSpPr/>
          <p:nvPr/>
        </p:nvGrpSpPr>
        <p:grpSpPr>
          <a:xfrm>
            <a:off x="6754149" y="2586238"/>
            <a:ext cx="3563648" cy="921496"/>
            <a:chOff x="716460" y="5275711"/>
            <a:chExt cx="3563648" cy="921496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DAF6C23B-C28C-4B86-8801-C72D49B03A16}"/>
                </a:ext>
              </a:extLst>
            </p:cNvPr>
            <p:cNvSpPr/>
            <p:nvPr/>
          </p:nvSpPr>
          <p:spPr>
            <a:xfrm rot="16200000">
              <a:off x="2367041" y="3695990"/>
              <a:ext cx="262487" cy="3421930"/>
            </a:xfrm>
            <a:prstGeom prst="leftBrace">
              <a:avLst>
                <a:gd name="adj1" fmla="val 54880"/>
                <a:gd name="adj2" fmla="val 50000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C23EE7-3805-49B9-88EA-A07A26942375}"/>
                </a:ext>
              </a:extLst>
            </p:cNvPr>
            <p:cNvSpPr/>
            <p:nvPr/>
          </p:nvSpPr>
          <p:spPr>
            <a:xfrm>
              <a:off x="716460" y="5673987"/>
              <a:ext cx="356364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What goes in here?</a:t>
              </a:r>
            </a:p>
          </p:txBody>
        </p:sp>
      </p:grpSp>
      <p:pic>
        <p:nvPicPr>
          <p:cNvPr id="15" name="Picture 6" descr="Image result for borderfactory&quot;">
            <a:extLst>
              <a:ext uri="{FF2B5EF4-FFF2-40B4-BE49-F238E27FC236}">
                <a16:creationId xmlns:a16="http://schemas.microsoft.com/office/drawing/2014/main" id="{388E53EA-D637-4C62-BEC8-1916F340E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7096" r="4490" b="5614"/>
          <a:stretch/>
        </p:blipFill>
        <p:spPr bwMode="auto">
          <a:xfrm>
            <a:off x="1046427" y="2780908"/>
            <a:ext cx="2944327" cy="365027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ADDF3D-14FD-4481-9521-385FC9D8FA4B}"/>
              </a:ext>
            </a:extLst>
          </p:cNvPr>
          <p:cNvSpPr txBox="1"/>
          <p:nvPr/>
        </p:nvSpPr>
        <p:spPr>
          <a:xfrm>
            <a:off x="5627802" y="5094342"/>
            <a:ext cx="4980442" cy="1172289"/>
          </a:xfrm>
          <a:prstGeom prst="roundRect">
            <a:avLst>
              <a:gd name="adj" fmla="val 96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There are lots of border choices/styles to choose from! Google “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Java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BorderFactory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” for a list!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4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EmptyBorder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23EBE-41D7-4902-A4C2-D8AF5608D2E6}"/>
              </a:ext>
            </a:extLst>
          </p:cNvPr>
          <p:cNvSpPr/>
          <p:nvPr/>
        </p:nvSpPr>
        <p:spPr>
          <a:xfrm>
            <a:off x="1046427" y="1804119"/>
            <a:ext cx="9765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3600" dirty="0" err="1">
                <a:latin typeface="Consolas" panose="020B0609020204030204" pitchFamily="49" charset="0"/>
              </a:rPr>
              <a:t>.setBorder</a:t>
            </a:r>
            <a:r>
              <a:rPr lang="en-US" sz="3600" dirty="0">
                <a:latin typeface="Consolas" panose="020B0609020204030204" pitchFamily="49" charset="0"/>
              </a:rPr>
              <a:t>(             );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D6E61E-51AB-4267-A056-2327A84756B9}"/>
              </a:ext>
            </a:extLst>
          </p:cNvPr>
          <p:cNvSpPr/>
          <p:nvPr/>
        </p:nvSpPr>
        <p:spPr>
          <a:xfrm>
            <a:off x="765258" y="5908100"/>
            <a:ext cx="108077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BorderFactory.</a:t>
            </a:r>
            <a:r>
              <a:rPr lang="en-US" sz="3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createEmptyBorder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(20, 20, 20, 20)</a:t>
            </a: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16466C-EA87-471B-A44A-1B7C19AF8908}"/>
              </a:ext>
            </a:extLst>
          </p:cNvPr>
          <p:cNvGrpSpPr/>
          <p:nvPr/>
        </p:nvGrpSpPr>
        <p:grpSpPr>
          <a:xfrm>
            <a:off x="1046426" y="2616439"/>
            <a:ext cx="10064025" cy="3218754"/>
            <a:chOff x="3357233" y="2542948"/>
            <a:chExt cx="5813927" cy="134781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9C43D6D-B203-4D13-8DF7-4222D5790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3396" y="2553699"/>
              <a:ext cx="607764" cy="1337063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BC2581-B7EF-4F2B-8F05-292D7431B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7233" y="2542948"/>
              <a:ext cx="3436275" cy="1347814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7B6DBE-5AB7-41EA-9792-D6CF1DD63073}"/>
              </a:ext>
            </a:extLst>
          </p:cNvPr>
          <p:cNvGrpSpPr/>
          <p:nvPr/>
        </p:nvGrpSpPr>
        <p:grpSpPr>
          <a:xfrm>
            <a:off x="6096000" y="4390789"/>
            <a:ext cx="4587457" cy="1517311"/>
            <a:chOff x="6096000" y="4390789"/>
            <a:chExt cx="4587457" cy="151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80BF3A-DB20-4E09-A423-D4097921836B}"/>
                </a:ext>
              </a:extLst>
            </p:cNvPr>
            <p:cNvGrpSpPr/>
            <p:nvPr/>
          </p:nvGrpSpPr>
          <p:grpSpPr>
            <a:xfrm>
              <a:off x="6096000" y="4390789"/>
              <a:ext cx="4312863" cy="1517311"/>
              <a:chOff x="7876519" y="4890244"/>
              <a:chExt cx="4312863" cy="1517311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976A81-FDDC-46CD-83F2-79B125BC069A}"/>
                  </a:ext>
                </a:extLst>
              </p:cNvPr>
              <p:cNvSpPr/>
              <p:nvPr/>
            </p:nvSpPr>
            <p:spPr>
              <a:xfrm>
                <a:off x="7876519" y="4890244"/>
                <a:ext cx="431286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Size of</a:t>
                </a:r>
              </a:p>
              <a:p>
                <a:pPr algn="ctr"/>
                <a:r>
                  <a:rPr lang="en-US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top, left, bottom, right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88A29A7-4DCF-421C-A826-7C125F8D5341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>
                <a:off x="10032951" y="5844351"/>
                <a:ext cx="0" cy="563204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E756EC4-1AAE-42E8-8798-F7CC2B97F6C7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8252432" y="5344896"/>
              <a:ext cx="826784" cy="563204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1D0CF63-21EC-4E66-B444-8A545759978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8252432" y="5344896"/>
              <a:ext cx="1598578" cy="563204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1585E4F-FFD7-4B72-8161-F262E5872FE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8252432" y="5344896"/>
              <a:ext cx="2431025" cy="563204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D5EAA1-FEC4-4BE1-A786-7D57D0EAEFCE}"/>
              </a:ext>
            </a:extLst>
          </p:cNvPr>
          <p:cNvSpPr txBox="1"/>
          <p:nvPr/>
        </p:nvSpPr>
        <p:spPr>
          <a:xfrm>
            <a:off x="7573477" y="336914"/>
            <a:ext cx="4021290" cy="976908"/>
          </a:xfrm>
          <a:prstGeom prst="roundRect">
            <a:avLst>
              <a:gd name="adj" fmla="val 96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Adds a border with the same color as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background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0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LineBorder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23EBE-41D7-4902-A4C2-D8AF5608D2E6}"/>
              </a:ext>
            </a:extLst>
          </p:cNvPr>
          <p:cNvSpPr/>
          <p:nvPr/>
        </p:nvSpPr>
        <p:spPr>
          <a:xfrm>
            <a:off x="1046427" y="1804119"/>
            <a:ext cx="9765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3600" dirty="0" err="1">
                <a:latin typeface="Consolas" panose="020B0609020204030204" pitchFamily="49" charset="0"/>
              </a:rPr>
              <a:t>.setBorder</a:t>
            </a:r>
            <a:r>
              <a:rPr lang="en-US" sz="3600" dirty="0">
                <a:latin typeface="Consolas" panose="020B0609020204030204" pitchFamily="49" charset="0"/>
              </a:rPr>
              <a:t>(             );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2C8FC7-8362-42CB-A2AF-4BF7B976A405}"/>
              </a:ext>
            </a:extLst>
          </p:cNvPr>
          <p:cNvSpPr/>
          <p:nvPr/>
        </p:nvSpPr>
        <p:spPr>
          <a:xfrm>
            <a:off x="548957" y="4644006"/>
            <a:ext cx="108048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BorderFactory.</a:t>
            </a:r>
            <a:r>
              <a:rPr lang="en-US" sz="3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createLineBorder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Color(187, 173, 160), </a:t>
            </a:r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// border color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6                         </a:t>
            </a:r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// border size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32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3AD2A2-7BF9-4501-805D-43B18A75A96E}"/>
              </a:ext>
            </a:extLst>
          </p:cNvPr>
          <p:cNvGrpSpPr/>
          <p:nvPr/>
        </p:nvGrpSpPr>
        <p:grpSpPr>
          <a:xfrm>
            <a:off x="1046427" y="2616440"/>
            <a:ext cx="9011973" cy="1989859"/>
            <a:chOff x="3357233" y="2542948"/>
            <a:chExt cx="5206163" cy="83322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033A642-12D2-4A5D-8F78-97A2B6E72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112" y="2553700"/>
              <a:ext cx="1579284" cy="788379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6161B7A-B4B4-4299-A03E-C497AE82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7233" y="2542948"/>
              <a:ext cx="3436274" cy="833229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F88EE4-1A33-43BD-A538-2A5D1A989F34}"/>
              </a:ext>
            </a:extLst>
          </p:cNvPr>
          <p:cNvSpPr txBox="1"/>
          <p:nvPr/>
        </p:nvSpPr>
        <p:spPr>
          <a:xfrm>
            <a:off x="8580268" y="365125"/>
            <a:ext cx="2956263" cy="976908"/>
          </a:xfrm>
          <a:prstGeom prst="roundRect">
            <a:avLst>
              <a:gd name="adj" fmla="val 96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Lets you specify the color of the border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084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CompoundBorder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23EBE-41D7-4902-A4C2-D8AF5608D2E6}"/>
              </a:ext>
            </a:extLst>
          </p:cNvPr>
          <p:cNvSpPr/>
          <p:nvPr/>
        </p:nvSpPr>
        <p:spPr>
          <a:xfrm>
            <a:off x="1046427" y="1804119"/>
            <a:ext cx="9765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3600" dirty="0" err="1">
                <a:latin typeface="Consolas" panose="020B0609020204030204" pitchFamily="49" charset="0"/>
              </a:rPr>
              <a:t>.setBorder</a:t>
            </a:r>
            <a:r>
              <a:rPr lang="en-US" sz="3600" dirty="0">
                <a:latin typeface="Consolas" panose="020B0609020204030204" pitchFamily="49" charset="0"/>
              </a:rPr>
              <a:t>(             );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87223-2DF8-4E95-A9AE-3BFD431B7165}"/>
              </a:ext>
            </a:extLst>
          </p:cNvPr>
          <p:cNvSpPr/>
          <p:nvPr/>
        </p:nvSpPr>
        <p:spPr>
          <a:xfrm>
            <a:off x="1158710" y="4032165"/>
            <a:ext cx="939746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BorderFactory.</a:t>
            </a:r>
            <a:r>
              <a:rPr lang="en-US" sz="3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createCompoundBorder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BorderFactory.createLineBorder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( … ),</a:t>
            </a:r>
          </a:p>
          <a:p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BorderFactory.createEmptyBorder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( … </a:t>
            </a:r>
            <a:r>
              <a:rPr lang="en-US" sz="3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EC34E3-15A1-451E-88CF-1FA679D6B816}"/>
              </a:ext>
            </a:extLst>
          </p:cNvPr>
          <p:cNvGrpSpPr/>
          <p:nvPr/>
        </p:nvGrpSpPr>
        <p:grpSpPr>
          <a:xfrm>
            <a:off x="1545997" y="2616441"/>
            <a:ext cx="8512401" cy="1415726"/>
            <a:chOff x="3645832" y="2542949"/>
            <a:chExt cx="4917563" cy="143949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51F66D9-E6A6-4B55-8725-5A7058C8B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6359" y="2553701"/>
              <a:ext cx="147036" cy="1428738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708A2D8-623F-4E0D-BB22-9A1E25493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832" y="2542949"/>
              <a:ext cx="3147677" cy="1439488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87F0EA8-9F8C-44C1-A972-D6151E9323A9}"/>
              </a:ext>
            </a:extLst>
          </p:cNvPr>
          <p:cNvSpPr txBox="1"/>
          <p:nvPr/>
        </p:nvSpPr>
        <p:spPr>
          <a:xfrm>
            <a:off x="8434291" y="453791"/>
            <a:ext cx="2993691" cy="976908"/>
          </a:xfrm>
          <a:prstGeom prst="roundRect">
            <a:avLst>
              <a:gd name="adj" fmla="val 96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Lets you combine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two borders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!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Changing the font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CDCDC0-E849-4FB2-9F60-9DD0A00EB68D}"/>
              </a:ext>
            </a:extLst>
          </p:cNvPr>
          <p:cNvSpPr/>
          <p:nvPr/>
        </p:nvSpPr>
        <p:spPr>
          <a:xfrm>
            <a:off x="1046427" y="1804119"/>
            <a:ext cx="9765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3600" dirty="0" err="1">
                <a:latin typeface="Consolas" panose="020B0609020204030204" pitchFamily="49" charset="0"/>
              </a:rPr>
              <a:t>.setFont</a:t>
            </a:r>
            <a:r>
              <a:rPr lang="en-US" sz="3600" dirty="0">
                <a:latin typeface="Consolas" panose="020B0609020204030204" pitchFamily="49" charset="0"/>
              </a:rPr>
              <a:t>(             );</a:t>
            </a:r>
            <a:endParaRPr lang="en-US" sz="4800" dirty="0"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1B89E9-D308-45DC-B733-ADA612D8C805}"/>
              </a:ext>
            </a:extLst>
          </p:cNvPr>
          <p:cNvGrpSpPr/>
          <p:nvPr/>
        </p:nvGrpSpPr>
        <p:grpSpPr>
          <a:xfrm>
            <a:off x="6585034" y="725846"/>
            <a:ext cx="3483428" cy="964842"/>
            <a:chOff x="6376807" y="1014676"/>
            <a:chExt cx="3483428" cy="9648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3A1E82-2709-4E21-8605-00CDACC43B20}"/>
                </a:ext>
              </a:extLst>
            </p:cNvPr>
            <p:cNvSpPr txBox="1"/>
            <p:nvPr/>
          </p:nvSpPr>
          <p:spPr>
            <a:xfrm>
              <a:off x="6376807" y="1014676"/>
              <a:ext cx="3483428" cy="681038"/>
            </a:xfrm>
            <a:prstGeom prst="roundRect">
              <a:avLst/>
            </a:prstGeom>
            <a:noFill/>
            <a:ln w="38100">
              <a:noFill/>
            </a:ln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50"/>
                  </a:solidFill>
                </a:rPr>
                <a:t>What goes in here?</a:t>
              </a:r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17E349CA-48BF-4975-95F2-484C6937B1DE}"/>
                </a:ext>
              </a:extLst>
            </p:cNvPr>
            <p:cNvSpPr/>
            <p:nvPr/>
          </p:nvSpPr>
          <p:spPr>
            <a:xfrm rot="5400000">
              <a:off x="7987278" y="299014"/>
              <a:ext cx="262487" cy="3098522"/>
            </a:xfrm>
            <a:prstGeom prst="leftBrace">
              <a:avLst>
                <a:gd name="adj1" fmla="val 96269"/>
                <a:gd name="adj2" fmla="val 50000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7D5979-CD45-4E60-919D-ABDA75C0528C}"/>
              </a:ext>
            </a:extLst>
          </p:cNvPr>
          <p:cNvGrpSpPr/>
          <p:nvPr/>
        </p:nvGrpSpPr>
        <p:grpSpPr>
          <a:xfrm>
            <a:off x="1720478" y="4669135"/>
            <a:ext cx="8646883" cy="1095497"/>
            <a:chOff x="3743000" y="762356"/>
            <a:chExt cx="8646883" cy="109549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4A17F5-8AAA-44CE-84FF-80DF20972424}"/>
                </a:ext>
              </a:extLst>
            </p:cNvPr>
            <p:cNvSpPr txBox="1"/>
            <p:nvPr/>
          </p:nvSpPr>
          <p:spPr>
            <a:xfrm>
              <a:off x="6324727" y="1108712"/>
              <a:ext cx="3483428" cy="749141"/>
            </a:xfrm>
            <a:prstGeom prst="roundRect">
              <a:avLst/>
            </a:prstGeom>
            <a:noFill/>
            <a:ln w="38100">
              <a:noFill/>
            </a:ln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7030A0"/>
                  </a:solidFill>
                </a:rPr>
                <a:t>A Java </a:t>
              </a:r>
              <a:r>
                <a:rPr lang="en-US" sz="3200" b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Font</a:t>
              </a:r>
              <a:r>
                <a:rPr lang="en-US" sz="3200" b="1" dirty="0">
                  <a:solidFill>
                    <a:srgbClr val="7030A0"/>
                  </a:solidFill>
                </a:rPr>
                <a:t> object</a:t>
              </a:r>
            </a:p>
          </p:txBody>
        </p: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55041363-1E96-4DA1-94BB-6F16F09FF0A7}"/>
                </a:ext>
              </a:extLst>
            </p:cNvPr>
            <p:cNvSpPr/>
            <p:nvPr/>
          </p:nvSpPr>
          <p:spPr>
            <a:xfrm rot="16200000">
              <a:off x="7935198" y="-3429842"/>
              <a:ext cx="262487" cy="8646883"/>
            </a:xfrm>
            <a:prstGeom prst="leftBrace">
              <a:avLst>
                <a:gd name="adj1" fmla="val 5488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07E2992-9EB9-40CA-8498-93A9FD1BBA61}"/>
              </a:ext>
            </a:extLst>
          </p:cNvPr>
          <p:cNvSpPr/>
          <p:nvPr/>
        </p:nvSpPr>
        <p:spPr>
          <a:xfrm>
            <a:off x="1824638" y="3832814"/>
            <a:ext cx="8542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Font(</a:t>
            </a:r>
            <a:r>
              <a:rPr lang="en-US" sz="3600" dirty="0">
                <a:solidFill>
                  <a:srgbClr val="2A00FF"/>
                </a:solidFill>
                <a:latin typeface="Consolas" panose="020B0609020204030204" pitchFamily="49" charset="0"/>
              </a:rPr>
              <a:t>"Dialog"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Font.</a:t>
            </a:r>
            <a:r>
              <a:rPr lang="en-US" sz="3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BOLD</a:t>
            </a:r>
            <a:r>
              <a:rPr lang="en-US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, 28)</a:t>
            </a:r>
            <a:endParaRPr lang="en-US" sz="36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4CB9D3-60FC-4391-AB62-30E71C70C8D9}"/>
              </a:ext>
            </a:extLst>
          </p:cNvPr>
          <p:cNvGrpSpPr/>
          <p:nvPr/>
        </p:nvGrpSpPr>
        <p:grpSpPr>
          <a:xfrm>
            <a:off x="3286408" y="2490006"/>
            <a:ext cx="6464174" cy="1400756"/>
            <a:chOff x="3286408" y="2490006"/>
            <a:chExt cx="6464174" cy="140075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E1990C9-6A15-476A-8E36-0E46BF29A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1160" y="2490006"/>
              <a:ext cx="579422" cy="1400756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163D037-7A95-48E3-9800-2022C7F84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6408" y="2542948"/>
              <a:ext cx="3585172" cy="1298085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9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Changing the font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CDCDC0-E849-4FB2-9F60-9DD0A00EB68D}"/>
              </a:ext>
            </a:extLst>
          </p:cNvPr>
          <p:cNvSpPr/>
          <p:nvPr/>
        </p:nvSpPr>
        <p:spPr>
          <a:xfrm>
            <a:off x="1046427" y="1804119"/>
            <a:ext cx="9765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3600" dirty="0" err="1">
                <a:latin typeface="Consolas" panose="020B0609020204030204" pitchFamily="49" charset="0"/>
              </a:rPr>
              <a:t>.setFont</a:t>
            </a:r>
            <a:r>
              <a:rPr lang="en-US" sz="3600" dirty="0">
                <a:latin typeface="Consolas" panose="020B0609020204030204" pitchFamily="49" charset="0"/>
              </a:rPr>
              <a:t>(             );</a:t>
            </a:r>
            <a:endParaRPr lang="en-US" sz="4800" dirty="0"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1B89E9-D308-45DC-B733-ADA612D8C805}"/>
              </a:ext>
            </a:extLst>
          </p:cNvPr>
          <p:cNvGrpSpPr/>
          <p:nvPr/>
        </p:nvGrpSpPr>
        <p:grpSpPr>
          <a:xfrm>
            <a:off x="6585034" y="725846"/>
            <a:ext cx="3483428" cy="964842"/>
            <a:chOff x="6376807" y="1014676"/>
            <a:chExt cx="3483428" cy="9648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3A1E82-2709-4E21-8605-00CDACC43B20}"/>
                </a:ext>
              </a:extLst>
            </p:cNvPr>
            <p:cNvSpPr txBox="1"/>
            <p:nvPr/>
          </p:nvSpPr>
          <p:spPr>
            <a:xfrm>
              <a:off x="6376807" y="1014676"/>
              <a:ext cx="3483428" cy="681038"/>
            </a:xfrm>
            <a:prstGeom prst="roundRect">
              <a:avLst/>
            </a:prstGeom>
            <a:noFill/>
            <a:ln w="38100">
              <a:noFill/>
            </a:ln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50"/>
                  </a:solidFill>
                </a:rPr>
                <a:t>What goes in here?</a:t>
              </a:r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17E349CA-48BF-4975-95F2-484C6937B1DE}"/>
                </a:ext>
              </a:extLst>
            </p:cNvPr>
            <p:cNvSpPr/>
            <p:nvPr/>
          </p:nvSpPr>
          <p:spPr>
            <a:xfrm rot="5400000">
              <a:off x="7987278" y="299014"/>
              <a:ext cx="262487" cy="3098522"/>
            </a:xfrm>
            <a:prstGeom prst="leftBrace">
              <a:avLst>
                <a:gd name="adj1" fmla="val 96269"/>
                <a:gd name="adj2" fmla="val 50000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3A9BC50-845B-4FAB-870F-F494B23DFBE8}"/>
              </a:ext>
            </a:extLst>
          </p:cNvPr>
          <p:cNvSpPr/>
          <p:nvPr/>
        </p:nvSpPr>
        <p:spPr>
          <a:xfrm>
            <a:off x="1824638" y="3832814"/>
            <a:ext cx="8542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Font(</a:t>
            </a:r>
            <a:r>
              <a:rPr lang="en-US" sz="3600" dirty="0">
                <a:solidFill>
                  <a:srgbClr val="2A00FF"/>
                </a:solidFill>
                <a:latin typeface="Consolas" panose="020B0609020204030204" pitchFamily="49" charset="0"/>
              </a:rPr>
              <a:t>"Dialog"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Font.</a:t>
            </a:r>
            <a:r>
              <a:rPr lang="en-US" sz="3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BOLD</a:t>
            </a:r>
            <a:r>
              <a:rPr lang="en-US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, 28)</a:t>
            </a:r>
            <a:endParaRPr lang="en-US" sz="3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308983-1590-42F5-BF20-6B799498F549}"/>
              </a:ext>
            </a:extLst>
          </p:cNvPr>
          <p:cNvCxnSpPr>
            <a:cxnSpLocks/>
          </p:cNvCxnSpPr>
          <p:nvPr/>
        </p:nvCxnSpPr>
        <p:spPr>
          <a:xfrm flipV="1">
            <a:off x="9171160" y="2490006"/>
            <a:ext cx="579422" cy="14007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2A8D1DE-F6D3-459B-9561-DCF42ED3BAB4}"/>
              </a:ext>
            </a:extLst>
          </p:cNvPr>
          <p:cNvGrpSpPr/>
          <p:nvPr/>
        </p:nvGrpSpPr>
        <p:grpSpPr>
          <a:xfrm>
            <a:off x="6395474" y="4658575"/>
            <a:ext cx="2965564" cy="1816925"/>
            <a:chOff x="1391195" y="5275712"/>
            <a:chExt cx="2965564" cy="1816925"/>
          </a:xfrm>
        </p:grpSpPr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55041363-1E96-4DA1-94BB-6F16F09FF0A7}"/>
                </a:ext>
              </a:extLst>
            </p:cNvPr>
            <p:cNvSpPr/>
            <p:nvPr/>
          </p:nvSpPr>
          <p:spPr>
            <a:xfrm rot="16200000">
              <a:off x="2703794" y="4292396"/>
              <a:ext cx="262487" cy="2229120"/>
            </a:xfrm>
            <a:prstGeom prst="leftBrace">
              <a:avLst>
                <a:gd name="adj1" fmla="val 54880"/>
                <a:gd name="adj2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B97999-B650-4AAC-B440-C997DF7F4FAB}"/>
                </a:ext>
              </a:extLst>
            </p:cNvPr>
            <p:cNvSpPr/>
            <p:nvPr/>
          </p:nvSpPr>
          <p:spPr>
            <a:xfrm>
              <a:off x="1391195" y="5630698"/>
              <a:ext cx="2965564" cy="146193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</a:rPr>
                <a:t>font style</a:t>
              </a:r>
            </a:p>
            <a:p>
              <a:pPr algn="ctr">
                <a:spcAft>
                  <a:spcPts val="600"/>
                </a:spcAft>
              </a:pPr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</a:rPr>
                <a:t>(BOLD, ITALIC, PLAIN)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4A56C85-7109-4636-8BA1-662494860726}"/>
              </a:ext>
            </a:extLst>
          </p:cNvPr>
          <p:cNvGrpSpPr/>
          <p:nvPr/>
        </p:nvGrpSpPr>
        <p:grpSpPr>
          <a:xfrm>
            <a:off x="9750582" y="4506175"/>
            <a:ext cx="2071135" cy="1211980"/>
            <a:chOff x="9750582" y="4506175"/>
            <a:chExt cx="2071135" cy="121198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43BFAB-E2A9-4E6F-A53F-35654119A4A2}"/>
                </a:ext>
              </a:extLst>
            </p:cNvPr>
            <p:cNvSpPr/>
            <p:nvPr/>
          </p:nvSpPr>
          <p:spPr>
            <a:xfrm>
              <a:off x="10037351" y="5194935"/>
              <a:ext cx="178436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font size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52CE03-B31D-419D-AF22-6C0F2DEBC8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0582" y="4506175"/>
              <a:ext cx="742384" cy="68876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6F4CA6-BE4A-493A-A0D1-B98D1CD34A5A}"/>
              </a:ext>
            </a:extLst>
          </p:cNvPr>
          <p:cNvGrpSpPr/>
          <p:nvPr/>
        </p:nvGrpSpPr>
        <p:grpSpPr>
          <a:xfrm>
            <a:off x="1046428" y="4658576"/>
            <a:ext cx="5271382" cy="1432335"/>
            <a:chOff x="-1595675" y="5275713"/>
            <a:chExt cx="5271382" cy="1432335"/>
          </a:xfrm>
        </p:grpSpPr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B0845BC9-6495-4819-BF8E-8090C5FED60B}"/>
                </a:ext>
              </a:extLst>
            </p:cNvPr>
            <p:cNvSpPr/>
            <p:nvPr/>
          </p:nvSpPr>
          <p:spPr>
            <a:xfrm rot="16200000">
              <a:off x="2566849" y="4429342"/>
              <a:ext cx="262487" cy="1955229"/>
            </a:xfrm>
            <a:prstGeom prst="leftBrace">
              <a:avLst>
                <a:gd name="adj1" fmla="val 54880"/>
                <a:gd name="adj2" fmla="val 50000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6B4DD5-8198-4267-9C2A-4F0884A1A4A1}"/>
                </a:ext>
              </a:extLst>
            </p:cNvPr>
            <p:cNvSpPr/>
            <p:nvPr/>
          </p:nvSpPr>
          <p:spPr>
            <a:xfrm>
              <a:off x="-1595675" y="5676997"/>
              <a:ext cx="5035118" cy="1031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font family</a:t>
              </a:r>
            </a:p>
            <a:p>
              <a:pPr algn="r">
                <a:spcAft>
                  <a:spcPts val="600"/>
                </a:spcAft>
              </a:pP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(Google search “Java fonts”)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E758F8-C8BE-4244-928E-7B1CEC0D1E38}"/>
              </a:ext>
            </a:extLst>
          </p:cNvPr>
          <p:cNvCxnSpPr>
            <a:cxnSpLocks/>
          </p:cNvCxnSpPr>
          <p:nvPr/>
        </p:nvCxnSpPr>
        <p:spPr>
          <a:xfrm flipV="1">
            <a:off x="3286408" y="2542948"/>
            <a:ext cx="3585172" cy="1298085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7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Specifying the size of a component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4A56C85-7109-4636-8BA1-662494860726}"/>
              </a:ext>
            </a:extLst>
          </p:cNvPr>
          <p:cNvGrpSpPr/>
          <p:nvPr/>
        </p:nvGrpSpPr>
        <p:grpSpPr>
          <a:xfrm>
            <a:off x="10166613" y="4236991"/>
            <a:ext cx="1941868" cy="1308023"/>
            <a:chOff x="9879849" y="4410132"/>
            <a:chExt cx="1941868" cy="130802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43BFAB-E2A9-4E6F-A53F-35654119A4A2}"/>
                </a:ext>
              </a:extLst>
            </p:cNvPr>
            <p:cNvSpPr/>
            <p:nvPr/>
          </p:nvSpPr>
          <p:spPr>
            <a:xfrm>
              <a:off x="10037351" y="5194935"/>
              <a:ext cx="178436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4">
                      <a:lumMod val="75000"/>
                    </a:schemeClr>
                  </a:solidFill>
                </a:rPr>
                <a:t>height</a:t>
              </a:r>
              <a:endParaRPr lang="en-US" sz="28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52CE03-B31D-419D-AF22-6C0F2DEBC8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79849" y="4410132"/>
              <a:ext cx="613117" cy="784803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522102" y="2448178"/>
            <a:ext cx="1111888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.setMinimumSize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Dimension(100, 100));</a:t>
            </a:r>
          </a:p>
          <a:p>
            <a:pPr>
              <a:spcAft>
                <a:spcPts val="1200"/>
              </a:spcAft>
            </a:pP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.setPreferredSize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Dimension(100, 100));</a:t>
            </a:r>
          </a:p>
          <a:p>
            <a:pPr>
              <a:spcAft>
                <a:spcPts val="1200"/>
              </a:spcAft>
            </a:pP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.setMaximumSize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Dimension(100, 100));</a:t>
            </a:r>
            <a:endParaRPr lang="en-US" sz="2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A56C85-7109-4636-8BA1-662494860726}"/>
              </a:ext>
            </a:extLst>
          </p:cNvPr>
          <p:cNvGrpSpPr/>
          <p:nvPr/>
        </p:nvGrpSpPr>
        <p:grpSpPr>
          <a:xfrm>
            <a:off x="7251696" y="4236991"/>
            <a:ext cx="1859837" cy="1308023"/>
            <a:chOff x="9804625" y="4333481"/>
            <a:chExt cx="1859837" cy="130802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43BFAB-E2A9-4E6F-A53F-35654119A4A2}"/>
                </a:ext>
              </a:extLst>
            </p:cNvPr>
            <p:cNvSpPr/>
            <p:nvPr/>
          </p:nvSpPr>
          <p:spPr>
            <a:xfrm>
              <a:off x="9804625" y="5118284"/>
              <a:ext cx="178436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4">
                      <a:lumMod val="75000"/>
                    </a:schemeClr>
                  </a:solidFill>
                </a:rPr>
                <a:t>width</a:t>
              </a:r>
              <a:endParaRPr lang="en-US" sz="28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152CE03-B31D-419D-AF22-6C0F2DEBC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1272" y="4333481"/>
              <a:ext cx="503190" cy="784803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434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Text alignment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138" y="2799107"/>
            <a:ext cx="115300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my_jlabel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.setHorizontalAlignment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SwingConstants.</a:t>
            </a:r>
            <a:r>
              <a:rPr lang="en-US" sz="2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1200"/>
              </a:spcAft>
            </a:pPr>
            <a:r>
              <a:rPr lang="en-US" sz="28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my_jlabel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.setVerticalAlignment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SwingConstants.</a:t>
            </a:r>
            <a:r>
              <a:rPr lang="en-US" sz="2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F0EA8-9F8C-44C1-A972-D6151E9323A9}"/>
              </a:ext>
            </a:extLst>
          </p:cNvPr>
          <p:cNvSpPr txBox="1"/>
          <p:nvPr/>
        </p:nvSpPr>
        <p:spPr>
          <a:xfrm>
            <a:off x="6509013" y="5171879"/>
            <a:ext cx="5005540" cy="1107162"/>
          </a:xfrm>
          <a:prstGeom prst="roundRect">
            <a:avLst>
              <a:gd name="adj" fmla="val 96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Can set alignment to LEFT, CENTER, or RIGHT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4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B0CD-159D-40B1-B7BD-B26852ED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UI Organization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C5AD5-2D85-42CD-B60A-90E46EFF9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450" y="675733"/>
            <a:ext cx="3259409" cy="550653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5FC681-786D-4718-A6D5-DC5BD1F06A9C}"/>
              </a:ext>
            </a:extLst>
          </p:cNvPr>
          <p:cNvSpPr>
            <a:spLocks/>
          </p:cNvSpPr>
          <p:nvPr/>
        </p:nvSpPr>
        <p:spPr>
          <a:xfrm flipH="1">
            <a:off x="8442445" y="2199994"/>
            <a:ext cx="3259409" cy="387815"/>
          </a:xfrm>
          <a:prstGeom prst="roundRect">
            <a:avLst>
              <a:gd name="adj" fmla="val 16176"/>
            </a:avLst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A38460-675D-4883-95F6-CA05B71489C9}"/>
              </a:ext>
            </a:extLst>
          </p:cNvPr>
          <p:cNvSpPr>
            <a:spLocks/>
          </p:cNvSpPr>
          <p:nvPr/>
        </p:nvSpPr>
        <p:spPr>
          <a:xfrm flipH="1">
            <a:off x="8356347" y="534154"/>
            <a:ext cx="3465311" cy="5758004"/>
          </a:xfrm>
          <a:prstGeom prst="roundRect">
            <a:avLst>
              <a:gd name="adj" fmla="val 2474"/>
            </a:avLst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11B551-781A-4E6B-9F74-A91A7CBD6A38}"/>
              </a:ext>
            </a:extLst>
          </p:cNvPr>
          <p:cNvSpPr>
            <a:spLocks/>
          </p:cNvSpPr>
          <p:nvPr/>
        </p:nvSpPr>
        <p:spPr>
          <a:xfrm flipH="1">
            <a:off x="8442437" y="5605258"/>
            <a:ext cx="3259411" cy="387815"/>
          </a:xfrm>
          <a:prstGeom prst="roundRect">
            <a:avLst>
              <a:gd name="adj" fmla="val 10461"/>
            </a:avLst>
          </a:prstGeom>
          <a:noFill/>
          <a:ln w="444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2426AE-63F3-48A3-964B-0DEF28B6766F}"/>
              </a:ext>
            </a:extLst>
          </p:cNvPr>
          <p:cNvSpPr>
            <a:spLocks/>
          </p:cNvSpPr>
          <p:nvPr/>
        </p:nvSpPr>
        <p:spPr>
          <a:xfrm flipH="1" flipV="1">
            <a:off x="8442446" y="1041148"/>
            <a:ext cx="3259409" cy="1122629"/>
          </a:xfrm>
          <a:prstGeom prst="roundRect">
            <a:avLst>
              <a:gd name="adj" fmla="val 6708"/>
            </a:avLst>
          </a:prstGeom>
          <a:noFill/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DF0E3B-5474-47A0-9CEE-9250F7DA9828}"/>
              </a:ext>
            </a:extLst>
          </p:cNvPr>
          <p:cNvSpPr>
            <a:spLocks/>
          </p:cNvSpPr>
          <p:nvPr/>
        </p:nvSpPr>
        <p:spPr>
          <a:xfrm flipH="1" flipV="1">
            <a:off x="8442439" y="2643293"/>
            <a:ext cx="3259411" cy="2924587"/>
          </a:xfrm>
          <a:prstGeom prst="roundRect">
            <a:avLst>
              <a:gd name="adj" fmla="val 2059"/>
            </a:avLst>
          </a:prstGeom>
          <a:noFill/>
          <a:ln w="444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4CE9F-4B39-438C-871C-B0D5AC74C17A}"/>
              </a:ext>
            </a:extLst>
          </p:cNvPr>
          <p:cNvSpPr txBox="1"/>
          <p:nvPr/>
        </p:nvSpPr>
        <p:spPr>
          <a:xfrm>
            <a:off x="3828005" y="5358310"/>
            <a:ext cx="1636998" cy="544830"/>
          </a:xfrm>
          <a:prstGeom prst="roundRect">
            <a:avLst/>
          </a:prstGeom>
          <a:solidFill>
            <a:srgbClr val="FFE7E7"/>
          </a:solidFill>
          <a:ln w="38100">
            <a:solidFill>
              <a:srgbClr val="FF000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F2E2E8-AA4F-4E97-897B-0D892C7802B0}"/>
              </a:ext>
            </a:extLst>
          </p:cNvPr>
          <p:cNvSpPr txBox="1"/>
          <p:nvPr/>
        </p:nvSpPr>
        <p:spPr>
          <a:xfrm>
            <a:off x="3980405" y="5510710"/>
            <a:ext cx="1636998" cy="544830"/>
          </a:xfrm>
          <a:prstGeom prst="roundRect">
            <a:avLst/>
          </a:prstGeom>
          <a:solidFill>
            <a:srgbClr val="FFE7E7"/>
          </a:solidFill>
          <a:ln w="38100">
            <a:solidFill>
              <a:srgbClr val="FF000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1FDF46-0F6C-4CFE-BC3C-7F8F514D8A9B}"/>
              </a:ext>
            </a:extLst>
          </p:cNvPr>
          <p:cNvSpPr txBox="1"/>
          <p:nvPr/>
        </p:nvSpPr>
        <p:spPr>
          <a:xfrm>
            <a:off x="400452" y="4041896"/>
            <a:ext cx="1559115" cy="544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ImageIcon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1B1C39-E9E9-4342-8C30-0980CBA27BA8}"/>
              </a:ext>
            </a:extLst>
          </p:cNvPr>
          <p:cNvSpPr txBox="1"/>
          <p:nvPr/>
        </p:nvSpPr>
        <p:spPr>
          <a:xfrm>
            <a:off x="3984998" y="4041896"/>
            <a:ext cx="1405805" cy="544830"/>
          </a:xfrm>
          <a:prstGeom prst="roundRect">
            <a:avLst/>
          </a:prstGeom>
          <a:solidFill>
            <a:srgbClr val="EEE1F7"/>
          </a:solidFill>
          <a:ln w="38100">
            <a:solidFill>
              <a:srgbClr val="7030A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JPanel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9DC4C6-9110-494F-BE46-6855283D9648}"/>
              </a:ext>
            </a:extLst>
          </p:cNvPr>
          <p:cNvSpPr txBox="1"/>
          <p:nvPr/>
        </p:nvSpPr>
        <p:spPr>
          <a:xfrm>
            <a:off x="2196772" y="4041896"/>
            <a:ext cx="1559115" cy="544830"/>
          </a:xfrm>
          <a:prstGeom prst="roundRect">
            <a:avLst/>
          </a:prstGeom>
          <a:solidFill>
            <a:srgbClr val="E2F0D9"/>
          </a:solidFill>
          <a:ln w="38100">
            <a:solidFill>
              <a:srgbClr val="00B05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JLabel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55A13D-1AD7-4567-AEEE-E698BBEAB29C}"/>
              </a:ext>
            </a:extLst>
          </p:cNvPr>
          <p:cNvSpPr txBox="1"/>
          <p:nvPr/>
        </p:nvSpPr>
        <p:spPr>
          <a:xfrm>
            <a:off x="4132805" y="5663110"/>
            <a:ext cx="1636998" cy="544830"/>
          </a:xfrm>
          <a:prstGeom prst="roundRect">
            <a:avLst/>
          </a:prstGeom>
          <a:solidFill>
            <a:srgbClr val="FFE7E7"/>
          </a:solidFill>
          <a:ln w="38100">
            <a:solidFill>
              <a:srgbClr val="FF000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JLabel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217395-F9C8-4E38-976D-6113AF39E635}"/>
              </a:ext>
            </a:extLst>
          </p:cNvPr>
          <p:cNvSpPr txBox="1"/>
          <p:nvPr/>
        </p:nvSpPr>
        <p:spPr>
          <a:xfrm>
            <a:off x="2997333" y="1986592"/>
            <a:ext cx="2024540" cy="544830"/>
          </a:xfrm>
          <a:prstGeom prst="roundRect">
            <a:avLst/>
          </a:prstGeom>
          <a:solidFill>
            <a:srgbClr val="F7FEFF"/>
          </a:solidFill>
          <a:ln w="38100">
            <a:solidFill>
              <a:srgbClr val="00B0F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JFrame</a:t>
            </a:r>
            <a:endParaRPr lang="en-US" sz="2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2F8D22-33F0-47CF-8425-A20DEDC3E44E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>
            <a:off x="4009603" y="2531422"/>
            <a:ext cx="0" cy="375557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39A09F6-FABA-4A1C-B51D-A981E30DF4B6}"/>
              </a:ext>
            </a:extLst>
          </p:cNvPr>
          <p:cNvSpPr txBox="1"/>
          <p:nvPr/>
        </p:nvSpPr>
        <p:spPr>
          <a:xfrm>
            <a:off x="2997333" y="2906979"/>
            <a:ext cx="2024540" cy="544830"/>
          </a:xfrm>
          <a:prstGeom prst="roundRect">
            <a:avLst/>
          </a:prstGeom>
          <a:solidFill>
            <a:srgbClr val="F7FEFF"/>
          </a:solidFill>
          <a:ln w="38100">
            <a:solidFill>
              <a:srgbClr val="00B0F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JPanel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F576F5-0195-4786-98DC-41030B1C637D}"/>
              </a:ext>
            </a:extLst>
          </p:cNvPr>
          <p:cNvSpPr txBox="1"/>
          <p:nvPr/>
        </p:nvSpPr>
        <p:spPr>
          <a:xfrm>
            <a:off x="5621755" y="4037768"/>
            <a:ext cx="1636998" cy="544830"/>
          </a:xfrm>
          <a:prstGeom prst="roundRect">
            <a:avLst/>
          </a:prstGeom>
          <a:solidFill>
            <a:srgbClr val="E7FCFF"/>
          </a:solidFill>
          <a:ln w="38100">
            <a:solidFill>
              <a:srgbClr val="00FFFF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JButton</a:t>
            </a:r>
            <a:endParaRPr lang="en-US" sz="20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699EFB-0BED-406C-A499-CC7DAE70D4F6}"/>
              </a:ext>
            </a:extLst>
          </p:cNvPr>
          <p:cNvGrpSpPr/>
          <p:nvPr/>
        </p:nvGrpSpPr>
        <p:grpSpPr>
          <a:xfrm>
            <a:off x="9323106" y="3352264"/>
            <a:ext cx="1502864" cy="2182205"/>
            <a:chOff x="9323106" y="3352264"/>
            <a:chExt cx="1502864" cy="2182205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5E9A9D4-F9C0-46F6-B1AE-4FBA049B3B31}"/>
                </a:ext>
              </a:extLst>
            </p:cNvPr>
            <p:cNvSpPr>
              <a:spLocks/>
            </p:cNvSpPr>
            <p:nvPr/>
          </p:nvSpPr>
          <p:spPr>
            <a:xfrm flipH="1">
              <a:off x="9323106" y="3352264"/>
              <a:ext cx="753828" cy="729542"/>
            </a:xfrm>
            <a:prstGeom prst="roundRect">
              <a:avLst>
                <a:gd name="adj" fmla="val 10461"/>
              </a:avLst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7EC2E2C-7A43-4DED-9DF9-6ACB7E763DBC}"/>
                </a:ext>
              </a:extLst>
            </p:cNvPr>
            <p:cNvSpPr>
              <a:spLocks/>
            </p:cNvSpPr>
            <p:nvPr/>
          </p:nvSpPr>
          <p:spPr>
            <a:xfrm flipH="1">
              <a:off x="10072142" y="4075103"/>
              <a:ext cx="753828" cy="729542"/>
            </a:xfrm>
            <a:prstGeom prst="roundRect">
              <a:avLst>
                <a:gd name="adj" fmla="val 10461"/>
              </a:avLst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FCB249B-E932-4DFF-8F03-E0FF7B645DDB}"/>
                </a:ext>
              </a:extLst>
            </p:cNvPr>
            <p:cNvSpPr>
              <a:spLocks/>
            </p:cNvSpPr>
            <p:nvPr/>
          </p:nvSpPr>
          <p:spPr>
            <a:xfrm flipH="1">
              <a:off x="9327732" y="4804927"/>
              <a:ext cx="753828" cy="729542"/>
            </a:xfrm>
            <a:prstGeom prst="roundRect">
              <a:avLst>
                <a:gd name="adj" fmla="val 10461"/>
              </a:avLst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047F3C-504F-422C-A06B-2869D348E8E1}"/>
              </a:ext>
            </a:extLst>
          </p:cNvPr>
          <p:cNvCxnSpPr>
            <a:cxnSpLocks/>
            <a:stCxn id="26" idx="2"/>
            <a:endCxn id="13" idx="0"/>
          </p:cNvCxnSpPr>
          <p:nvPr/>
        </p:nvCxnSpPr>
        <p:spPr>
          <a:xfrm flipH="1">
            <a:off x="1180010" y="3451809"/>
            <a:ext cx="2829593" cy="590087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E2D0E9-3872-4955-B126-2CBCB089898F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>
            <a:off x="4009603" y="3451809"/>
            <a:ext cx="678298" cy="590087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6C9E7C-5E3B-488A-BC54-B4D636B648AC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 flipH="1">
            <a:off x="2976330" y="3451809"/>
            <a:ext cx="1033273" cy="590087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26CB4A-59EF-4700-8BF2-EDF174262107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4009603" y="3451809"/>
            <a:ext cx="2430651" cy="585959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B202AB-9A2D-4AFE-AC08-E7F0535C3BBF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4646504" y="4586726"/>
            <a:ext cx="41397" cy="771584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7C9353-52E5-4BDA-8660-35BB8F920BBB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4687901" y="4586726"/>
            <a:ext cx="111003" cy="923984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BC5D89-BAFB-4436-8200-8D23C63A83AD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4687901" y="4586726"/>
            <a:ext cx="263403" cy="1076384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20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6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User Events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268A8A-AD08-407E-B5F6-2BAB4D09E2B7}"/>
              </a:ext>
            </a:extLst>
          </p:cNvPr>
          <p:cNvSpPr/>
          <p:nvPr/>
        </p:nvSpPr>
        <p:spPr>
          <a:xfrm>
            <a:off x="7899662" y="518473"/>
            <a:ext cx="3425281" cy="5974401"/>
          </a:xfrm>
          <a:prstGeom prst="roundRect">
            <a:avLst>
              <a:gd name="adj" fmla="val 673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View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A9A495-5A55-447A-BBC4-5A443445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693" y="1475025"/>
            <a:ext cx="2802639" cy="473485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2FE516-197E-426A-80D4-270FA695F62F}"/>
              </a:ext>
            </a:extLst>
          </p:cNvPr>
          <p:cNvCxnSpPr>
            <a:cxnSpLocks/>
          </p:cNvCxnSpPr>
          <p:nvPr/>
        </p:nvCxnSpPr>
        <p:spPr>
          <a:xfrm flipH="1">
            <a:off x="4789166" y="6008322"/>
            <a:ext cx="4355183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680D12-D5D4-403A-9D39-99030E26E4D3}"/>
              </a:ext>
            </a:extLst>
          </p:cNvPr>
          <p:cNvSpPr txBox="1"/>
          <p:nvPr/>
        </p:nvSpPr>
        <p:spPr>
          <a:xfrm>
            <a:off x="1233610" y="5338712"/>
            <a:ext cx="35555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When reset is clicked…</a:t>
            </a:r>
          </a:p>
          <a:p>
            <a:pPr marL="9144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000" dirty="0"/>
              <a:t>Call </a:t>
            </a:r>
            <a:r>
              <a:rPr lang="en-US" sz="2000" dirty="0" err="1">
                <a:latin typeface="Consolas" panose="020B0609020204030204" pitchFamily="49" charset="0"/>
              </a:rPr>
              <a:t>model.reset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9144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000" dirty="0"/>
              <a:t>Repaint UI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0CE5C2-BF4E-4B32-BBD2-0CA524B1FB0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223052"/>
            <a:ext cx="3228623" cy="1540861"/>
          </a:xfrm>
          <a:prstGeom prst="straightConnector1">
            <a:avLst/>
          </a:prstGeom>
          <a:ln w="381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E4A14F-C8F4-4BA4-BE37-06A4620074F0}"/>
              </a:ext>
            </a:extLst>
          </p:cNvPr>
          <p:cNvSpPr txBox="1"/>
          <p:nvPr/>
        </p:nvSpPr>
        <p:spPr>
          <a:xfrm>
            <a:off x="867057" y="2157278"/>
            <a:ext cx="5494568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When a keyboard arrow key is pressed…</a:t>
            </a:r>
          </a:p>
          <a:p>
            <a:pPr marL="9144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000" dirty="0"/>
              <a:t>Figure out which arrow key was pressed</a:t>
            </a:r>
          </a:p>
          <a:p>
            <a:pPr marL="9144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000" dirty="0"/>
              <a:t>Call </a:t>
            </a:r>
            <a:r>
              <a:rPr lang="en-US" sz="2000" dirty="0" err="1">
                <a:latin typeface="Consolas" panose="020B0609020204030204" pitchFamily="49" charset="0"/>
              </a:rPr>
              <a:t>model.move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DIRECTION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9144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000" dirty="0"/>
              <a:t>Repaint UI</a:t>
            </a:r>
          </a:p>
        </p:txBody>
      </p:sp>
    </p:spTree>
    <p:extLst>
      <p:ext uri="{BB962C8B-B14F-4D97-AF65-F5344CB8AC3E}">
        <p14:creationId xmlns:p14="http://schemas.microsoft.com/office/powerpoint/2010/main" val="12315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How should we represent the board?</a:t>
            </a:r>
          </a:p>
        </p:txBody>
      </p:sp>
      <p:pic>
        <p:nvPicPr>
          <p:cNvPr id="6" name="Picture 2" descr="Image result for 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67" y="1979981"/>
            <a:ext cx="3471942" cy="437686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70487" y="3444894"/>
            <a:ext cx="5613149" cy="2911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	[  0,   0,   2,    0],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	[  4,   0,   4,    4],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	[ 64,  64,   8,    4],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	[128, 256, 512, 1024]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096000" y="2044571"/>
            <a:ext cx="4522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board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876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What else do we need to represent?</a:t>
            </a:r>
          </a:p>
        </p:txBody>
      </p:sp>
      <p:pic>
        <p:nvPicPr>
          <p:cNvPr id="6" name="Picture 2" descr="Image result for 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67" y="1979981"/>
            <a:ext cx="3471942" cy="437686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0" y="2044571"/>
            <a:ext cx="4522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board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096000" y="2785446"/>
            <a:ext cx="4522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/>
          </a:p>
        </p:txBody>
      </p:sp>
      <p:sp>
        <p:nvSpPr>
          <p:cNvPr id="10" name="Rectangle: Rounded Corners 12">
            <a:extLst>
              <a:ext uri="{FF2B5EF4-FFF2-40B4-BE49-F238E27FC236}">
                <a16:creationId xmlns:a16="http://schemas.microsoft.com/office/drawing/2014/main" id="{358F4B4A-ECE3-4A67-9430-E8D885A0C549}"/>
              </a:ext>
            </a:extLst>
          </p:cNvPr>
          <p:cNvSpPr/>
          <p:nvPr/>
        </p:nvSpPr>
        <p:spPr>
          <a:xfrm flipH="1">
            <a:off x="2652665" y="2096382"/>
            <a:ext cx="851026" cy="402374"/>
          </a:xfrm>
          <a:prstGeom prst="roundRect">
            <a:avLst>
              <a:gd name="adj" fmla="val 10461"/>
            </a:avLst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0" y="3526321"/>
            <a:ext cx="4522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795535" y="3168713"/>
            <a:ext cx="1167361" cy="3032911"/>
            <a:chOff x="4795535" y="3168713"/>
            <a:chExt cx="1167361" cy="3032911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795535" y="3168713"/>
              <a:ext cx="0" cy="303291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4928639" y="5091241"/>
              <a:ext cx="10342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4 x 4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06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61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Model-View</a:t>
            </a:r>
            <a:r>
              <a:rPr lang="en-US" dirty="0">
                <a:solidFill>
                  <a:schemeClr val="tx2"/>
                </a:solidFill>
              </a:rPr>
              <a:t> Design Pattern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C254E2-9898-4DB0-94F7-CE7CF5CE9636}"/>
              </a:ext>
            </a:extLst>
          </p:cNvPr>
          <p:cNvGrpSpPr/>
          <p:nvPr/>
        </p:nvGrpSpPr>
        <p:grpSpPr>
          <a:xfrm>
            <a:off x="664029" y="1730826"/>
            <a:ext cx="3461657" cy="3951512"/>
            <a:chOff x="664029" y="1730826"/>
            <a:chExt cx="3461657" cy="39515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10EDFF5-C95F-445F-9A1B-39F4AD0F5186}"/>
                </a:ext>
              </a:extLst>
            </p:cNvPr>
            <p:cNvSpPr/>
            <p:nvPr/>
          </p:nvSpPr>
          <p:spPr>
            <a:xfrm>
              <a:off x="664029" y="1730826"/>
              <a:ext cx="3461657" cy="3951512"/>
            </a:xfrm>
            <a:prstGeom prst="roundRect">
              <a:avLst>
                <a:gd name="adj" fmla="val 50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Model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C0FA523-5007-470B-8CDE-8C88D5BDA217}"/>
                </a:ext>
              </a:extLst>
            </p:cNvPr>
            <p:cNvSpPr/>
            <p:nvPr/>
          </p:nvSpPr>
          <p:spPr>
            <a:xfrm>
              <a:off x="947058" y="2852055"/>
              <a:ext cx="2906485" cy="1088571"/>
            </a:xfrm>
            <a:prstGeom prst="roundRect">
              <a:avLst>
                <a:gd name="adj" fmla="val 10667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Application Data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CB09A1-90E9-4556-81AC-692639313992}"/>
                </a:ext>
              </a:extLst>
            </p:cNvPr>
            <p:cNvSpPr/>
            <p:nvPr/>
          </p:nvSpPr>
          <p:spPr>
            <a:xfrm>
              <a:off x="947058" y="4223655"/>
              <a:ext cx="2906485" cy="1088571"/>
            </a:xfrm>
            <a:prstGeom prst="roundRect">
              <a:avLst>
                <a:gd name="adj" fmla="val 10667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Data Manipulation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969754-3EFD-4DF4-AC19-529E51AF328A}"/>
              </a:ext>
            </a:extLst>
          </p:cNvPr>
          <p:cNvGrpSpPr/>
          <p:nvPr/>
        </p:nvGrpSpPr>
        <p:grpSpPr>
          <a:xfrm>
            <a:off x="8066316" y="1730826"/>
            <a:ext cx="3461657" cy="3951512"/>
            <a:chOff x="8066316" y="1730826"/>
            <a:chExt cx="3461657" cy="395151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5199EDE-A0F6-4945-BCFF-E15DFF277074}"/>
                </a:ext>
              </a:extLst>
            </p:cNvPr>
            <p:cNvSpPr/>
            <p:nvPr/>
          </p:nvSpPr>
          <p:spPr>
            <a:xfrm>
              <a:off x="8066316" y="1730826"/>
              <a:ext cx="3461657" cy="3951512"/>
            </a:xfrm>
            <a:prstGeom prst="roundRect">
              <a:avLst>
                <a:gd name="adj" fmla="val 50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View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B52BAD9-B8CB-4B30-AC43-98927B2004A1}"/>
                </a:ext>
              </a:extLst>
            </p:cNvPr>
            <p:cNvSpPr/>
            <p:nvPr/>
          </p:nvSpPr>
          <p:spPr>
            <a:xfrm>
              <a:off x="8349345" y="2852055"/>
              <a:ext cx="2906485" cy="2460171"/>
            </a:xfrm>
            <a:prstGeom prst="roundRect">
              <a:avLst>
                <a:gd name="adj" fmla="val 6242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User Interface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55FDD2-86FC-4CAB-86B2-BE1A731BEE0C}"/>
              </a:ext>
            </a:extLst>
          </p:cNvPr>
          <p:cNvSpPr txBox="1"/>
          <p:nvPr/>
        </p:nvSpPr>
        <p:spPr>
          <a:xfrm>
            <a:off x="4267195" y="1556221"/>
            <a:ext cx="3657606" cy="23844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Notify</a:t>
            </a:r>
            <a:r>
              <a:rPr lang="en-US" sz="2400" dirty="0"/>
              <a:t> when</a:t>
            </a:r>
          </a:p>
          <a:p>
            <a:pPr algn="ctr"/>
            <a:r>
              <a:rPr lang="en-US" sz="2400" dirty="0"/>
              <a:t>the underlying data</a:t>
            </a:r>
          </a:p>
          <a:p>
            <a:pPr algn="ctr"/>
            <a:r>
              <a:rPr lang="en-US" sz="2400" dirty="0"/>
              <a:t>is changed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072489-83FE-4F64-A306-FCD1ABCA649A}"/>
              </a:ext>
            </a:extLst>
          </p:cNvPr>
          <p:cNvSpPr txBox="1"/>
          <p:nvPr/>
        </p:nvSpPr>
        <p:spPr>
          <a:xfrm>
            <a:off x="4267194" y="3412450"/>
            <a:ext cx="3657606" cy="2384405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Notify</a:t>
            </a:r>
            <a:r>
              <a:rPr lang="en-US" sz="2400" dirty="0"/>
              <a:t> when the user interacts with the</a:t>
            </a:r>
          </a:p>
          <a:p>
            <a:pPr algn="ctr"/>
            <a:r>
              <a:rPr lang="en-US" sz="2400" dirty="0"/>
              <a:t>UI components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37FCD4-A961-4775-AAA6-6429B558E086}"/>
              </a:ext>
            </a:extLst>
          </p:cNvPr>
          <p:cNvGrpSpPr/>
          <p:nvPr/>
        </p:nvGrpSpPr>
        <p:grpSpPr>
          <a:xfrm>
            <a:off x="3499483" y="5799332"/>
            <a:ext cx="5193025" cy="1001486"/>
            <a:chOff x="3499483" y="5799332"/>
            <a:chExt cx="5193025" cy="1001486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629B0904-2E53-451C-9481-93BB4E363B8E}"/>
                </a:ext>
              </a:extLst>
            </p:cNvPr>
            <p:cNvSpPr/>
            <p:nvPr/>
          </p:nvSpPr>
          <p:spPr>
            <a:xfrm rot="16200000">
              <a:off x="5905496" y="4161028"/>
              <a:ext cx="381000" cy="3657608"/>
            </a:xfrm>
            <a:prstGeom prst="leftBrace">
              <a:avLst>
                <a:gd name="adj1" fmla="val 68333"/>
                <a:gd name="adj2" fmla="val 5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A6E952-0061-4DEC-8798-57BCB5260A0D}"/>
                </a:ext>
              </a:extLst>
            </p:cNvPr>
            <p:cNvSpPr txBox="1"/>
            <p:nvPr/>
          </p:nvSpPr>
          <p:spPr>
            <a:xfrm>
              <a:off x="3499483" y="6277598"/>
              <a:ext cx="51930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</a:rPr>
                <a:t>This is the </a:t>
              </a:r>
              <a:r>
                <a:rPr lang="en-US" sz="2800" b="1" dirty="0">
                  <a:solidFill>
                    <a:srgbClr val="C00000"/>
                  </a:solidFill>
                </a:rPr>
                <a:t>observer</a:t>
              </a:r>
              <a:r>
                <a:rPr lang="en-US" sz="2800" dirty="0">
                  <a:solidFill>
                    <a:srgbClr val="C00000"/>
                  </a:solidFill>
                </a:rPr>
                <a:t> </a:t>
              </a:r>
              <a:r>
                <a:rPr lang="en-US" sz="2800" dirty="0">
                  <a:solidFill>
                    <a:schemeClr val="tx2"/>
                  </a:solidFill>
                </a:rPr>
                <a:t>design pattern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18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1937-0803-4619-BA97-2B50CDD0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model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exposes methods</a:t>
            </a:r>
            <a:r>
              <a:rPr lang="en-US" dirty="0">
                <a:solidFill>
                  <a:schemeClr val="tx2"/>
                </a:solidFill>
              </a:rPr>
              <a:t> to the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CDD8E7-2766-4AD4-844E-CB6F03A86ACA}"/>
              </a:ext>
            </a:extLst>
          </p:cNvPr>
          <p:cNvGrpSpPr/>
          <p:nvPr/>
        </p:nvGrpSpPr>
        <p:grpSpPr>
          <a:xfrm>
            <a:off x="696686" y="2231568"/>
            <a:ext cx="3461657" cy="3951512"/>
            <a:chOff x="664029" y="1730826"/>
            <a:chExt cx="3461657" cy="39515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F773EE-29C1-44EB-8B14-6FAD85D34E73}"/>
                </a:ext>
              </a:extLst>
            </p:cNvPr>
            <p:cNvSpPr/>
            <p:nvPr/>
          </p:nvSpPr>
          <p:spPr>
            <a:xfrm>
              <a:off x="664029" y="1730826"/>
              <a:ext cx="3461657" cy="3951512"/>
            </a:xfrm>
            <a:prstGeom prst="roundRect">
              <a:avLst>
                <a:gd name="adj" fmla="val 50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Model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1B480FD-5EB8-4FED-8C55-5CEDA6699195}"/>
                </a:ext>
              </a:extLst>
            </p:cNvPr>
            <p:cNvSpPr/>
            <p:nvPr/>
          </p:nvSpPr>
          <p:spPr>
            <a:xfrm>
              <a:off x="947058" y="2852055"/>
              <a:ext cx="2906485" cy="1088571"/>
            </a:xfrm>
            <a:prstGeom prst="roundRect">
              <a:avLst>
                <a:gd name="adj" fmla="val 10667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Application Data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ADFAB0D-92F6-429D-8CBA-1B3E8AE0FA09}"/>
                </a:ext>
              </a:extLst>
            </p:cNvPr>
            <p:cNvSpPr/>
            <p:nvPr/>
          </p:nvSpPr>
          <p:spPr>
            <a:xfrm>
              <a:off x="947058" y="4223655"/>
              <a:ext cx="2906485" cy="1088571"/>
            </a:xfrm>
            <a:prstGeom prst="roundRect">
              <a:avLst>
                <a:gd name="adj" fmla="val 10667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Data Manipulation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9B72EA1-2B42-45D2-AD83-FE63567AAF77}"/>
              </a:ext>
            </a:extLst>
          </p:cNvPr>
          <p:cNvSpPr txBox="1"/>
          <p:nvPr/>
        </p:nvSpPr>
        <p:spPr>
          <a:xfrm>
            <a:off x="4844143" y="2231568"/>
            <a:ext cx="6368142" cy="395151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Aft>
                <a:spcPts val="1800"/>
              </a:spcAft>
              <a:buClr>
                <a:srgbClr val="C00000"/>
              </a:buClr>
            </a:pPr>
            <a:r>
              <a:rPr lang="en-US" sz="3600" dirty="0">
                <a:solidFill>
                  <a:schemeClr val="tx2"/>
                </a:solidFill>
              </a:rPr>
              <a:t>The purpose of the model is to…</a:t>
            </a:r>
            <a:endParaRPr lang="en-US" sz="3200" dirty="0">
              <a:solidFill>
                <a:schemeClr val="tx2"/>
              </a:solidFill>
            </a:endParaRPr>
          </a:p>
          <a:p>
            <a:pPr marL="914400" indent="-457200"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Store the data</a:t>
            </a:r>
          </a:p>
          <a:p>
            <a:pPr marL="914400" indent="-457200"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Provide </a:t>
            </a:r>
            <a:r>
              <a:rPr lang="en-US" sz="3200" b="1" dirty="0">
                <a:solidFill>
                  <a:srgbClr val="C00000"/>
                </a:solidFill>
              </a:rPr>
              <a:t>methods</a:t>
            </a:r>
            <a:r>
              <a:rPr lang="en-US" sz="3200" dirty="0">
                <a:solidFill>
                  <a:schemeClr val="tx2"/>
                </a:solidFill>
              </a:rPr>
              <a:t> for data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access</a:t>
            </a:r>
            <a:r>
              <a:rPr lang="en-US" sz="3200" dirty="0">
                <a:solidFill>
                  <a:schemeClr val="tx2"/>
                </a:solidFill>
              </a:rPr>
              <a:t> and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manipulation</a:t>
            </a:r>
          </a:p>
        </p:txBody>
      </p:sp>
    </p:spTree>
    <p:extLst>
      <p:ext uri="{BB962C8B-B14F-4D97-AF65-F5344CB8AC3E}">
        <p14:creationId xmlns:p14="http://schemas.microsoft.com/office/powerpoint/2010/main" val="374638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F773EE-29C1-44EB-8B14-6FAD85D34E73}"/>
              </a:ext>
            </a:extLst>
          </p:cNvPr>
          <p:cNvSpPr/>
          <p:nvPr/>
        </p:nvSpPr>
        <p:spPr>
          <a:xfrm>
            <a:off x="764929" y="857396"/>
            <a:ext cx="3630805" cy="5587366"/>
          </a:xfrm>
          <a:prstGeom prst="roundRect">
            <a:avLst>
              <a:gd name="adj" fmla="val 315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Model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8A27DD-FD5C-4929-883D-C2581F620AE1}"/>
              </a:ext>
            </a:extLst>
          </p:cNvPr>
          <p:cNvSpPr/>
          <p:nvPr/>
        </p:nvSpPr>
        <p:spPr>
          <a:xfrm>
            <a:off x="927942" y="3696562"/>
            <a:ext cx="3330191" cy="632227"/>
          </a:xfrm>
          <a:prstGeom prst="roundRect">
            <a:avLst>
              <a:gd name="adj" fmla="val 1456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F5B463-9A50-45DE-A149-6845DF526193}"/>
              </a:ext>
            </a:extLst>
          </p:cNvPr>
          <p:cNvSpPr/>
          <p:nvPr/>
        </p:nvSpPr>
        <p:spPr>
          <a:xfrm>
            <a:off x="927942" y="4515866"/>
            <a:ext cx="3330191" cy="632227"/>
          </a:xfrm>
          <a:prstGeom prst="roundRect">
            <a:avLst>
              <a:gd name="adj" fmla="val 1456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21658A-8D77-4A0E-A78E-8B045558DF1B}"/>
              </a:ext>
            </a:extLst>
          </p:cNvPr>
          <p:cNvSpPr/>
          <p:nvPr/>
        </p:nvSpPr>
        <p:spPr>
          <a:xfrm>
            <a:off x="917055" y="2881681"/>
            <a:ext cx="3330191" cy="632227"/>
          </a:xfrm>
          <a:prstGeom prst="roundRect">
            <a:avLst>
              <a:gd name="adj" fmla="val 1456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board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2A3940-9458-4673-9645-7EEAF33D2F4B}"/>
              </a:ext>
            </a:extLst>
          </p:cNvPr>
          <p:cNvGrpSpPr/>
          <p:nvPr/>
        </p:nvGrpSpPr>
        <p:grpSpPr>
          <a:xfrm>
            <a:off x="4395734" y="5127325"/>
            <a:ext cx="5699229" cy="378842"/>
            <a:chOff x="4158343" y="5960710"/>
            <a:chExt cx="5029200" cy="37884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9122EA-B883-40DF-B3A8-F074DBA3B6A0}"/>
                </a:ext>
              </a:extLst>
            </p:cNvPr>
            <p:cNvSpPr/>
            <p:nvPr/>
          </p:nvSpPr>
          <p:spPr>
            <a:xfrm>
              <a:off x="4432494" y="5960710"/>
              <a:ext cx="4297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boolean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canMove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(Direction </a:t>
              </a:r>
              <a:r>
                <a:rPr lang="en-US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dir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2AC885-C7D0-4588-915A-B3A5D1F84F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8343" y="6339552"/>
              <a:ext cx="50292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3A3299-8891-4F15-B3E2-ACB878E4F059}"/>
              </a:ext>
            </a:extLst>
          </p:cNvPr>
          <p:cNvGrpSpPr/>
          <p:nvPr/>
        </p:nvGrpSpPr>
        <p:grpSpPr>
          <a:xfrm>
            <a:off x="4411505" y="4471792"/>
            <a:ext cx="5699229" cy="369332"/>
            <a:chOff x="4174114" y="5259907"/>
            <a:chExt cx="5029200" cy="3693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AB01E0-9EDF-454B-B02F-F24E7D02DD8D}"/>
                </a:ext>
              </a:extLst>
            </p:cNvPr>
            <p:cNvSpPr/>
            <p:nvPr/>
          </p:nvSpPr>
          <p:spPr>
            <a:xfrm>
              <a:off x="4432494" y="5259907"/>
              <a:ext cx="22861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reset()</a:t>
              </a:r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26ACB7-085F-4B38-8B2A-D70F13E8D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114" y="5629239"/>
              <a:ext cx="50292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B24062-686A-4CF2-B163-CEACE392FB73}"/>
              </a:ext>
            </a:extLst>
          </p:cNvPr>
          <p:cNvGrpSpPr/>
          <p:nvPr/>
        </p:nvGrpSpPr>
        <p:grpSpPr>
          <a:xfrm>
            <a:off x="4411505" y="1917708"/>
            <a:ext cx="5699229" cy="369332"/>
            <a:chOff x="4174114" y="4552721"/>
            <a:chExt cx="5029200" cy="3693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35D19C-5182-4876-8309-BA8A855E1F3C}"/>
                </a:ext>
              </a:extLst>
            </p:cNvPr>
            <p:cNvSpPr/>
            <p:nvPr/>
          </p:nvSpPr>
          <p:spPr>
            <a:xfrm>
              <a:off x="4432494" y="4552721"/>
              <a:ext cx="25096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getScore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196461-DEA2-4463-A71E-41424A622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114" y="4922053"/>
              <a:ext cx="50292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8CFE98-4AE3-4B99-8280-F9EBCF8DCF21}"/>
              </a:ext>
            </a:extLst>
          </p:cNvPr>
          <p:cNvGrpSpPr/>
          <p:nvPr/>
        </p:nvGrpSpPr>
        <p:grpSpPr>
          <a:xfrm>
            <a:off x="4411505" y="5789203"/>
            <a:ext cx="5699229" cy="369332"/>
            <a:chOff x="4174114" y="3852226"/>
            <a:chExt cx="5029200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A7AA63-3382-400C-A5CD-6109BBE52C3E}"/>
                </a:ext>
              </a:extLst>
            </p:cNvPr>
            <p:cNvSpPr/>
            <p:nvPr/>
          </p:nvSpPr>
          <p:spPr>
            <a:xfrm>
              <a:off x="4432494" y="3852226"/>
              <a:ext cx="27331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boolean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isOver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8E57147-1A2A-4A3E-A907-356F4207B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114" y="4221558"/>
              <a:ext cx="50292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82CC3B-1C0B-4550-ADE6-60BC002B07B8}"/>
              </a:ext>
            </a:extLst>
          </p:cNvPr>
          <p:cNvGrpSpPr/>
          <p:nvPr/>
        </p:nvGrpSpPr>
        <p:grpSpPr>
          <a:xfrm>
            <a:off x="4395734" y="2547047"/>
            <a:ext cx="5699229" cy="369332"/>
            <a:chOff x="4158343" y="3145040"/>
            <a:chExt cx="5029200" cy="3693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6A0141-8361-4F6E-B339-23CD61ED5EEC}"/>
                </a:ext>
              </a:extLst>
            </p:cNvPr>
            <p:cNvSpPr/>
            <p:nvPr/>
          </p:nvSpPr>
          <p:spPr>
            <a:xfrm>
              <a:off x="4432494" y="3145040"/>
              <a:ext cx="37389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getTile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r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c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7A26F9A-64E2-4484-B41E-060983D577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8343" y="3514372"/>
              <a:ext cx="50292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C31409-6421-4807-AC14-F1ED89FE433B}"/>
              </a:ext>
            </a:extLst>
          </p:cNvPr>
          <p:cNvGrpSpPr/>
          <p:nvPr/>
        </p:nvGrpSpPr>
        <p:grpSpPr>
          <a:xfrm>
            <a:off x="4395734" y="1293989"/>
            <a:ext cx="5699229" cy="369332"/>
            <a:chOff x="4158343" y="2444237"/>
            <a:chExt cx="5029200" cy="3693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73C00D-325F-46DE-ABAF-7DD1E1B223F0}"/>
                </a:ext>
              </a:extLst>
            </p:cNvPr>
            <p:cNvSpPr/>
            <p:nvPr/>
          </p:nvSpPr>
          <p:spPr>
            <a:xfrm>
              <a:off x="4432494" y="2444237"/>
              <a:ext cx="2717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getSize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endParaRPr lang="en-US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AFA80AE-F097-43E2-B7DE-B3D60933F0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8343" y="2813569"/>
              <a:ext cx="50292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B180CA-D2A2-4DAA-9267-689BC24594F5}"/>
              </a:ext>
            </a:extLst>
          </p:cNvPr>
          <p:cNvGrpSpPr/>
          <p:nvPr/>
        </p:nvGrpSpPr>
        <p:grpSpPr>
          <a:xfrm>
            <a:off x="4390291" y="3175471"/>
            <a:ext cx="5699229" cy="369332"/>
            <a:chOff x="4158343" y="2444237"/>
            <a:chExt cx="5029200" cy="3693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C939CB3-DC6D-4280-B066-2DD5AC7FF6BC}"/>
                </a:ext>
              </a:extLst>
            </p:cNvPr>
            <p:cNvSpPr/>
            <p:nvPr/>
          </p:nvSpPr>
          <p:spPr>
            <a:xfrm>
              <a:off x="4432494" y="2444237"/>
              <a:ext cx="39624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boolean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move(Direction </a:t>
              </a:r>
              <a:r>
                <a:rPr lang="en-US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dir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D2F10ED-7C56-468F-9AF8-A4487F9210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8343" y="2813569"/>
              <a:ext cx="50292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09FDB63-3EB6-44E6-908A-E2F48DCBB995}"/>
              </a:ext>
            </a:extLst>
          </p:cNvPr>
          <p:cNvSpPr/>
          <p:nvPr/>
        </p:nvSpPr>
        <p:spPr>
          <a:xfrm>
            <a:off x="10100304" y="800101"/>
            <a:ext cx="1224639" cy="5587366"/>
          </a:xfrm>
          <a:prstGeom prst="roundRect">
            <a:avLst>
              <a:gd name="adj" fmla="val 1196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View</a:t>
            </a:r>
            <a:endParaRPr lang="en-US" sz="4400" dirty="0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AB180CA-D2A2-4DAA-9267-689BC24594F5}"/>
              </a:ext>
            </a:extLst>
          </p:cNvPr>
          <p:cNvGrpSpPr/>
          <p:nvPr/>
        </p:nvGrpSpPr>
        <p:grpSpPr>
          <a:xfrm>
            <a:off x="4398404" y="3822956"/>
            <a:ext cx="5699229" cy="369332"/>
            <a:chOff x="4158343" y="2444237"/>
            <a:chExt cx="5029200" cy="3693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939CB3-DC6D-4280-B066-2DD5AC7FF6BC}"/>
                </a:ext>
              </a:extLst>
            </p:cNvPr>
            <p:cNvSpPr/>
            <p:nvPr/>
          </p:nvSpPr>
          <p:spPr>
            <a:xfrm>
              <a:off x="4432494" y="2444237"/>
              <a:ext cx="32919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addRandomTile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D2F10ED-7C56-468F-9AF8-A4487F9210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8343" y="2813569"/>
              <a:ext cx="50292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56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Workshop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265" y="2019691"/>
            <a:ext cx="8541470" cy="123491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  <a:hlinkClick r:id="rId2"/>
              </a:rPr>
              <a:t>github.com/</a:t>
            </a:r>
            <a:r>
              <a:rPr lang="en-US" sz="4400" dirty="0" err="1">
                <a:latin typeface="+mj-lt"/>
                <a:hlinkClick r:id="rId2"/>
              </a:rPr>
              <a:t>onsmith</a:t>
            </a:r>
            <a:r>
              <a:rPr lang="en-US" sz="4400" dirty="0">
                <a:latin typeface="+mj-lt"/>
                <a:hlinkClick r:id="rId2"/>
              </a:rPr>
              <a:t>/comp401-2048</a:t>
            </a:r>
            <a:endParaRPr lang="en-US" sz="4400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C0F3B5-A14D-402C-BF00-801AF908CF33}"/>
              </a:ext>
            </a:extLst>
          </p:cNvPr>
          <p:cNvSpPr txBox="1">
            <a:spLocks/>
          </p:cNvSpPr>
          <p:nvPr/>
        </p:nvSpPr>
        <p:spPr>
          <a:xfrm>
            <a:off x="838200" y="4016993"/>
            <a:ext cx="8541470" cy="221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indent="-640080">
              <a:buClr>
                <a:srgbClr val="C00000"/>
              </a:buClr>
              <a:buFont typeface="+mj-lt"/>
              <a:buAutoNum type="arabicPeriod"/>
            </a:pPr>
            <a:r>
              <a:rPr lang="en-US" sz="3200" dirty="0">
                <a:latin typeface="+mj-lt"/>
              </a:rPr>
              <a:t>Eclipse Java project code</a:t>
            </a:r>
          </a:p>
          <a:p>
            <a:pPr marL="914400" lvl="1" indent="-457200">
              <a:buClr>
                <a:srgbClr val="C00000"/>
              </a:buClr>
            </a:pPr>
            <a:r>
              <a:rPr lang="en-US" sz="2800" dirty="0">
                <a:latin typeface="+mj-lt"/>
              </a:rPr>
              <a:t>“</a:t>
            </a:r>
            <a:r>
              <a:rPr lang="en-US" sz="2800" dirty="0"/>
              <a:t>master</a:t>
            </a:r>
            <a:r>
              <a:rPr lang="en-US" sz="2800" dirty="0">
                <a:latin typeface="+mj-lt"/>
              </a:rPr>
              <a:t>” branch: starter code</a:t>
            </a:r>
          </a:p>
          <a:p>
            <a:pPr marL="914400" lvl="1" indent="-457200">
              <a:buClr>
                <a:srgbClr val="C00000"/>
              </a:buClr>
            </a:pPr>
            <a:r>
              <a:rPr lang="en-US" sz="2800" dirty="0">
                <a:latin typeface="+mj-lt"/>
              </a:rPr>
              <a:t>“</a:t>
            </a:r>
            <a:r>
              <a:rPr lang="en-US" sz="2800" dirty="0"/>
              <a:t>solution</a:t>
            </a:r>
            <a:r>
              <a:rPr lang="en-US" sz="2800" dirty="0">
                <a:latin typeface="+mj-lt"/>
              </a:rPr>
              <a:t>” branch: completed code</a:t>
            </a:r>
          </a:p>
          <a:p>
            <a:pPr marL="640080" indent="-640080">
              <a:spcBef>
                <a:spcPts val="240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sz="3200" dirty="0">
                <a:latin typeface="+mj-lt"/>
              </a:rPr>
              <a:t>Slides</a:t>
            </a:r>
          </a:p>
          <a:p>
            <a:pPr marL="640080" indent="-640080">
              <a:buClr>
                <a:srgbClr val="C00000"/>
              </a:buClr>
              <a:buFont typeface="+mj-lt"/>
              <a:buAutoNum type="arabicPeriod"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56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5"/>
            <a:ext cx="3895165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Swing Documentation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757" y="365125"/>
            <a:ext cx="7202015" cy="581183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32011" y="2489926"/>
            <a:ext cx="4163265" cy="1167654"/>
            <a:chOff x="661630" y="2811378"/>
            <a:chExt cx="4163265" cy="116765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906013" y="3521047"/>
              <a:ext cx="1918882" cy="457985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661630" y="2811378"/>
              <a:ext cx="2637382" cy="919331"/>
            </a:xfrm>
            <a:prstGeom prst="roundRect">
              <a:avLst>
                <a:gd name="adj" fmla="val 703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Lists Swing’s </a:t>
              </a:r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interfaces</a:t>
              </a: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 and </a:t>
              </a:r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classes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53248" y="3701950"/>
            <a:ext cx="5289177" cy="1092853"/>
            <a:chOff x="744648" y="2637856"/>
            <a:chExt cx="5289177" cy="1092853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906013" y="2637856"/>
              <a:ext cx="3127812" cy="88319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744648" y="2811378"/>
              <a:ext cx="2554364" cy="919331"/>
            </a:xfrm>
            <a:prstGeom prst="roundRect">
              <a:avLst>
                <a:gd name="adj" fmla="val 703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Provides descriptions of each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9813" y="5050287"/>
            <a:ext cx="3928253" cy="919331"/>
            <a:chOff x="661630" y="2811378"/>
            <a:chExt cx="3928253" cy="919331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906013" y="3521049"/>
              <a:ext cx="1683870" cy="8359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661630" y="2811378"/>
              <a:ext cx="2637382" cy="919331"/>
            </a:xfrm>
            <a:prstGeom prst="roundRect">
              <a:avLst>
                <a:gd name="adj" fmla="val 703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More details accessible by clicking the links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50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4624</TotalTime>
  <Words>801</Words>
  <Application>Microsoft Office PowerPoint</Application>
  <PresentationFormat>Widescreen</PresentationFormat>
  <Paragraphs>210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2048 Game Design with Java Swing</vt:lpstr>
      <vt:lpstr>PowerPoint Presentation</vt:lpstr>
      <vt:lpstr>How should we represent the board?</vt:lpstr>
      <vt:lpstr>What else do we need to represent?</vt:lpstr>
      <vt:lpstr>Model-View Design Pattern</vt:lpstr>
      <vt:lpstr>The model exposes methods to the data</vt:lpstr>
      <vt:lpstr>PowerPoint Presentation</vt:lpstr>
      <vt:lpstr>Workshop Resources</vt:lpstr>
      <vt:lpstr>Swing Documentation</vt:lpstr>
      <vt:lpstr>JFrame</vt:lpstr>
      <vt:lpstr>JPanel</vt:lpstr>
      <vt:lpstr>JPanel</vt:lpstr>
      <vt:lpstr>JPanel Layouts</vt:lpstr>
      <vt:lpstr>BorderLayout</vt:lpstr>
      <vt:lpstr>GridLayout</vt:lpstr>
      <vt:lpstr>BoxLayout</vt:lpstr>
      <vt:lpstr>Components</vt:lpstr>
      <vt:lpstr>Changing the color of a component </vt:lpstr>
      <vt:lpstr>Colors</vt:lpstr>
      <vt:lpstr>Adding a border to a component</vt:lpstr>
      <vt:lpstr>EmptyBorder</vt:lpstr>
      <vt:lpstr>LineBorder</vt:lpstr>
      <vt:lpstr>CompoundBorder</vt:lpstr>
      <vt:lpstr>Changing the font</vt:lpstr>
      <vt:lpstr>Changing the font</vt:lpstr>
      <vt:lpstr>Specifying the size of a component</vt:lpstr>
      <vt:lpstr>Text alignment</vt:lpstr>
      <vt:lpstr>UI Organization</vt:lpstr>
      <vt:lpstr>User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Model-View-Controller Design Pattern</dc:title>
  <dc:creator>Aaron Smith</dc:creator>
  <cp:lastModifiedBy>Aaron Smith</cp:lastModifiedBy>
  <cp:revision>573</cp:revision>
  <dcterms:created xsi:type="dcterms:W3CDTF">2018-03-25T17:05:49Z</dcterms:created>
  <dcterms:modified xsi:type="dcterms:W3CDTF">2019-11-23T15:13:39Z</dcterms:modified>
</cp:coreProperties>
</file>