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308" r:id="rId2"/>
    <p:sldId id="300" r:id="rId3"/>
    <p:sldId id="320" r:id="rId4"/>
    <p:sldId id="316" r:id="rId5"/>
    <p:sldId id="321" r:id="rId6"/>
    <p:sldId id="314" r:id="rId7"/>
    <p:sldId id="318" r:id="rId8"/>
    <p:sldId id="319" r:id="rId9"/>
    <p:sldId id="322" r:id="rId10"/>
    <p:sldId id="323" r:id="rId11"/>
    <p:sldId id="324" r:id="rId12"/>
    <p:sldId id="325" r:id="rId13"/>
    <p:sldId id="326" r:id="rId14"/>
    <p:sldId id="304" r:id="rId15"/>
    <p:sldId id="267" r:id="rId16"/>
    <p:sldId id="312" r:id="rId17"/>
  </p:sldIdLst>
  <p:sldSz cx="24742775" cy="13716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CCCB284-FAD9-4ACF-BBE5-987686199942}">
          <p14:sldIdLst>
            <p14:sldId id="308"/>
            <p14:sldId id="300"/>
            <p14:sldId id="320"/>
            <p14:sldId id="316"/>
            <p14:sldId id="321"/>
            <p14:sldId id="314"/>
            <p14:sldId id="318"/>
            <p14:sldId id="319"/>
            <p14:sldId id="322"/>
            <p14:sldId id="323"/>
            <p14:sldId id="324"/>
            <p14:sldId id="325"/>
            <p14:sldId id="326"/>
            <p14:sldId id="304"/>
            <p14:sldId id="267"/>
            <p14:sldId id="312"/>
          </p14:sldIdLst>
        </p14:section>
        <p14:section name="Раздел без заголовка" id="{F03BB59A-273A-4306-BA96-E51F876B3C44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555" userDrawn="1">
          <p15:clr>
            <a:srgbClr val="A4A3A4"/>
          </p15:clr>
        </p15:guide>
        <p15:guide id="2" pos="7793" userDrawn="1">
          <p15:clr>
            <a:srgbClr val="A4A3A4"/>
          </p15:clr>
        </p15:guide>
        <p15:guide id="4" pos="10296" userDrawn="1">
          <p15:clr>
            <a:srgbClr val="A4A3A4"/>
          </p15:clr>
        </p15:guide>
        <p15:guide id="5" pos="5472" userDrawn="1">
          <p15:clr>
            <a:srgbClr val="A4A3A4"/>
          </p15:clr>
        </p15:guide>
        <p15:guide id="7" pos="660" userDrawn="1">
          <p15:clr>
            <a:srgbClr val="A4A3A4"/>
          </p15:clr>
        </p15:guide>
        <p15:guide id="8" pos="14914" userDrawn="1">
          <p15:clr>
            <a:srgbClr val="A4A3A4"/>
          </p15:clr>
        </p15:guide>
        <p15:guide id="12" orient="horz" pos="8085" userDrawn="1">
          <p15:clr>
            <a:srgbClr val="A4A3A4"/>
          </p15:clr>
        </p15:guide>
        <p15:guide id="13" orient="horz" pos="1864" userDrawn="1">
          <p15:clr>
            <a:srgbClr val="A4A3A4"/>
          </p15:clr>
        </p15:guide>
        <p15:guide id="14" pos="11346" userDrawn="1">
          <p15:clr>
            <a:srgbClr val="A4A3A4"/>
          </p15:clr>
        </p15:guide>
        <p15:guide id="15" pos="4232" userDrawn="1">
          <p15:clr>
            <a:srgbClr val="A4A3A4"/>
          </p15:clr>
        </p15:guide>
        <p15:guide id="16" orient="horz" pos="257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C5EB"/>
    <a:srgbClr val="0072BC"/>
    <a:srgbClr val="3E3E3E"/>
    <a:srgbClr val="9B9692"/>
    <a:srgbClr val="525252"/>
    <a:srgbClr val="9BFF77"/>
    <a:srgbClr val="D5E8F7"/>
    <a:srgbClr val="6EFF3B"/>
    <a:srgbClr val="CBE6F9"/>
    <a:srgbClr val="CDE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6395" autoAdjust="0"/>
  </p:normalViewPr>
  <p:slideViewPr>
    <p:cSldViewPr>
      <p:cViewPr varScale="1">
        <p:scale>
          <a:sx n="58" d="100"/>
          <a:sy n="58" d="100"/>
        </p:scale>
        <p:origin x="-330" y="-102"/>
      </p:cViewPr>
      <p:guideLst>
        <p:guide orient="horz" pos="555"/>
        <p:guide orient="horz" pos="8085"/>
        <p:guide orient="horz" pos="1864"/>
        <p:guide orient="horz" pos="2570"/>
        <p:guide pos="7793"/>
        <p:guide pos="10296"/>
        <p:guide pos="5472"/>
        <p:guide pos="660"/>
        <p:guide pos="14914"/>
        <p:guide pos="11346"/>
        <p:guide pos="4232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08152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1pPr>
    <a:lvl2pPr marL="1230465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2pPr>
    <a:lvl3pPr marL="2460930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3pPr>
    <a:lvl4pPr marL="3691392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4pPr>
    <a:lvl5pPr marL="4921857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5pPr>
    <a:lvl6pPr marL="6152324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6pPr>
    <a:lvl7pPr marL="7382789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7pPr>
    <a:lvl8pPr marL="8613252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8pPr>
    <a:lvl9pPr marL="9843716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26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843437" y="7768736"/>
            <a:ext cx="23055913" cy="312171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000" b="1" i="0" u="none" strike="noStrike" cap="none" baseline="0" dirty="0">
                <a:solidFill>
                  <a:srgbClr val="0072BC"/>
                </a:solidFill>
                <a:latin typeface="+mj-lt"/>
                <a:ea typeface="Arial"/>
                <a:cs typeface="Segoe UI" panose="020B0502040204020203" pitchFamily="34" charset="0"/>
                <a:sym typeface="Arial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7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7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7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7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7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7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7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7"/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843456" y="2753544"/>
            <a:ext cx="23055913" cy="446449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3000" b="1" i="0" u="none" strike="noStrike" cap="none" baseline="0" dirty="0">
                <a:solidFill>
                  <a:srgbClr val="0072BC"/>
                </a:solidFill>
                <a:latin typeface="+mj-lt"/>
                <a:ea typeface="Arial"/>
                <a:cs typeface="Segoe UI" panose="020B0502040204020203" pitchFamily="34" charset="0"/>
                <a:sym typeface="Arial"/>
              </a:defRPr>
            </a:lvl1pPr>
            <a:lvl2pPr algn="ctr">
              <a:spcBef>
                <a:spcPts val="0"/>
              </a:spcBef>
              <a:buSzPct val="100000"/>
              <a:defRPr sz="13867"/>
            </a:lvl2pPr>
            <a:lvl3pPr algn="ctr">
              <a:spcBef>
                <a:spcPts val="0"/>
              </a:spcBef>
              <a:buSzPct val="100000"/>
              <a:defRPr sz="13867"/>
            </a:lvl3pPr>
            <a:lvl4pPr algn="ctr">
              <a:spcBef>
                <a:spcPts val="0"/>
              </a:spcBef>
              <a:buSzPct val="100000"/>
              <a:defRPr sz="13867"/>
            </a:lvl4pPr>
            <a:lvl5pPr algn="ctr">
              <a:spcBef>
                <a:spcPts val="0"/>
              </a:spcBef>
              <a:buSzPct val="100000"/>
              <a:defRPr sz="13867"/>
            </a:lvl5pPr>
            <a:lvl6pPr algn="ctr">
              <a:spcBef>
                <a:spcPts val="0"/>
              </a:spcBef>
              <a:buSzPct val="100000"/>
              <a:defRPr sz="13867"/>
            </a:lvl6pPr>
            <a:lvl7pPr algn="ctr">
              <a:spcBef>
                <a:spcPts val="0"/>
              </a:spcBef>
              <a:buSzPct val="100000"/>
              <a:defRPr sz="13867"/>
            </a:lvl7pPr>
            <a:lvl8pPr algn="ctr">
              <a:spcBef>
                <a:spcPts val="0"/>
              </a:spcBef>
              <a:buSzPct val="100000"/>
              <a:defRPr sz="13867"/>
            </a:lvl8pPr>
            <a:lvl9pPr algn="ctr">
              <a:spcBef>
                <a:spcPts val="0"/>
              </a:spcBef>
              <a:buSzPct val="100000"/>
              <a:defRPr sz="13867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686838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843437" y="5705872"/>
            <a:ext cx="23055913" cy="2244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8500" b="1" i="0" u="none" strike="noStrike" cap="none" baseline="0" dirty="0">
                <a:solidFill>
                  <a:srgbClr val="0072BC"/>
                </a:solidFill>
                <a:latin typeface="+mj-lt"/>
                <a:ea typeface="Arial"/>
                <a:cs typeface="Segoe UI" panose="020B0502040204020203" pitchFamily="34" charset="0"/>
                <a:sym typeface="Arial"/>
              </a:defRPr>
            </a:lvl1pPr>
            <a:lvl2pPr algn="ctr">
              <a:spcBef>
                <a:spcPts val="0"/>
              </a:spcBef>
              <a:buSzPct val="100000"/>
              <a:defRPr sz="9600"/>
            </a:lvl2pPr>
            <a:lvl3pPr algn="ctr">
              <a:spcBef>
                <a:spcPts val="0"/>
              </a:spcBef>
              <a:buSzPct val="100000"/>
              <a:defRPr sz="9600"/>
            </a:lvl3pPr>
            <a:lvl4pPr algn="ctr">
              <a:spcBef>
                <a:spcPts val="0"/>
              </a:spcBef>
              <a:buSzPct val="100000"/>
              <a:defRPr sz="9600"/>
            </a:lvl4pPr>
            <a:lvl5pPr algn="ctr">
              <a:spcBef>
                <a:spcPts val="0"/>
              </a:spcBef>
              <a:buSzPct val="100000"/>
              <a:defRPr sz="9600"/>
            </a:lvl5pPr>
            <a:lvl6pPr algn="ctr">
              <a:spcBef>
                <a:spcPts val="0"/>
              </a:spcBef>
              <a:buSzPct val="100000"/>
              <a:defRPr sz="9600"/>
            </a:lvl6pPr>
            <a:lvl7pPr algn="ctr">
              <a:spcBef>
                <a:spcPts val="0"/>
              </a:spcBef>
              <a:buSzPct val="100000"/>
              <a:defRPr sz="9600"/>
            </a:lvl7pPr>
            <a:lvl8pPr algn="ctr">
              <a:spcBef>
                <a:spcPts val="0"/>
              </a:spcBef>
              <a:buSzPct val="100000"/>
              <a:defRPr sz="9600"/>
            </a:lvl8pPr>
            <a:lvl9pPr algn="ctr">
              <a:spcBef>
                <a:spcPts val="0"/>
              </a:spcBef>
              <a:buSzPct val="100000"/>
              <a:defRPr sz="9600"/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4320" userDrawn="1">
          <p15:clr>
            <a:srgbClr val="FBAE40"/>
          </p15:clr>
        </p15:guide>
        <p15:guide id="2" pos="779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8661" y="560919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92586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35755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53356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792747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29989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57658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0" name="Shape 17"/>
          <p:cNvSpPr txBox="1">
            <a:spLocks noGrp="1"/>
          </p:cNvSpPr>
          <p:nvPr>
            <p:ph type="body" idx="14"/>
          </p:nvPr>
        </p:nvSpPr>
        <p:spPr>
          <a:xfrm>
            <a:off x="6603504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1" name="Shape 17"/>
          <p:cNvSpPr txBox="1">
            <a:spLocks noGrp="1"/>
          </p:cNvSpPr>
          <p:nvPr>
            <p:ph type="body" idx="15"/>
          </p:nvPr>
        </p:nvSpPr>
        <p:spPr>
          <a:xfrm>
            <a:off x="17892761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43986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2"/>
          <p:cNvSpPr>
            <a:spLocks noGrp="1"/>
          </p:cNvSpPr>
          <p:nvPr>
            <p:ph type="pic" idx="13"/>
          </p:nvPr>
        </p:nvSpPr>
        <p:spPr>
          <a:xfrm>
            <a:off x="86905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3" name="Рисунок 2"/>
          <p:cNvSpPr>
            <a:spLocks noGrp="1"/>
          </p:cNvSpPr>
          <p:nvPr>
            <p:ph type="pic" idx="15"/>
          </p:nvPr>
        </p:nvSpPr>
        <p:spPr>
          <a:xfrm>
            <a:off x="163523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Shape 17"/>
          <p:cNvSpPr txBox="1">
            <a:spLocks noGrp="1"/>
          </p:cNvSpPr>
          <p:nvPr>
            <p:ph type="body" idx="14"/>
          </p:nvPr>
        </p:nvSpPr>
        <p:spPr>
          <a:xfrm>
            <a:off x="85804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4" name="Shape 17"/>
          <p:cNvSpPr txBox="1">
            <a:spLocks noGrp="1"/>
          </p:cNvSpPr>
          <p:nvPr>
            <p:ph type="body" idx="16"/>
          </p:nvPr>
        </p:nvSpPr>
        <p:spPr>
          <a:xfrm>
            <a:off x="162422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184752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4320">
          <p15:clr>
            <a:srgbClr val="FBAE40"/>
          </p15:clr>
        </p15:guide>
        <p15:guide id="4" pos="779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7" name="Рисунок 2"/>
          <p:cNvSpPr>
            <a:spLocks noGrp="1"/>
          </p:cNvSpPr>
          <p:nvPr>
            <p:ph type="pic" idx="17"/>
          </p:nvPr>
        </p:nvSpPr>
        <p:spPr>
          <a:xfrm>
            <a:off x="18017851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5" name="Рисунок 2"/>
          <p:cNvSpPr>
            <a:spLocks noGrp="1"/>
          </p:cNvSpPr>
          <p:nvPr>
            <p:ph type="pic" idx="15"/>
          </p:nvPr>
        </p:nvSpPr>
        <p:spPr>
          <a:xfrm>
            <a:off x="12371387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25" name="Рисунок 2"/>
          <p:cNvSpPr>
            <a:spLocks noGrp="1"/>
          </p:cNvSpPr>
          <p:nvPr>
            <p:ph type="pic" idx="13"/>
          </p:nvPr>
        </p:nvSpPr>
        <p:spPr>
          <a:xfrm>
            <a:off x="6720856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Shape 17"/>
          <p:cNvSpPr txBox="1">
            <a:spLocks noGrp="1"/>
          </p:cNvSpPr>
          <p:nvPr>
            <p:ph type="body" idx="14"/>
          </p:nvPr>
        </p:nvSpPr>
        <p:spPr>
          <a:xfrm>
            <a:off x="6610747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6" name="Shape 17"/>
          <p:cNvSpPr txBox="1">
            <a:spLocks noGrp="1"/>
          </p:cNvSpPr>
          <p:nvPr>
            <p:ph type="body" idx="16"/>
          </p:nvPr>
        </p:nvSpPr>
        <p:spPr>
          <a:xfrm>
            <a:off x="12261278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8" name="Shape 17"/>
          <p:cNvSpPr txBox="1">
            <a:spLocks noGrp="1"/>
          </p:cNvSpPr>
          <p:nvPr>
            <p:ph type="body" idx="18"/>
          </p:nvPr>
        </p:nvSpPr>
        <p:spPr>
          <a:xfrm>
            <a:off x="17907742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689578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43437" y="1186742"/>
            <a:ext cx="23055913" cy="1527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43437" y="3073267"/>
            <a:ext cx="23055913" cy="91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ru" sz="2667" smtClean="0">
                <a:solidFill>
                  <a:schemeClr val="dk2"/>
                </a:solidFill>
              </a:rPr>
              <a:pPr algn="r"/>
              <a:t>‹#›</a:t>
            </a:fld>
            <a:endParaRPr lang="ru" sz="2667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7" r:id="rId3"/>
    <p:sldLayoutId id="2147483663" r:id="rId4"/>
    <p:sldLayoutId id="2147483666" r:id="rId5"/>
    <p:sldLayoutId id="2147483661" r:id="rId6"/>
    <p:sldLayoutId id="2147483665" r:id="rId7"/>
    <p:sldLayoutId id="2147483670" r:id="rId8"/>
    <p:sldLayoutId id="2147483669" r:id="rId9"/>
    <p:sldLayoutId id="2147483671" r:id="rId10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Московский физико-технический институт</a:t>
            </a:r>
            <a:endParaRPr lang="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МФТИ </a:t>
            </a:r>
            <a:r>
              <a:rPr lang="en-US" dirty="0"/>
              <a:t>/</a:t>
            </a:r>
            <a:r>
              <a:rPr lang="ru-RU" dirty="0"/>
              <a:t> ФИЗТЕХ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7996"/>
            <a:ext cx="2442110" cy="73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98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2469" y="560160"/>
            <a:ext cx="23093252" cy="1617320"/>
          </a:xfrm>
        </p:spPr>
        <p:txBody>
          <a:bodyPr/>
          <a:lstStyle/>
          <a:p>
            <a:r>
              <a:rPr lang="ru-RU" dirty="0" smtClean="0"/>
              <a:t>Сравнение методов построения кривой</a:t>
            </a:r>
            <a:r>
              <a:rPr lang="ru" sz="2400" dirty="0"/>
              <a:t/>
            </a:r>
            <a:br>
              <a:rPr lang="ru" sz="2400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31333" y="3905251"/>
            <a:ext cx="10791982" cy="4464918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Сравнивались следующие методы:</a:t>
            </a:r>
          </a:p>
          <a:p>
            <a:pPr marL="514350" indent="-514350">
              <a:buAutoNum type="arabicPeriod"/>
            </a:pP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Нельсона-</a:t>
            </a:r>
            <a:r>
              <a:rPr lang="ru-RU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Сигеля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>
              <a:buFontTx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</a:t>
            </a:r>
            <a:r>
              <a:rPr lang="ru-RU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Свенсона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>
              <a:buFontTx/>
              <a:buAutoNum type="arabicPeriod"/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9419" y="5004657"/>
            <a:ext cx="7566308" cy="367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83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2469" y="560160"/>
            <a:ext cx="23093252" cy="1617320"/>
          </a:xfrm>
        </p:spPr>
        <p:txBody>
          <a:bodyPr/>
          <a:lstStyle/>
          <a:p>
            <a:r>
              <a:rPr lang="ru-RU" dirty="0" smtClean="0"/>
              <a:t>Сравнение отклонений при построении</a:t>
            </a:r>
            <a:r>
              <a:rPr lang="ru" sz="2400" dirty="0"/>
              <a:t/>
            </a:r>
            <a:br>
              <a:rPr lang="ru" sz="2400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31333" y="3905251"/>
            <a:ext cx="10791982" cy="4464918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Сравнивались следующие методы:</a:t>
            </a:r>
          </a:p>
          <a:p>
            <a:pPr marL="514350" indent="-514350">
              <a:buAutoNum type="arabicPeriod"/>
            </a:pP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Нельсона-</a:t>
            </a:r>
            <a:r>
              <a:rPr lang="ru-RU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Сигеля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>
              <a:buFontTx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</a:t>
            </a:r>
            <a:r>
              <a:rPr lang="ru-RU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Свенсона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>
              <a:buFontTx/>
              <a:buAutoNum type="arabicPeriod"/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323" y="3689648"/>
            <a:ext cx="9226201" cy="5399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8130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2469" y="560160"/>
            <a:ext cx="23093252" cy="1617320"/>
          </a:xfrm>
        </p:spPr>
        <p:txBody>
          <a:bodyPr/>
          <a:lstStyle/>
          <a:p>
            <a:r>
              <a:rPr lang="ru-RU" dirty="0" smtClean="0"/>
              <a:t>Выводы</a:t>
            </a:r>
            <a:r>
              <a:rPr lang="ru" sz="2400" dirty="0"/>
              <a:t/>
            </a:r>
            <a:br>
              <a:rPr lang="ru" sz="2400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31333" y="3905250"/>
            <a:ext cx="21233142" cy="6841181"/>
          </a:xfrm>
        </p:spPr>
        <p:txBody>
          <a:bodyPr/>
          <a:lstStyle/>
          <a:p>
            <a:r>
              <a:rPr lang="ru-RU" i="1" dirty="0"/>
              <a:t>Существует множество разнообразных </a:t>
            </a:r>
            <a:r>
              <a:rPr lang="ru-RU" i="1" dirty="0" smtClean="0"/>
              <a:t>моделей оценки </a:t>
            </a:r>
            <a:r>
              <a:rPr lang="ru-RU" i="1" dirty="0"/>
              <a:t>срочной структуры процентных </a:t>
            </a:r>
            <a:r>
              <a:rPr lang="ru-RU" i="1" dirty="0" smtClean="0"/>
              <a:t>ставок, разработанных </a:t>
            </a:r>
            <a:r>
              <a:rPr lang="ru-RU" i="1" dirty="0"/>
              <a:t>для разных целей. Все они </a:t>
            </a:r>
            <a:r>
              <a:rPr lang="ru-RU" i="1" dirty="0" smtClean="0"/>
              <a:t>обладают своей </a:t>
            </a:r>
            <a:r>
              <a:rPr lang="ru-RU" i="1" dirty="0"/>
              <a:t>спецификой, требуют тщательного изучения </a:t>
            </a:r>
            <a:r>
              <a:rPr lang="ru-RU" i="1" dirty="0" smtClean="0"/>
              <a:t>и апробации </a:t>
            </a:r>
            <a:r>
              <a:rPr lang="ru-RU" i="1" dirty="0"/>
              <a:t>в различных условиях на рынках </a:t>
            </a:r>
            <a:r>
              <a:rPr lang="ru-RU" i="1" dirty="0" smtClean="0"/>
              <a:t>разных стран</a:t>
            </a:r>
            <a:r>
              <a:rPr lang="ru-RU" i="1" dirty="0"/>
              <a:t>, чтобы иметь возможность судить о </a:t>
            </a:r>
            <a:r>
              <a:rPr lang="ru-RU" i="1" dirty="0" smtClean="0"/>
              <a:t>достоинствах </a:t>
            </a:r>
            <a:r>
              <a:rPr lang="ru-RU" i="1" dirty="0"/>
              <a:t>и недостатках каждой из них. Мы </a:t>
            </a:r>
            <a:r>
              <a:rPr lang="ru-RU" i="1" dirty="0" smtClean="0"/>
              <a:t>рассмотрели некоторые </a:t>
            </a:r>
            <a:r>
              <a:rPr lang="ru-RU" i="1" dirty="0"/>
              <a:t>часто применяемые модели и </a:t>
            </a:r>
            <a:r>
              <a:rPr lang="ru-RU" i="1" dirty="0" smtClean="0"/>
              <a:t>систематизировали </a:t>
            </a:r>
            <a:r>
              <a:rPr lang="ru-RU" i="1" dirty="0"/>
              <a:t>информацию об их областях </a:t>
            </a:r>
            <a:r>
              <a:rPr lang="ru-RU" i="1" dirty="0" smtClean="0"/>
              <a:t>применимости </a:t>
            </a:r>
            <a:r>
              <a:rPr lang="ru-RU" i="1" dirty="0"/>
              <a:t>из статей отечественных и зарубежных </a:t>
            </a:r>
            <a:r>
              <a:rPr lang="ru-RU" i="1" dirty="0" smtClean="0"/>
              <a:t>ученых, занимавшихся </a:t>
            </a:r>
            <a:r>
              <a:rPr lang="ru-RU" i="1" dirty="0"/>
              <a:t>этим вопросом. 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5269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2469" y="560160"/>
            <a:ext cx="23093252" cy="1617320"/>
          </a:xfrm>
        </p:spPr>
        <p:txBody>
          <a:bodyPr/>
          <a:lstStyle/>
          <a:p>
            <a:r>
              <a:rPr lang="ru-RU" dirty="0" smtClean="0"/>
              <a:t>Литература</a:t>
            </a:r>
            <a:r>
              <a:rPr lang="ru" sz="2400" dirty="0"/>
              <a:t/>
            </a:r>
            <a:br>
              <a:rPr lang="ru" sz="2400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31333" y="3905251"/>
            <a:ext cx="17272702" cy="446491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i="1" dirty="0"/>
              <a:t>Опционы</a:t>
            </a:r>
            <a:r>
              <a:rPr lang="ru-RU" dirty="0"/>
              <a:t>, </a:t>
            </a:r>
            <a:r>
              <a:rPr lang="ru-RU" i="1" dirty="0"/>
              <a:t>фьючерсы</a:t>
            </a:r>
            <a:r>
              <a:rPr lang="ru-RU" dirty="0"/>
              <a:t> и другие производные финансовые </a:t>
            </a:r>
            <a:r>
              <a:rPr lang="ru-RU" dirty="0" smtClean="0"/>
              <a:t>инструменты </a:t>
            </a:r>
            <a:r>
              <a:rPr lang="ru-RU" i="1" dirty="0" err="1"/>
              <a:t>Халл</a:t>
            </a:r>
            <a:r>
              <a:rPr lang="ru-RU" dirty="0"/>
              <a:t> Джон К. ; ISBN. 978-5-907144-35-4 ; Год выпуска: 2019 ; Автор: </a:t>
            </a:r>
            <a:r>
              <a:rPr lang="ru-RU" i="1" dirty="0" err="1"/>
              <a:t>Халл</a:t>
            </a:r>
            <a:r>
              <a:rPr lang="ru-RU" dirty="0"/>
              <a:t> Джон К</a:t>
            </a:r>
            <a:r>
              <a:rPr lang="ru-RU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https://ru.wikipedia.org/wiki/</a:t>
            </a:r>
            <a:r>
              <a:rPr lang="ru-RU" dirty="0" err="1"/>
              <a:t>Кривая_доходности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en-US" dirty="0" smtClean="0"/>
              <a:t>Investopedia staff 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Patrick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S. Hagan, Graeme West (2008). "Methods for Constructing a Yield Curve"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856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525252"/>
              </a:buClr>
            </a:pPr>
            <a:r>
              <a:rPr lang="ru-RU" dirty="0">
                <a:solidFill>
                  <a:srgbClr val="525252"/>
                </a:solidFill>
                <a:latin typeface="Arial Black"/>
              </a:rPr>
              <a:t>Обухов Сергей Николаевич</a:t>
            </a:r>
          </a:p>
          <a:p>
            <a:pPr lvl="0">
              <a:buClr>
                <a:srgbClr val="525252"/>
              </a:buClr>
            </a:pPr>
            <a:endParaRPr lang="ru-RU" dirty="0">
              <a:solidFill>
                <a:srgbClr val="525252"/>
              </a:solidFill>
              <a:latin typeface="Arial Black"/>
            </a:endParaRPr>
          </a:p>
          <a:p>
            <a:pPr lvl="0">
              <a:buClr>
                <a:srgbClr val="525252"/>
              </a:buClr>
            </a:pPr>
            <a:r>
              <a:rPr lang="ru-RU" dirty="0">
                <a:solidFill>
                  <a:srgbClr val="525252"/>
                </a:solidFill>
              </a:rPr>
              <a:t>Должность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en-US" dirty="0" smtClean="0"/>
              <a:t>obukhov.sn@phystech.edu</a:t>
            </a:r>
            <a:endParaRPr lang="en-US" dirty="0"/>
          </a:p>
          <a:p>
            <a:endParaRPr lang="ru-RU" dirty="0" smtClean="0"/>
          </a:p>
          <a:p>
            <a:r>
              <a:rPr lang="en-US" dirty="0" smtClean="0"/>
              <a:t>mipt.ru</a:t>
            </a:r>
            <a:endParaRPr lang="ru-RU" dirty="0"/>
          </a:p>
          <a:p>
            <a:r>
              <a:rPr lang="ru-RU" dirty="0"/>
              <a:t>Долгопрудный, Первомайская ул., 9</a:t>
            </a:r>
            <a:r>
              <a:rPr lang="en-US" dirty="0"/>
              <a:t>/3</a:t>
            </a:r>
            <a:endParaRPr lang="ru-RU" dirty="0"/>
          </a:p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ru-RU" dirty="0"/>
              <a:t>Мобильный</a:t>
            </a:r>
          </a:p>
          <a:p>
            <a:r>
              <a:rPr lang="ru-RU" dirty="0"/>
              <a:t>Рабочий</a:t>
            </a:r>
          </a:p>
          <a:p>
            <a:r>
              <a:rPr lang="en-US" dirty="0"/>
              <a:t>E-mail</a:t>
            </a:r>
          </a:p>
          <a:p>
            <a:r>
              <a:rPr lang="ru-RU" dirty="0"/>
              <a:t>Сайт</a:t>
            </a:r>
          </a:p>
          <a:p>
            <a:r>
              <a:rPr lang="ru-RU" dirty="0"/>
              <a:t>Адрес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6670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79390" y="5345832"/>
            <a:ext cx="24384000" cy="2795648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r>
              <a:rPr lang="ru" sz="85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RUSSIAN SCIENCE</a:t>
            </a:r>
            <a:r>
              <a:rPr lang="en-US" sz="85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85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" sz="85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FASCINATING!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ru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15</a:t>
            </a:fld>
            <a:endParaRPr lang="ru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79390" y="5345832"/>
            <a:ext cx="24384000" cy="2795648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r>
              <a:rPr lang="ru" sz="8533" b="1" dirty="0">
                <a:latin typeface="Segoe UI" panose="020B0502040204020203" pitchFamily="34" charset="0"/>
                <a:cs typeface="Segoe UI" panose="020B0502040204020203" pitchFamily="34" charset="0"/>
              </a:rPr>
              <a:t>RUSSIAN SCIENCE</a:t>
            </a:r>
            <a:r>
              <a:rPr lang="en-US" sz="8533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8533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" sz="8533" b="1" dirty="0">
                <a:latin typeface="Segoe UI" panose="020B0502040204020203" pitchFamily="34" charset="0"/>
                <a:cs typeface="Segoe UI" panose="020B0502040204020203" pitchFamily="34" charset="0"/>
              </a:rPr>
              <a:t>IS FASCINATING!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ru" sz="2800" b="1"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16</a:t>
            </a:fld>
            <a:endParaRPr lang="ru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636" y="1016019"/>
            <a:ext cx="2080044" cy="75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5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2469" y="560160"/>
            <a:ext cx="23093252" cy="1617320"/>
          </a:xfrm>
        </p:spPr>
        <p:txBody>
          <a:bodyPr/>
          <a:lstStyle/>
          <a:p>
            <a:r>
              <a:rPr lang="ru" sz="2400" dirty="0"/>
              <a:t/>
            </a:r>
            <a:br>
              <a:rPr lang="ru" sz="2400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Общие сведения</a:t>
            </a:r>
          </a:p>
          <a:p>
            <a:r>
              <a:rPr lang="ru-RU" b="1" dirty="0" smtClean="0">
                <a:solidFill>
                  <a:srgbClr val="0645AD"/>
                </a:solidFill>
                <a:latin typeface="Arial" panose="020B0604020202020204" pitchFamily="34" charset="0"/>
              </a:rPr>
              <a:t>Модели</a:t>
            </a:r>
            <a:endParaRPr lang="en-US" b="1" dirty="0" smtClean="0">
              <a:solidFill>
                <a:srgbClr val="0645AD"/>
              </a:solidFill>
              <a:latin typeface="Arial" panose="020B0604020202020204" pitchFamily="34" charset="0"/>
            </a:endParaRPr>
          </a:p>
          <a:p>
            <a:r>
              <a:rPr lang="ru-RU" b="1" dirty="0">
                <a:solidFill>
                  <a:srgbClr val="0645AD"/>
                </a:solidFill>
                <a:latin typeface="Arial" panose="020B0604020202020204" pitchFamily="34" charset="0"/>
              </a:rPr>
              <a:t>Модель Нельсона — </a:t>
            </a:r>
            <a:r>
              <a:rPr lang="ru-RU" b="1" dirty="0" err="1" smtClean="0">
                <a:solidFill>
                  <a:srgbClr val="0645AD"/>
                </a:solidFill>
                <a:latin typeface="Arial" panose="020B0604020202020204" pitchFamily="34" charset="0"/>
              </a:rPr>
              <a:t>Сигеля</a:t>
            </a:r>
            <a:endParaRPr lang="ru-RU" b="1" dirty="0" smtClean="0">
              <a:solidFill>
                <a:srgbClr val="0645AD"/>
              </a:solidFill>
              <a:latin typeface="Arial" panose="020B0604020202020204" pitchFamily="34" charset="0"/>
            </a:endParaRPr>
          </a:p>
          <a:p>
            <a:r>
              <a:rPr lang="ru-RU" b="1" dirty="0">
                <a:solidFill>
                  <a:srgbClr val="0645AD"/>
                </a:solidFill>
                <a:latin typeface="Arial" panose="020B0604020202020204" pitchFamily="34" charset="0"/>
              </a:rPr>
              <a:t>Модель </a:t>
            </a:r>
            <a:r>
              <a:rPr lang="ru-RU" b="1" dirty="0" err="1">
                <a:solidFill>
                  <a:srgbClr val="0645AD"/>
                </a:solidFill>
                <a:latin typeface="Arial" panose="020B0604020202020204" pitchFamily="34" charset="0"/>
              </a:rPr>
              <a:t>Свенсона</a:t>
            </a:r>
            <a:endParaRPr lang="ru-RU" b="1" dirty="0">
              <a:solidFill>
                <a:srgbClr val="0645AD"/>
              </a:solidFill>
              <a:latin typeface="Arial" panose="020B0604020202020204" pitchFamily="34" charset="0"/>
            </a:endParaRPr>
          </a:p>
          <a:p>
            <a:r>
              <a:rPr lang="ru-RU" b="1" dirty="0" smtClean="0">
                <a:solidFill>
                  <a:srgbClr val="0645AD"/>
                </a:solidFill>
                <a:latin typeface="Arial" panose="020B0604020202020204" pitchFamily="34" charset="0"/>
              </a:rPr>
              <a:t>Построение модели</a:t>
            </a:r>
          </a:p>
          <a:p>
            <a:r>
              <a:rPr lang="ru-RU" b="1" dirty="0" smtClean="0">
                <a:solidFill>
                  <a:srgbClr val="0645AD"/>
                </a:solidFill>
                <a:latin typeface="Arial" panose="020B0604020202020204" pitchFamily="34" charset="0"/>
              </a:rPr>
              <a:t>Сравнение методов интерполяции</a:t>
            </a:r>
          </a:p>
          <a:p>
            <a:r>
              <a:rPr lang="ru-RU" b="1" dirty="0" smtClean="0">
                <a:solidFill>
                  <a:srgbClr val="0645AD"/>
                </a:solidFill>
                <a:latin typeface="Arial" panose="020B0604020202020204" pitchFamily="34" charset="0"/>
              </a:rPr>
              <a:t>Сравнение методов построения моделей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10" name="Shape 69"/>
          <p:cNvSpPr txBox="1">
            <a:spLocks/>
          </p:cNvSpPr>
          <p:nvPr/>
        </p:nvSpPr>
        <p:spPr>
          <a:xfrm>
            <a:off x="14565535" y="10556874"/>
            <a:ext cx="7344816" cy="1152128"/>
          </a:xfrm>
          <a:prstGeom prst="rect">
            <a:avLst/>
          </a:prstGeom>
          <a:noFill/>
          <a:ln>
            <a:noFill/>
          </a:ln>
        </p:spPr>
        <p:txBody>
          <a:bodyPr lIns="243800" tIns="243800" rIns="243800" bIns="2438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13547">
              <a:lnSpc>
                <a:spcPct val="100000"/>
              </a:lnSpc>
              <a:defRPr sz="1400" spc="-5"/>
            </a:pPr>
            <a:endParaRPr lang="ru-RU" sz="2000" i="1" dirty="0">
              <a:solidFill>
                <a:schemeClr val="accent3">
                  <a:lumMod val="75000"/>
                </a:schemeClr>
              </a:solidFill>
              <a:latin typeface="Franklin Gothic Book" panose="020B0503020102020204" pitchFamily="34" charset="0"/>
            </a:endParaRPr>
          </a:p>
          <a:p>
            <a:pPr marR="13547">
              <a:lnSpc>
                <a:spcPct val="100000"/>
              </a:lnSpc>
              <a:defRPr sz="1400" spc="-5"/>
            </a:pPr>
            <a:endParaRPr lang="en-US" sz="2000" i="1" dirty="0">
              <a:solidFill>
                <a:schemeClr val="accent3">
                  <a:lumMod val="75000"/>
                </a:schemeClr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40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2469" y="560160"/>
            <a:ext cx="23093252" cy="1617320"/>
          </a:xfrm>
        </p:spPr>
        <p:txBody>
          <a:bodyPr/>
          <a:lstStyle/>
          <a:p>
            <a:r>
              <a:rPr lang="ru-RU" dirty="0"/>
              <a:t>Общие сведения</a:t>
            </a:r>
            <a:r>
              <a:rPr lang="ru" sz="2400" dirty="0"/>
              <a:t/>
            </a:r>
            <a:br>
              <a:rPr lang="ru" sz="2400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Кривая </a:t>
            </a:r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доходности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— зависимость (кривая зависимости) доходности однородных финансовых инструментов от их сроков, при условии, что промежуточные платежи отсутствуют. 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ru-RU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Характеризует состояние долгового рынка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0" name="Shape 69"/>
          <p:cNvSpPr txBox="1">
            <a:spLocks/>
          </p:cNvSpPr>
          <p:nvPr/>
        </p:nvSpPr>
        <p:spPr>
          <a:xfrm>
            <a:off x="14565535" y="10556874"/>
            <a:ext cx="7344816" cy="1152128"/>
          </a:xfrm>
          <a:prstGeom prst="rect">
            <a:avLst/>
          </a:prstGeom>
          <a:noFill/>
          <a:ln>
            <a:noFill/>
          </a:ln>
        </p:spPr>
        <p:txBody>
          <a:bodyPr lIns="243800" tIns="243800" rIns="243800" bIns="2438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13547">
              <a:lnSpc>
                <a:spcPct val="100000"/>
              </a:lnSpc>
              <a:defRPr sz="1400" spc="-5"/>
            </a:pPr>
            <a:endParaRPr lang="ru-RU" sz="2000" i="1" dirty="0">
              <a:solidFill>
                <a:schemeClr val="accent3">
                  <a:lumMod val="75000"/>
                </a:schemeClr>
              </a:solidFill>
              <a:latin typeface="Franklin Gothic Book" panose="020B0503020102020204" pitchFamily="34" charset="0"/>
            </a:endParaRPr>
          </a:p>
          <a:p>
            <a:pPr marR="13547">
              <a:lnSpc>
                <a:spcPct val="100000"/>
              </a:lnSpc>
              <a:defRPr sz="1400" spc="-5"/>
            </a:pPr>
            <a:endParaRPr lang="en-US" sz="2000" i="1" dirty="0">
              <a:solidFill>
                <a:schemeClr val="accent3">
                  <a:lumMod val="75000"/>
                </a:scheme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5" name="Рисунок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="" xmlns:a16="http://schemas.microsoft.com/office/drawing/2014/main" id="{CDED49E2-DE2D-6842-64F2-79923EB81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7531" y="4481735"/>
            <a:ext cx="5466184" cy="595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6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2469" y="560160"/>
            <a:ext cx="23093252" cy="1617320"/>
          </a:xfrm>
        </p:spPr>
        <p:txBody>
          <a:bodyPr/>
          <a:lstStyle/>
          <a:p>
            <a:r>
              <a:rPr lang="ru-RU" dirty="0"/>
              <a:t>Общие сведения</a:t>
            </a:r>
            <a:r>
              <a:rPr lang="ru" sz="2400" dirty="0"/>
              <a:t/>
            </a:r>
            <a:br>
              <a:rPr lang="ru" sz="2400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Linux Libertine"/>
              </a:rPr>
              <a:t>Форма и теории кривой доходности</a:t>
            </a: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Единого вида кривой доходности, описывающей стоимость денег для каждого, не существует. Вид кривой зависит от кредитоспособности заёмщика. Наиболее важным фактором в определении кривой доходности является валюта, в которой ценные бумаги номинированы. Экономическое положение стран и компаний, использующих каждую из валют, является основным фактором, определяющим кривую доходности. Различные учреждения берут деньги в долг под разный процент в зависимости от их кредитоспособности.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13" name="Рисунок 12" descr="Изображение выглядит как текст, диаграмма, Технический чертеж, План&#10;&#10;Автоматически созданное описание">
            <a:extLst>
              <a:ext uri="{FF2B5EF4-FFF2-40B4-BE49-F238E27FC236}">
                <a16:creationId xmlns="" xmlns:a16="http://schemas.microsoft.com/office/drawing/2014/main" id="{BC8A5F36-5A81-D5F8-8F29-894A34BB4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9419" y="4302023"/>
            <a:ext cx="10440857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9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Модель Нельсона-</a:t>
            </a:r>
            <a:r>
              <a:rPr lang="ru-RU" b="1" i="0" dirty="0" err="1">
                <a:solidFill>
                  <a:srgbClr val="333333"/>
                </a:solidFill>
                <a:effectLst/>
                <a:latin typeface="YS Text"/>
              </a:rPr>
              <a:t>Сигеля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 </a:t>
            </a:r>
            <a:r>
              <a:rPr lang="ru" sz="2400" dirty="0"/>
              <a:t/>
            </a:r>
            <a:br>
              <a:rPr lang="ru" sz="2400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Модель Нельсона-</a:t>
            </a:r>
            <a:r>
              <a:rPr lang="ru-RU" b="1" i="0" dirty="0" err="1">
                <a:solidFill>
                  <a:srgbClr val="333333"/>
                </a:solidFill>
                <a:effectLst/>
                <a:latin typeface="YS Text"/>
              </a:rPr>
              <a:t>Сигеля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 (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YS Text"/>
              </a:rPr>
              <a:t>Nelson-Siegel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, 1987) — это одна из наиболее часто применяемых моделей на практике.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Tahoma" panose="020B0604030504040204" pitchFamily="34" charset="0"/>
            </a:endParaRPr>
          </a:p>
          <a:p>
            <a:endParaRPr lang="ru-RU" b="0" i="0" dirty="0">
              <a:solidFill>
                <a:srgbClr val="333333"/>
              </a:solidFill>
              <a:effectLst/>
              <a:latin typeface="Tahoma" panose="020B0604030504040204" pitchFamily="34" charset="0"/>
            </a:endParaRPr>
          </a:p>
          <a:p>
            <a:endParaRPr lang="ru-RU" dirty="0">
              <a:solidFill>
                <a:srgbClr val="333333"/>
              </a:solidFill>
              <a:latin typeface="Tahoma" panose="020B0604030504040204" pitchFamily="34" charset="0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 Она хорошо подходит для описания временной структуры ставок при малом количестве ценных бумаг, на основе доходностей которых строится кривая доходности, а также позволяет получить гладкую форму кривой, которую можно использовать в макроэкономических исследованиях и оценке финансовых инструментов.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94A8A7F7-C31F-DC0B-9E40-5C2EB0512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315" y="5921896"/>
            <a:ext cx="5181228" cy="936104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7531" y="4265712"/>
            <a:ext cx="8640960" cy="6327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24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  <a:latin typeface="YS Text"/>
              </a:rPr>
              <a:t>М</a:t>
            </a:r>
            <a:r>
              <a:rPr lang="ru-RU" dirty="0" smtClean="0">
                <a:solidFill>
                  <a:srgbClr val="333333"/>
                </a:solidFill>
                <a:latin typeface="YS Text"/>
              </a:rPr>
              <a:t>одель </a:t>
            </a:r>
            <a:r>
              <a:rPr lang="ru-RU" dirty="0" err="1" smtClean="0">
                <a:solidFill>
                  <a:srgbClr val="333333"/>
                </a:solidFill>
                <a:latin typeface="YS Text"/>
              </a:rPr>
              <a:t>Свенсона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Модель Свенсона имеет 6 параметров. Форвардная ставка отличается от модели Нельсона — Сигеля дополнительным слагаемым, которое содержит два дополнительных параметра:</a:t>
            </a:r>
            <a:endParaRPr lang="ru-RU" b="0" i="0" dirty="0">
              <a:solidFill>
                <a:srgbClr val="333333"/>
              </a:solidFill>
              <a:effectLst/>
              <a:latin typeface="Tahoma" panose="020B0604030504040204" pitchFamily="34" charset="0"/>
            </a:endParaRPr>
          </a:p>
          <a:p>
            <a:endParaRPr lang="ru-RU" b="0" i="0" dirty="0">
              <a:solidFill>
                <a:srgbClr val="333333"/>
              </a:solidFill>
              <a:effectLst/>
              <a:latin typeface="Tahoma" panose="020B0604030504040204" pitchFamily="34" charset="0"/>
            </a:endParaRPr>
          </a:p>
          <a:p>
            <a:endParaRPr lang="ru-RU" dirty="0">
              <a:solidFill>
                <a:srgbClr val="333333"/>
              </a:solidFill>
              <a:latin typeface="Tahoma" panose="020B0604030504040204" pitchFamily="34" charset="0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 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315" y="6377455"/>
            <a:ext cx="6155896" cy="1056609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347" y="4121696"/>
            <a:ext cx="10405763" cy="7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4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2469" y="560160"/>
            <a:ext cx="23093252" cy="1617320"/>
          </a:xfrm>
        </p:spPr>
        <p:txBody>
          <a:bodyPr/>
          <a:lstStyle/>
          <a:p>
            <a:r>
              <a:rPr lang="ru-RU" dirty="0"/>
              <a:t>Построение модели</a:t>
            </a:r>
            <a:r>
              <a:rPr lang="ru" sz="2400" dirty="0"/>
              <a:t/>
            </a:r>
            <a:br>
              <a:rPr lang="ru" sz="2400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kern="100" spc="35" dirty="0">
                <a:solidFill>
                  <a:srgbClr val="1D212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Наиболее распространённым методом построения бескупонной кривой является </a:t>
            </a:r>
            <a:r>
              <a:rPr lang="ru-RU" kern="100" spc="35" dirty="0" err="1">
                <a:solidFill>
                  <a:srgbClr val="1D212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бутстреппинг</a:t>
            </a:r>
            <a:r>
              <a:rPr lang="ru-RU" kern="100" spc="35" dirty="0">
                <a:solidFill>
                  <a:srgbClr val="1D212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(англ. </a:t>
            </a:r>
            <a:r>
              <a:rPr lang="ru-RU" kern="100" spc="35" dirty="0" err="1">
                <a:solidFill>
                  <a:srgbClr val="1D212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bootstrapping</a:t>
            </a:r>
            <a:r>
              <a:rPr lang="ru-RU" kern="100" spc="35" dirty="0">
                <a:solidFill>
                  <a:srgbClr val="1D212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Суть метода состоит в том, что если известны номинальные рыночные цены облигаций, купонные выплаты и краткосрочные бескупонные доходности, то теоретические спот-ставки на более длинном горизонте должны быть такими, что приведённые по этим ставкам денежные потоки от облигации в сумме дают рыночную цену этой облигации. Для недостающих сроков до погашения используется интерполяция, например линейная. </a:t>
            </a:r>
            <a:endParaRPr lang="ru-RU" kern="100" spc="35" dirty="0" smtClean="0">
              <a:solidFill>
                <a:srgbClr val="1D212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7" name="Рисунок 6" descr="Изображение выглядит как линия, снимок экрана, Прямоугольник, диаграмма&#10;&#10;Автоматически созданное описание">
            <a:extLst>
              <a:ext uri="{FF2B5EF4-FFF2-40B4-BE49-F238E27FC236}">
                <a16:creationId xmlns="" xmlns:a16="http://schemas.microsoft.com/office/drawing/2014/main" id="{E867C86B-7FB6-35B0-8F50-5D8904883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2142" y="6533413"/>
            <a:ext cx="5066666" cy="2463492"/>
          </a:xfrm>
          <a:prstGeom prst="rect">
            <a:avLst/>
          </a:prstGeom>
        </p:spPr>
      </p:pic>
      <p:pic>
        <p:nvPicPr>
          <p:cNvPr id="11" name="Рисунок 10" descr="Изображение выглядит как Прямоугольник, снимок экрана, линия, прямоугольный&#10;&#10;Автоматически созданное описание">
            <a:extLst>
              <a:ext uri="{FF2B5EF4-FFF2-40B4-BE49-F238E27FC236}">
                <a16:creationId xmlns="" xmlns:a16="http://schemas.microsoft.com/office/drawing/2014/main" id="{1A3A7982-99F3-DCB7-2355-72DC0C0DC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9579" y="4057239"/>
            <a:ext cx="5066666" cy="2463492"/>
          </a:xfrm>
          <a:prstGeom prst="rect">
            <a:avLst/>
          </a:prstGeom>
        </p:spPr>
      </p:pic>
      <p:pic>
        <p:nvPicPr>
          <p:cNvPr id="13" name="Рисунок 12" descr="Изображение выглядит как линия, диаграмма, дизайн&#10;&#10;Автоматически созданное описание">
            <a:extLst>
              <a:ext uri="{FF2B5EF4-FFF2-40B4-BE49-F238E27FC236}">
                <a16:creationId xmlns="" xmlns:a16="http://schemas.microsoft.com/office/drawing/2014/main" id="{64B42173-F8FD-14D4-FFB6-016A5A75E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5769" y="9511932"/>
            <a:ext cx="4990476" cy="247619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4243" y="10064226"/>
            <a:ext cx="6672718" cy="118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0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2469" y="560160"/>
            <a:ext cx="23093252" cy="1617320"/>
          </a:xfrm>
        </p:spPr>
        <p:txBody>
          <a:bodyPr/>
          <a:lstStyle/>
          <a:p>
            <a:r>
              <a:rPr lang="ru-RU" dirty="0"/>
              <a:t>Построение модели</a:t>
            </a:r>
            <a:r>
              <a:rPr lang="ru" sz="2400" dirty="0"/>
              <a:t/>
            </a:r>
            <a:br>
              <a:rPr lang="ru" sz="2400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ru-RU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7" name="Рисунок 6" descr="Изображение выглядит как линия, снимок экрана, Прямоугольник, диаграмма&#10;&#10;Автоматически созданное описание">
            <a:extLst>
              <a:ext uri="{FF2B5EF4-FFF2-40B4-BE49-F238E27FC236}">
                <a16:creationId xmlns="" xmlns:a16="http://schemas.microsoft.com/office/drawing/2014/main" id="{E867C86B-7FB6-35B0-8F50-5D8904883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2142" y="6533413"/>
            <a:ext cx="5066666" cy="2463492"/>
          </a:xfrm>
          <a:prstGeom prst="rect">
            <a:avLst/>
          </a:prstGeom>
        </p:spPr>
      </p:pic>
      <p:pic>
        <p:nvPicPr>
          <p:cNvPr id="11" name="Рисунок 10" descr="Изображение выглядит как Прямоугольник, снимок экрана, линия, прямоугольный&#10;&#10;Автоматически созданное описание">
            <a:extLst>
              <a:ext uri="{FF2B5EF4-FFF2-40B4-BE49-F238E27FC236}">
                <a16:creationId xmlns="" xmlns:a16="http://schemas.microsoft.com/office/drawing/2014/main" id="{1A3A7982-99F3-DCB7-2355-72DC0C0DC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9579" y="4057239"/>
            <a:ext cx="5066666" cy="2463492"/>
          </a:xfrm>
          <a:prstGeom prst="rect">
            <a:avLst/>
          </a:prstGeom>
        </p:spPr>
      </p:pic>
      <p:pic>
        <p:nvPicPr>
          <p:cNvPr id="13" name="Рисунок 12" descr="Изображение выглядит как линия, диаграмма, дизайн&#10;&#10;Автоматически созданное описание">
            <a:extLst>
              <a:ext uri="{FF2B5EF4-FFF2-40B4-BE49-F238E27FC236}">
                <a16:creationId xmlns="" xmlns:a16="http://schemas.microsoft.com/office/drawing/2014/main" id="{64B42173-F8FD-14D4-FFB6-016A5A75E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5769" y="9511932"/>
            <a:ext cx="4990476" cy="247619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B3906463-EBE0-4408-75E3-A8513487D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0227" y="5463705"/>
            <a:ext cx="4730187" cy="1057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33265D-67F5-B849-6E62-A00E8F3F895E}"/>
              </a:ext>
            </a:extLst>
          </p:cNvPr>
          <p:cNvSpPr txBox="1"/>
          <p:nvPr/>
        </p:nvSpPr>
        <p:spPr>
          <a:xfrm>
            <a:off x="1731531" y="3521313"/>
            <a:ext cx="12368048" cy="13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4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Дискаунт-фактор для одного дня будет определяться следующей формулой:</a:t>
            </a:r>
            <a:endParaRPr lang="ru-RU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02ECF1C-8307-46F6-2684-42B0A3888D54}"/>
              </a:ext>
            </a:extLst>
          </p:cNvPr>
          <p:cNvSpPr txBox="1"/>
          <p:nvPr/>
        </p:nvSpPr>
        <p:spPr>
          <a:xfrm>
            <a:off x="1426171" y="7224599"/>
            <a:ext cx="1236804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где </a:t>
            </a:r>
            <a:r>
              <a:rPr lang="ru-RU" sz="4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u-RU" sz="4000" kern="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4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— значение процентной ставки. В каждой конкретной точке мы знаем, как выразить дискаунт-фактор, </a:t>
            </a:r>
            <a:r>
              <a:rPr lang="ru-RU" sz="4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u-RU" sz="4000" kern="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4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выражается через X, с использованием линейной интерполяции. Наше уравнение оказывается всего с одним неизвестным, и его можно решить, используя численные методы.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656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2469" y="560160"/>
            <a:ext cx="23093252" cy="1617320"/>
          </a:xfrm>
        </p:spPr>
        <p:txBody>
          <a:bodyPr/>
          <a:lstStyle/>
          <a:p>
            <a:r>
              <a:rPr lang="ru-RU" dirty="0" smtClean="0"/>
              <a:t>Сравнение методов интерполяции</a:t>
            </a:r>
            <a:r>
              <a:rPr lang="ru" sz="2400" dirty="0"/>
              <a:t/>
            </a:r>
            <a:br>
              <a:rPr lang="ru" sz="2400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Сравнивались следующие методы интерполяции:</a:t>
            </a:r>
          </a:p>
          <a:p>
            <a:pPr marL="514350" indent="-514350">
              <a:buAutoNum type="arabicPeriod"/>
            </a:pPr>
            <a:r>
              <a:rPr lang="ru-RU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Кусочнолинейная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ru-RU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Логлинейная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Кусочно-кубическая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интерполяция</a:t>
            </a:r>
          </a:p>
          <a:p>
            <a:pPr marL="514350" indent="-514350"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Кубический сплайн</a:t>
            </a:r>
          </a:p>
          <a:p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286" y="8370168"/>
            <a:ext cx="13836435" cy="468052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3595" y="2897560"/>
            <a:ext cx="6984776" cy="515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5632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МФТИ">
      <a:dk1>
        <a:srgbClr val="525252"/>
      </a:dk1>
      <a:lt1>
        <a:srgbClr val="FFFFFF"/>
      </a:lt1>
      <a:dk2>
        <a:srgbClr val="525252"/>
      </a:dk2>
      <a:lt2>
        <a:srgbClr val="FFFFFF"/>
      </a:lt2>
      <a:accent1>
        <a:srgbClr val="0072BC"/>
      </a:accent1>
      <a:accent2>
        <a:srgbClr val="525252"/>
      </a:accent2>
      <a:accent3>
        <a:srgbClr val="7C7C7C"/>
      </a:accent3>
      <a:accent4>
        <a:srgbClr val="FFAB40"/>
      </a:accent4>
      <a:accent5>
        <a:srgbClr val="0072BC"/>
      </a:accent5>
      <a:accent6>
        <a:srgbClr val="525252"/>
      </a:accent6>
      <a:hlink>
        <a:srgbClr val="FFAB40"/>
      </a:hlink>
      <a:folHlink>
        <a:srgbClr val="92C5EB"/>
      </a:folHlink>
    </a:clrScheme>
    <a:fontScheme name="МФТИ">
      <a:majorFont>
        <a:latin typeface="Arial Blac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6843</TotalTime>
  <Words>455</Words>
  <Application>Microsoft Office PowerPoint</Application>
  <PresentationFormat>Произвольный</PresentationFormat>
  <Paragraphs>103</Paragraphs>
  <Slides>16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simple-light-2</vt:lpstr>
      <vt:lpstr>МФТИ / ФИЗТЕХ</vt:lpstr>
      <vt:lpstr> </vt:lpstr>
      <vt:lpstr>Общие сведения </vt:lpstr>
      <vt:lpstr>Общие сведения </vt:lpstr>
      <vt:lpstr>Модель Нельсона-Сигеля  </vt:lpstr>
      <vt:lpstr>Модель Свенсона</vt:lpstr>
      <vt:lpstr>Построение модели </vt:lpstr>
      <vt:lpstr>Построение модели </vt:lpstr>
      <vt:lpstr>Сравнение методов интерполяции </vt:lpstr>
      <vt:lpstr>Сравнение методов построения кривой </vt:lpstr>
      <vt:lpstr>Сравнение отклонений при построении </vt:lpstr>
      <vt:lpstr>Выводы </vt:lpstr>
      <vt:lpstr>Литература </vt:lpstr>
      <vt:lpstr>КОНТАКТЫ</vt:lpstr>
      <vt:lpstr>RUSSIAN SCIENCE  IS FASCINATING!</vt:lpstr>
      <vt:lpstr>RUSSIAN SCIENCE  IS FASCINATING!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MIPT / Phystech</dc:title>
  <dc:creator>Marina</dc:creator>
  <cp:lastModifiedBy>Obukhov</cp:lastModifiedBy>
  <cp:revision>452</cp:revision>
  <dcterms:modified xsi:type="dcterms:W3CDTF">2023-12-09T16:30:24Z</dcterms:modified>
</cp:coreProperties>
</file>