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9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57FCD-2A94-5681-FEE3-439911411DC4}" v="916" dt="2025-04-28T19:34:31.814"/>
    <p1510:client id="{938408E8-CC39-3AF0-1EB7-048152DC9D30}" v="1311" dt="2025-04-29T05:56:44.410"/>
    <p1510:client id="{C5B10DFD-7992-EFC8-365F-06FA1750484E}" v="3" dt="2025-04-29T05:57:43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/>
    <p:restoredTop sz="94719"/>
  </p:normalViewPr>
  <p:slideViewPr>
    <p:cSldViewPr snapToGrid="0">
      <p:cViewPr varScale="1">
        <p:scale>
          <a:sx n="120" d="100"/>
          <a:sy n="12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69B1-6E8B-48BA-AD32-358846FB5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51510-3DD7-40B3-B82D-5B255517C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ABFE-082F-42D4-B901-75846DBA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8AB5-271C-4BFC-8E97-AF2768E7ED4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6637-A8AA-44A2-8032-CE34F4C6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9380-552F-4AD8-A232-0BC99734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7DE6-8000-4F4D-AF8E-E210E9434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5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EE03-D7AC-4235-BA45-23DFFAB4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6B1B5-17EF-447E-BE66-FF7EF5AE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629-0A50-4468-99E5-11F86870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8AB5-271C-4BFC-8E97-AF2768E7ED4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DA00-C27E-4BEB-A495-40797836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7C635-F885-4856-B8D4-42251329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7DE6-8000-4F4D-AF8E-E210E9434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9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070A9-D895-4A68-9CF5-34D7559B6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0A1E0-660E-415C-B2ED-4F699D32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B73D-EEA7-491E-B28B-69C6601A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8AB5-271C-4BFC-8E97-AF2768E7ED4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BD74-0F5B-43BB-946D-A13AFF47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7ECA5-D7E4-4329-8F8E-9494AA96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7DE6-8000-4F4D-AF8E-E210E9434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1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E64D-77E7-4236-B0AF-5FF879C9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278D-3A5C-40C6-918D-DDBF2D17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82AF-3B98-4F85-95D5-4A75086A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8AB5-271C-4BFC-8E97-AF2768E7ED4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BBD-5147-4FE1-B541-2C3C5764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850C-CCC1-4488-801D-B28F47CF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7DE6-8000-4F4D-AF8E-E210E9434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C1C0-D660-4CF9-B0FA-4E30E4D4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D7055-FE61-4378-AD1F-7398829B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08ECE-7275-4D0B-9E17-FF170714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8AB5-271C-4BFC-8E97-AF2768E7ED4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3DE8F-ED32-46E4-99C4-1E50409E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E839B-C326-403B-BB62-A1C6245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7DE6-8000-4F4D-AF8E-E210E9434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82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86B9-719F-4972-B122-B2D197D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90C-4EC0-41E4-AFF5-E5D3D24B6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7005C-C9AB-4C74-B545-18C7D29AA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BA862-7C1D-46F8-B13E-86D34FF0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8AB5-271C-4BFC-8E97-AF2768E7ED4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DD143-26A9-41A5-9687-914C33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A39AC-6191-4BAA-9EA9-9D3F782E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7DE6-8000-4F4D-AF8E-E210E9434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3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E455-D398-4B61-8A75-58324810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8E36F-8852-4DFD-A66E-5F75A805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EFCC5-F40A-44CC-8A91-1115E0306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820B9-9E4B-47BC-88AC-AF27F2DB4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FB556-3C85-4708-99C1-D45338468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02029-B259-4C6D-9AE0-F2929D39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8AB5-271C-4BFC-8E97-AF2768E7ED4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B5CAE-A9D0-44A5-9B85-50F9B085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8DE3D-5E5A-4042-AE7D-D11D4C2A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7DE6-8000-4F4D-AF8E-E210E9434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5771-8C21-4050-9F5B-6A528C85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21BEE-E23D-4B9D-99AC-7D2C53A8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8AB5-271C-4BFC-8E97-AF2768E7ED4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4E24E-6A9F-445E-A559-4851E62A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894ED-07C8-4EB5-A97B-20ADE23B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7DE6-8000-4F4D-AF8E-E210E9434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35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597AA-1431-49B5-9CAD-C99371C8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8AB5-271C-4BFC-8E97-AF2768E7ED4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46D34-5436-457D-BE4E-2FFDCFA1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2925C-AB79-4093-975A-482F0716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7DE6-8000-4F4D-AF8E-E210E9434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9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5C0D-9A83-4D9A-AB42-8AD61319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1E03-CE4D-4B7C-89B8-F949B865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4B863-4190-4EC1-9B45-9A4B17EF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A6679-95FA-4852-AC40-7C5AAAE0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8AB5-271C-4BFC-8E97-AF2768E7ED4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5425-4881-47D4-B340-0A3AA6A4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CBB94-657B-4C02-A0B7-B4D02FC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7DE6-8000-4F4D-AF8E-E210E9434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2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F4EF-A764-47C2-8BBB-A6ADEDE2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474C6-E4AE-4242-8AC3-FDC0A97B3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B2488-9C46-4FF2-901F-246527CA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049E9-76FE-44CB-BD0F-E8E97125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8AB5-271C-4BFC-8E97-AF2768E7ED4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0F731-16B3-494D-9AEE-DE14233F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5118A-9BBE-4444-BBA7-BFEE8A7C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7DE6-8000-4F4D-AF8E-E210E9434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11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29BE3-1993-4F4D-8016-144C0F1E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BEA6-861C-42BC-96E8-85658A3AD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BF2D-2702-4AA9-BD33-ED9F2D138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F8AB5-271C-4BFC-8E97-AF2768E7ED4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3C5DF-311C-4FF6-931A-911A27CD2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6DB6-21ED-437B-A415-74EDD94D1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7DE6-8000-4F4D-AF8E-E210E9434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4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534915BE-7451-4A9F-9A9B-3E8924C5FC4C}"/>
              </a:ext>
            </a:extLst>
          </p:cNvPr>
          <p:cNvSpPr txBox="1">
            <a:spLocks/>
          </p:cNvSpPr>
          <p:nvPr/>
        </p:nvSpPr>
        <p:spPr>
          <a:xfrm>
            <a:off x="-154745" y="0"/>
            <a:ext cx="12192000" cy="732154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latin typeface="Times New Roman"/>
                <a:cs typeface="Times New Roman"/>
              </a:rPr>
              <a:t>Sequence Diagram(Dine Dash)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/>
                <a:cs typeface="Times New Roman"/>
              </a:rPr>
              <a:t>Use Case </a:t>
            </a:r>
            <a:r>
              <a:rPr lang="en-US" sz="2500" b="1" dirty="0">
                <a:ea typeface="+mj-lt"/>
                <a:cs typeface="+mj-lt"/>
              </a:rPr>
              <a:t>02.02: Make Reservations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BDE30D38-6B9B-42FE-91E5-930181BC2D1B}"/>
              </a:ext>
            </a:extLst>
          </p:cNvPr>
          <p:cNvSpPr/>
          <p:nvPr/>
        </p:nvSpPr>
        <p:spPr>
          <a:xfrm>
            <a:off x="154232" y="1163547"/>
            <a:ext cx="1578435" cy="918829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User</a:t>
            </a:r>
          </a:p>
          <a:p>
            <a:pPr algn="ctr"/>
            <a:r>
              <a:rPr lang="en-US" altLang="en-GB" sz="2000" b="1" dirty="0">
                <a:latin typeface="Times New Roman"/>
                <a:ea typeface="Comic Sans MS" panose="030F0702030302020204"/>
                <a:cs typeface="Times New Roman"/>
              </a:rPr>
              <a:t>(Customer)</a:t>
            </a:r>
            <a:endParaRPr lang="en-US" altLang="en-GB" sz="2000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5E32DCDE-D158-4F43-B13B-0CF9002A115C}"/>
              </a:ext>
            </a:extLst>
          </p:cNvPr>
          <p:cNvSpPr/>
          <p:nvPr/>
        </p:nvSpPr>
        <p:spPr>
          <a:xfrm>
            <a:off x="6399370" y="1173195"/>
            <a:ext cx="1578435" cy="90918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dirty="0">
                <a:latin typeface="Times New Roman"/>
                <a:ea typeface="Comic Sans MS" panose="030F0702030302020204"/>
                <a:cs typeface="Times New Roman"/>
              </a:rPr>
              <a:t>Restaurants</a:t>
            </a:r>
            <a:endParaRPr lang="en-US" altLang="en-GB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8FC01-EC92-4C91-B58F-B62430DFE679}"/>
              </a:ext>
            </a:extLst>
          </p:cNvPr>
          <p:cNvSpPr/>
          <p:nvPr/>
        </p:nvSpPr>
        <p:spPr>
          <a:xfrm>
            <a:off x="859957" y="2082374"/>
            <a:ext cx="83492" cy="4199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BE6D6-EC04-44AB-889B-4D4B71FED3B9}"/>
              </a:ext>
            </a:extLst>
          </p:cNvPr>
          <p:cNvSpPr/>
          <p:nvPr/>
        </p:nvSpPr>
        <p:spPr>
          <a:xfrm>
            <a:off x="7105095" y="2082374"/>
            <a:ext cx="83492" cy="4199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BA4A3-FCB5-4293-9EA7-FE20D0A9E7F1}"/>
              </a:ext>
            </a:extLst>
          </p:cNvPr>
          <p:cNvSpPr/>
          <p:nvPr/>
        </p:nvSpPr>
        <p:spPr>
          <a:xfrm>
            <a:off x="3968148" y="2082374"/>
            <a:ext cx="83492" cy="4199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A07098-4289-49E2-B91C-CFF08F38A8E7}"/>
              </a:ext>
            </a:extLst>
          </p:cNvPr>
          <p:cNvCxnSpPr>
            <a:cxnSpLocks/>
          </p:cNvCxnSpPr>
          <p:nvPr/>
        </p:nvCxnSpPr>
        <p:spPr>
          <a:xfrm flipV="1">
            <a:off x="943449" y="2830556"/>
            <a:ext cx="3019467" cy="263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B586F6-542F-4349-BD68-2E36B7D37A20}"/>
              </a:ext>
            </a:extLst>
          </p:cNvPr>
          <p:cNvSpPr txBox="1"/>
          <p:nvPr/>
        </p:nvSpPr>
        <p:spPr>
          <a:xfrm>
            <a:off x="1263836" y="2368355"/>
            <a:ext cx="265132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makeReservation</a:t>
            </a:r>
            <a:r>
              <a:rPr lang="en-US" sz="1600" dirty="0">
                <a:latin typeface="Times New Roman"/>
                <a:cs typeface="Times New Roman"/>
              </a:rPr>
              <a:t>(details )</a:t>
            </a:r>
            <a:endParaRPr lang="en-IN" sz="1600" dirty="0">
              <a:latin typeface="Times New Roman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ABDC40-A806-4F9E-A97F-CDB90DC54680}"/>
              </a:ext>
            </a:extLst>
          </p:cNvPr>
          <p:cNvSpPr txBox="1"/>
          <p:nvPr/>
        </p:nvSpPr>
        <p:spPr>
          <a:xfrm>
            <a:off x="4083643" y="2773878"/>
            <a:ext cx="299817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Calibri"/>
                <a:ea typeface="Calibri"/>
                <a:cs typeface="Calibri"/>
              </a:rPr>
              <a:t>manageTableAvailability</a:t>
            </a:r>
            <a:r>
              <a:rPr lang="en-US" sz="1600" dirty="0">
                <a:latin typeface="Calibri"/>
                <a:ea typeface="Calibri"/>
                <a:cs typeface="Calibri"/>
              </a:rPr>
              <a:t>()</a:t>
            </a:r>
          </a:p>
          <a:p>
            <a:endParaRPr lang="en-US" sz="1600" dirty="0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ABAB6-261E-4EC9-807E-63C15604DD2C}"/>
              </a:ext>
            </a:extLst>
          </p:cNvPr>
          <p:cNvSpPr txBox="1"/>
          <p:nvPr/>
        </p:nvSpPr>
        <p:spPr>
          <a:xfrm>
            <a:off x="4493286" y="3970333"/>
            <a:ext cx="25886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availabilityStatus</a:t>
            </a:r>
            <a:r>
              <a:rPr lang="en-US" sz="1600" dirty="0">
                <a:latin typeface="Calibri"/>
                <a:ea typeface="Calibri"/>
                <a:cs typeface="Calibri"/>
              </a:rPr>
              <a:t> </a:t>
            </a:r>
            <a:endParaRPr lang="en-US" dirty="0"/>
          </a:p>
        </p:txBody>
      </p:sp>
      <p:cxnSp>
        <p:nvCxnSpPr>
          <p:cNvPr id="31" name="Google Shape;66;p13">
            <a:extLst>
              <a:ext uri="{FF2B5EF4-FFF2-40B4-BE49-F238E27FC236}">
                <a16:creationId xmlns:a16="http://schemas.microsoft.com/office/drawing/2014/main" id="{605EE3F2-13BF-4BB9-8F09-23C80C0B3C88}"/>
              </a:ext>
            </a:extLst>
          </p:cNvPr>
          <p:cNvCxnSpPr/>
          <p:nvPr/>
        </p:nvCxnSpPr>
        <p:spPr>
          <a:xfrm>
            <a:off x="4082231" y="4366189"/>
            <a:ext cx="2991150" cy="900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43C89C-3A31-4F3D-AEA3-15A088019D48}"/>
              </a:ext>
            </a:extLst>
          </p:cNvPr>
          <p:cNvCxnSpPr>
            <a:cxnSpLocks/>
          </p:cNvCxnSpPr>
          <p:nvPr/>
        </p:nvCxnSpPr>
        <p:spPr>
          <a:xfrm>
            <a:off x="4086060" y="3163350"/>
            <a:ext cx="299998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C2EE4-6A98-460C-9EC1-AABDC7E35C9B}"/>
              </a:ext>
            </a:extLst>
          </p:cNvPr>
          <p:cNvSpPr txBox="1"/>
          <p:nvPr/>
        </p:nvSpPr>
        <p:spPr>
          <a:xfrm>
            <a:off x="1811958" y="4596588"/>
            <a:ext cx="355606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sendReservationConfirmation</a:t>
            </a:r>
            <a:endParaRPr lang="en-US" dirty="0" err="1"/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Google Shape;66;p13">
            <a:extLst>
              <a:ext uri="{FF2B5EF4-FFF2-40B4-BE49-F238E27FC236}">
                <a16:creationId xmlns:a16="http://schemas.microsoft.com/office/drawing/2014/main" id="{BD1A277E-3ABB-4E14-9DC3-05DE4EEC3F08}"/>
              </a:ext>
            </a:extLst>
          </p:cNvPr>
          <p:cNvCxnSpPr>
            <a:cxnSpLocks/>
          </p:cNvCxnSpPr>
          <p:nvPr/>
        </p:nvCxnSpPr>
        <p:spPr>
          <a:xfrm>
            <a:off x="943155" y="4930099"/>
            <a:ext cx="6135557" cy="7283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F1E159-92E8-40FC-B53E-004F909BB9E9}"/>
              </a:ext>
            </a:extLst>
          </p:cNvPr>
          <p:cNvSpPr txBox="1"/>
          <p:nvPr/>
        </p:nvSpPr>
        <p:spPr>
          <a:xfrm>
            <a:off x="9077765" y="2089957"/>
            <a:ext cx="2454665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The customer selects a restaurant and provides the preferred date, time, and number of guests for the reservation.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The system checks table availability.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If a table is available, the reservation is confirmed and a confirmation notification is sent to the customer.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33" name="Google Shape;55;p13">
            <a:extLst>
              <a:ext uri="{FF2B5EF4-FFF2-40B4-BE49-F238E27FC236}">
                <a16:creationId xmlns:a16="http://schemas.microsoft.com/office/drawing/2014/main" id="{A2E549E6-DCA0-4F41-BF1C-7484532B6D79}"/>
              </a:ext>
            </a:extLst>
          </p:cNvPr>
          <p:cNvSpPr/>
          <p:nvPr/>
        </p:nvSpPr>
        <p:spPr>
          <a:xfrm>
            <a:off x="2969049" y="1173194"/>
            <a:ext cx="2222696" cy="918829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Reservations</a:t>
            </a:r>
          </a:p>
        </p:txBody>
      </p:sp>
      <p:pic>
        <p:nvPicPr>
          <p:cNvPr id="3" name="Google Shape;128;p14">
            <a:extLst>
              <a:ext uri="{FF2B5EF4-FFF2-40B4-BE49-F238E27FC236}">
                <a16:creationId xmlns:a16="http://schemas.microsoft.com/office/drawing/2014/main" id="{2095A6A8-4910-E5E5-85E0-9367ACB0D802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5241" y="147289"/>
            <a:ext cx="674705" cy="918829"/>
          </a:xfrm>
          <a:prstGeom prst="rect">
            <a:avLst/>
          </a:prstGeom>
          <a:ln/>
          <a:effectLst>
            <a:glow rad="101600">
              <a:srgbClr val="00B05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576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534915BE-7451-4A9F-9A9B-3E8924C5FC4C}"/>
              </a:ext>
            </a:extLst>
          </p:cNvPr>
          <p:cNvSpPr txBox="1">
            <a:spLocks/>
          </p:cNvSpPr>
          <p:nvPr/>
        </p:nvSpPr>
        <p:spPr>
          <a:xfrm>
            <a:off x="-154745" y="0"/>
            <a:ext cx="12192000" cy="732154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latin typeface="Times New Roman"/>
                <a:cs typeface="Times New Roman"/>
              </a:rPr>
              <a:t>Sequence Diagram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/>
                <a:cs typeface="Times New Roman"/>
              </a:rPr>
              <a:t>Use Case 02.03: Manage Reservations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BDE30D38-6B9B-42FE-91E5-930181BC2D1B}"/>
              </a:ext>
            </a:extLst>
          </p:cNvPr>
          <p:cNvSpPr/>
          <p:nvPr/>
        </p:nvSpPr>
        <p:spPr>
          <a:xfrm>
            <a:off x="478082" y="1173072"/>
            <a:ext cx="1578435" cy="918829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latin typeface="Times New Roman"/>
                <a:ea typeface="Comic Sans MS" panose="030F0702030302020204"/>
                <a:cs typeface="Times New Roman"/>
                <a:sym typeface="Comic Sans MS" panose="030F0702030302020204"/>
              </a:rPr>
              <a:t>User </a:t>
            </a:r>
          </a:p>
          <a:p>
            <a:pPr algn="ctr"/>
            <a:r>
              <a:rPr lang="en-US" altLang="en-GB" sz="2000" b="1" dirty="0">
                <a:latin typeface="Times New Roman"/>
                <a:ea typeface="Comic Sans MS" panose="030F0702030302020204"/>
                <a:cs typeface="Times New Roman"/>
              </a:rPr>
              <a:t>(Customer)</a:t>
            </a:r>
            <a:endParaRPr lang="en-US" altLang="en-GB" sz="2000" b="1" dirty="0" err="1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8FC01-EC92-4C91-B58F-B62430DFE679}"/>
              </a:ext>
            </a:extLst>
          </p:cNvPr>
          <p:cNvSpPr/>
          <p:nvPr/>
        </p:nvSpPr>
        <p:spPr>
          <a:xfrm>
            <a:off x="1136182" y="2110949"/>
            <a:ext cx="83492" cy="4199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43C89C-3A31-4F3D-AEA3-15A088019D48}"/>
              </a:ext>
            </a:extLst>
          </p:cNvPr>
          <p:cNvCxnSpPr>
            <a:cxnSpLocks/>
          </p:cNvCxnSpPr>
          <p:nvPr/>
        </p:nvCxnSpPr>
        <p:spPr>
          <a:xfrm>
            <a:off x="1205596" y="2899487"/>
            <a:ext cx="3576451" cy="60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C2EE4-6A98-460C-9EC1-AABDC7E35C9B}"/>
              </a:ext>
            </a:extLst>
          </p:cNvPr>
          <p:cNvSpPr txBox="1"/>
          <p:nvPr/>
        </p:nvSpPr>
        <p:spPr>
          <a:xfrm>
            <a:off x="1841964" y="3872989"/>
            <a:ext cx="325913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reservationUpdateConfirmed</a:t>
            </a:r>
            <a:endPara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Google Shape;66;p13">
            <a:extLst>
              <a:ext uri="{FF2B5EF4-FFF2-40B4-BE49-F238E27FC236}">
                <a16:creationId xmlns:a16="http://schemas.microsoft.com/office/drawing/2014/main" id="{BD1A277E-3ABB-4E14-9DC3-05DE4EEC3F08}"/>
              </a:ext>
            </a:extLst>
          </p:cNvPr>
          <p:cNvCxnSpPr>
            <a:cxnSpLocks/>
          </p:cNvCxnSpPr>
          <p:nvPr/>
        </p:nvCxnSpPr>
        <p:spPr>
          <a:xfrm>
            <a:off x="1212696" y="4171501"/>
            <a:ext cx="3578315" cy="16098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F1E159-92E8-40FC-B53E-004F909BB9E9}"/>
              </a:ext>
            </a:extLst>
          </p:cNvPr>
          <p:cNvSpPr txBox="1"/>
          <p:nvPr/>
        </p:nvSpPr>
        <p:spPr>
          <a:xfrm>
            <a:off x="8436937" y="2246056"/>
            <a:ext cx="232314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The customer selects an existing reservation and chooses to either update the details (e.g., change the time or party size) or cancel the reservation.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The system processes the update or cancellation and confirms the action to the customer.</a:t>
            </a:r>
            <a:endParaRPr lang="en-US" sz="16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ea typeface="Calibri"/>
              <a:cs typeface="Calibri"/>
            </a:endParaRPr>
          </a:p>
          <a:p>
            <a:endParaRPr lang="en-US" sz="1600" dirty="0">
              <a:latin typeface="Calibri"/>
              <a:ea typeface="Calibri"/>
              <a:cs typeface="Calibri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55;p13">
            <a:extLst>
              <a:ext uri="{FF2B5EF4-FFF2-40B4-BE49-F238E27FC236}">
                <a16:creationId xmlns:a16="http://schemas.microsoft.com/office/drawing/2014/main" id="{C08343EC-A531-44A4-8F65-295A923B6EED}"/>
              </a:ext>
            </a:extLst>
          </p:cNvPr>
          <p:cNvSpPr/>
          <p:nvPr/>
        </p:nvSpPr>
        <p:spPr>
          <a:xfrm>
            <a:off x="3719424" y="1178877"/>
            <a:ext cx="2222696" cy="918829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Reservations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EB74D-66CE-4026-98FE-568FFFD764CA}"/>
              </a:ext>
            </a:extLst>
          </p:cNvPr>
          <p:cNvSpPr txBox="1"/>
          <p:nvPr/>
        </p:nvSpPr>
        <p:spPr>
          <a:xfrm>
            <a:off x="1421264" y="2560164"/>
            <a:ext cx="325549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UpdateReservation</a:t>
            </a:r>
            <a:r>
              <a:rPr lang="en-US" sz="1600" dirty="0">
                <a:latin typeface="Times New Roman"/>
                <a:cs typeface="Times New Roman"/>
              </a:rPr>
              <a:t>(</a:t>
            </a:r>
            <a:r>
              <a:rPr lang="en-US" sz="1600" dirty="0" err="1">
                <a:latin typeface="Times New Roman"/>
                <a:cs typeface="Times New Roman"/>
              </a:rPr>
              <a:t>updatedDetails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66;p13">
            <a:extLst>
              <a:ext uri="{FF2B5EF4-FFF2-40B4-BE49-F238E27FC236}">
                <a16:creationId xmlns:a16="http://schemas.microsoft.com/office/drawing/2014/main" id="{BBDD512A-83B3-496B-A519-8C1F8183E2C1}"/>
              </a:ext>
            </a:extLst>
          </p:cNvPr>
          <p:cNvCxnSpPr>
            <a:cxnSpLocks/>
          </p:cNvCxnSpPr>
          <p:nvPr/>
        </p:nvCxnSpPr>
        <p:spPr>
          <a:xfrm>
            <a:off x="1227784" y="6055637"/>
            <a:ext cx="3565754" cy="5028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4FBF0E-FCF1-4A48-A167-431171DC49CC}"/>
              </a:ext>
            </a:extLst>
          </p:cNvPr>
          <p:cNvSpPr txBox="1"/>
          <p:nvPr/>
        </p:nvSpPr>
        <p:spPr>
          <a:xfrm>
            <a:off x="1845197" y="4792838"/>
            <a:ext cx="324556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cancelReservation</a:t>
            </a:r>
            <a:r>
              <a:rPr lang="en-US" sz="1600" dirty="0">
                <a:latin typeface="Times New Roman"/>
                <a:cs typeface="Times New Roman"/>
              </a:rPr>
              <a:t>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8FA53C-C460-45B6-8EB0-50C616C6D1CB}"/>
              </a:ext>
            </a:extLst>
          </p:cNvPr>
          <p:cNvSpPr txBox="1"/>
          <p:nvPr/>
        </p:nvSpPr>
        <p:spPr>
          <a:xfrm>
            <a:off x="1570538" y="5767291"/>
            <a:ext cx="308544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reservationCancellationConfirmed</a:t>
            </a:r>
          </a:p>
        </p:txBody>
      </p:sp>
      <p:pic>
        <p:nvPicPr>
          <p:cNvPr id="4" name="Google Shape;128;p14">
            <a:extLst>
              <a:ext uri="{FF2B5EF4-FFF2-40B4-BE49-F238E27FC236}">
                <a16:creationId xmlns:a16="http://schemas.microsoft.com/office/drawing/2014/main" id="{55FFE3D6-09AF-29D2-CB92-7920C85BE3C8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90991" y="252453"/>
            <a:ext cx="674705" cy="918829"/>
          </a:xfrm>
          <a:prstGeom prst="rect">
            <a:avLst/>
          </a:prstGeom>
          <a:ln/>
          <a:effectLst>
            <a:glow rad="101600">
              <a:srgbClr val="00B05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E94DFB-C510-4A91-9850-4A05A693C151}"/>
              </a:ext>
            </a:extLst>
          </p:cNvPr>
          <p:cNvSpPr/>
          <p:nvPr/>
        </p:nvSpPr>
        <p:spPr>
          <a:xfrm>
            <a:off x="4788135" y="2091226"/>
            <a:ext cx="83492" cy="4199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C7D6E1-61DE-A428-C746-08A138C6A6C1}"/>
              </a:ext>
            </a:extLst>
          </p:cNvPr>
          <p:cNvCxnSpPr>
            <a:cxnSpLocks/>
          </p:cNvCxnSpPr>
          <p:nvPr/>
        </p:nvCxnSpPr>
        <p:spPr>
          <a:xfrm>
            <a:off x="1241455" y="5104804"/>
            <a:ext cx="3576451" cy="60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5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9512F-99B3-E493-413F-E69F1E567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B89CE16B-C556-0DE0-0A3B-3D5C90932873}"/>
              </a:ext>
            </a:extLst>
          </p:cNvPr>
          <p:cNvSpPr txBox="1">
            <a:spLocks/>
          </p:cNvSpPr>
          <p:nvPr/>
        </p:nvSpPr>
        <p:spPr>
          <a:xfrm>
            <a:off x="-154745" y="0"/>
            <a:ext cx="12192000" cy="732154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latin typeface="Times New Roman"/>
                <a:cs typeface="Times New Roman"/>
              </a:rPr>
              <a:t>Sequence Diagram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/>
                <a:cs typeface="Times New Roman"/>
              </a:rPr>
              <a:t>Use Case 02.03: Manage Table Availability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42EAFE80-7027-21C3-AFD7-A465BF690FC8}"/>
              </a:ext>
            </a:extLst>
          </p:cNvPr>
          <p:cNvSpPr/>
          <p:nvPr/>
        </p:nvSpPr>
        <p:spPr>
          <a:xfrm>
            <a:off x="478082" y="1173072"/>
            <a:ext cx="1587399" cy="918829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latin typeface="Times New Roman"/>
                <a:cs typeface="Times New Roman"/>
                <a:sym typeface="Comic Sans MS" panose="030F0702030302020204"/>
              </a:rPr>
              <a:t>Restaurants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D9391-76AE-E979-2FDE-E0CEE1A46844}"/>
              </a:ext>
            </a:extLst>
          </p:cNvPr>
          <p:cNvSpPr/>
          <p:nvPr/>
        </p:nvSpPr>
        <p:spPr>
          <a:xfrm>
            <a:off x="1127218" y="2093020"/>
            <a:ext cx="83492" cy="35723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F14FA4-60BE-0495-F4BD-F0AC28BEFB0E}"/>
              </a:ext>
            </a:extLst>
          </p:cNvPr>
          <p:cNvCxnSpPr>
            <a:cxnSpLocks/>
          </p:cNvCxnSpPr>
          <p:nvPr/>
        </p:nvCxnSpPr>
        <p:spPr>
          <a:xfrm flipV="1">
            <a:off x="1205596" y="2860716"/>
            <a:ext cx="4257768" cy="656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554E2E4-37BD-1E42-B3B6-978C08C2067A}"/>
              </a:ext>
            </a:extLst>
          </p:cNvPr>
          <p:cNvSpPr txBox="1"/>
          <p:nvPr/>
        </p:nvSpPr>
        <p:spPr>
          <a:xfrm>
            <a:off x="1841964" y="3872989"/>
            <a:ext cx="325913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tablesManaged</a:t>
            </a:r>
            <a:endPara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Google Shape;66;p13">
            <a:extLst>
              <a:ext uri="{FF2B5EF4-FFF2-40B4-BE49-F238E27FC236}">
                <a16:creationId xmlns:a16="http://schemas.microsoft.com/office/drawing/2014/main" id="{224101C3-DF02-B0F2-7BDD-8A2115483007}"/>
              </a:ext>
            </a:extLst>
          </p:cNvPr>
          <p:cNvCxnSpPr>
            <a:cxnSpLocks/>
          </p:cNvCxnSpPr>
          <p:nvPr/>
        </p:nvCxnSpPr>
        <p:spPr>
          <a:xfrm flipV="1">
            <a:off x="1194767" y="4268281"/>
            <a:ext cx="4259631" cy="10796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F64D23-3638-E13C-4B9F-59A862A2F39D}"/>
              </a:ext>
            </a:extLst>
          </p:cNvPr>
          <p:cNvSpPr txBox="1"/>
          <p:nvPr/>
        </p:nvSpPr>
        <p:spPr>
          <a:xfrm>
            <a:off x="8538911" y="1485737"/>
            <a:ext cx="2323146" cy="57554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The restaurant logs into the system.</a:t>
            </a:r>
            <a:endParaRPr lang="en-US" sz="16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The restaurant selects the "Manage Table Availability" option.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The restaurant adds, updates, or removes available tables for specific dates and times.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The system processes the table availability changes.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The system sends a confirmation to the restaurant after successfully managing the tables.</a:t>
            </a:r>
          </a:p>
          <a:p>
            <a:pPr marL="342900" indent="-342900">
              <a:buAutoNum type="arabicPeriod"/>
            </a:pPr>
            <a:endParaRPr lang="en-US" sz="16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16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55;p13">
            <a:extLst>
              <a:ext uri="{FF2B5EF4-FFF2-40B4-BE49-F238E27FC236}">
                <a16:creationId xmlns:a16="http://schemas.microsoft.com/office/drawing/2014/main" id="{F3F8BAD1-86FD-E79B-9231-3C56498F28BC}"/>
              </a:ext>
            </a:extLst>
          </p:cNvPr>
          <p:cNvSpPr/>
          <p:nvPr/>
        </p:nvSpPr>
        <p:spPr>
          <a:xfrm>
            <a:off x="4391777" y="1151983"/>
            <a:ext cx="2222696" cy="918829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Restaurants</a:t>
            </a:r>
            <a:endParaRPr lang="en-US" sz="20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BDDB4F-DF82-A5FF-E41A-4DF335293850}"/>
              </a:ext>
            </a:extLst>
          </p:cNvPr>
          <p:cNvSpPr txBox="1"/>
          <p:nvPr/>
        </p:nvSpPr>
        <p:spPr>
          <a:xfrm>
            <a:off x="1475052" y="2560164"/>
            <a:ext cx="303138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manageTableAvailability</a:t>
            </a:r>
            <a:r>
              <a:rPr lang="en-US" sz="1600" dirty="0">
                <a:latin typeface="Times New Roman"/>
                <a:cs typeface="Times New Roman"/>
              </a:rPr>
              <a:t>()</a:t>
            </a:r>
            <a:endParaRPr lang="en-US" dirty="0"/>
          </a:p>
        </p:txBody>
      </p:sp>
      <p:pic>
        <p:nvPicPr>
          <p:cNvPr id="4" name="Google Shape;128;p14">
            <a:extLst>
              <a:ext uri="{FF2B5EF4-FFF2-40B4-BE49-F238E27FC236}">
                <a16:creationId xmlns:a16="http://schemas.microsoft.com/office/drawing/2014/main" id="{2BBF0D33-ED33-8A6C-DE7E-E549605EE66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90991" y="252453"/>
            <a:ext cx="674705" cy="918829"/>
          </a:xfrm>
          <a:prstGeom prst="rect">
            <a:avLst/>
          </a:prstGeom>
          <a:ln/>
          <a:effectLst>
            <a:glow rad="101600">
              <a:srgbClr val="00B05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CA2D92-929C-ABBA-85FA-28524B9997B3}"/>
              </a:ext>
            </a:extLst>
          </p:cNvPr>
          <p:cNvSpPr/>
          <p:nvPr/>
        </p:nvSpPr>
        <p:spPr>
          <a:xfrm>
            <a:off x="5442559" y="2091226"/>
            <a:ext cx="74527" cy="35275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32459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534915BE-7451-4A9F-9A9B-3E8924C5FC4C}"/>
              </a:ext>
            </a:extLst>
          </p:cNvPr>
          <p:cNvSpPr txBox="1">
            <a:spLocks/>
          </p:cNvSpPr>
          <p:nvPr/>
        </p:nvSpPr>
        <p:spPr>
          <a:xfrm>
            <a:off x="-154745" y="0"/>
            <a:ext cx="12192000" cy="732154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latin typeface="Times New Roman"/>
                <a:cs typeface="Times New Roman"/>
              </a:rPr>
              <a:t>Sequence Diagram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/>
                <a:cs typeface="Times New Roman"/>
              </a:rPr>
              <a:t>Use Case 02.06: Receive Booking &amp; Confirmation </a:t>
            </a:r>
            <a:r>
              <a:rPr lang="en-US" sz="2500" b="1" dirty="0" err="1">
                <a:latin typeface="Times New Roman"/>
                <a:cs typeface="Times New Roman"/>
              </a:rPr>
              <a:t>Notificcation</a:t>
            </a:r>
            <a:endParaRPr lang="en-IN" sz="2500" b="1" dirty="0" err="1">
              <a:latin typeface="Times New Roman"/>
              <a:cs typeface="Times New Roman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BDE30D38-6B9B-42FE-91E5-930181BC2D1B}"/>
              </a:ext>
            </a:extLst>
          </p:cNvPr>
          <p:cNvSpPr/>
          <p:nvPr/>
        </p:nvSpPr>
        <p:spPr>
          <a:xfrm>
            <a:off x="154232" y="1317760"/>
            <a:ext cx="1578435" cy="76461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User (Customer)</a:t>
            </a: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5E32DCDE-D158-4F43-B13B-0CF9002A115C}"/>
              </a:ext>
            </a:extLst>
          </p:cNvPr>
          <p:cNvSpPr/>
          <p:nvPr/>
        </p:nvSpPr>
        <p:spPr>
          <a:xfrm>
            <a:off x="3772151" y="1318231"/>
            <a:ext cx="2302335" cy="76414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latin typeface="Times New Roman"/>
                <a:ea typeface="Comic Sans MS" panose="030F0702030302020204"/>
                <a:cs typeface="Times New Roman"/>
              </a:rPr>
              <a:t>Reservation</a:t>
            </a:r>
            <a:endParaRPr lang="en-US" altLang="en-GB" sz="2000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8FC01-EC92-4C91-B58F-B62430DFE679}"/>
              </a:ext>
            </a:extLst>
          </p:cNvPr>
          <p:cNvSpPr/>
          <p:nvPr/>
        </p:nvSpPr>
        <p:spPr>
          <a:xfrm>
            <a:off x="849311" y="2091899"/>
            <a:ext cx="93577" cy="42133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BE6D6-EC04-44AB-889B-4D4B71FED3B9}"/>
              </a:ext>
            </a:extLst>
          </p:cNvPr>
          <p:cNvSpPr/>
          <p:nvPr/>
        </p:nvSpPr>
        <p:spPr>
          <a:xfrm>
            <a:off x="4829740" y="2091899"/>
            <a:ext cx="93577" cy="4222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A07098-4289-49E2-B91C-CFF08F38A8E7}"/>
              </a:ext>
            </a:extLst>
          </p:cNvPr>
          <p:cNvCxnSpPr>
            <a:cxnSpLocks/>
          </p:cNvCxnSpPr>
          <p:nvPr/>
        </p:nvCxnSpPr>
        <p:spPr>
          <a:xfrm flipV="1">
            <a:off x="944010" y="2972870"/>
            <a:ext cx="3876716" cy="196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B586F6-542F-4349-BD68-2E36B7D37A20}"/>
              </a:ext>
            </a:extLst>
          </p:cNvPr>
          <p:cNvSpPr txBox="1"/>
          <p:nvPr/>
        </p:nvSpPr>
        <p:spPr>
          <a:xfrm>
            <a:off x="1550765" y="2602558"/>
            <a:ext cx="246866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makeReservation</a:t>
            </a:r>
            <a:r>
              <a:rPr lang="en-US" sz="1600" dirty="0">
                <a:latin typeface="Times New Roman"/>
                <a:cs typeface="Times New Roman"/>
              </a:rPr>
              <a:t>( details)</a:t>
            </a:r>
            <a:endParaRPr lang="en-IN" sz="1600" dirty="0">
              <a:latin typeface="Times New Roman"/>
              <a:cs typeface="Times New Roman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F1E159-92E8-40FC-B53E-004F909BB9E9}"/>
              </a:ext>
            </a:extLst>
          </p:cNvPr>
          <p:cNvSpPr txBox="1"/>
          <p:nvPr/>
        </p:nvSpPr>
        <p:spPr>
          <a:xfrm>
            <a:off x="9859936" y="1900017"/>
            <a:ext cx="2177319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The customer submits a reservation request by providing the required details, and the system checks table availability.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If available, the system confirms the reservation and sends a booking confirmation notification to the customer; if not, it suggests alternative time slots..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128;p14">
            <a:extLst>
              <a:ext uri="{FF2B5EF4-FFF2-40B4-BE49-F238E27FC236}">
                <a16:creationId xmlns:a16="http://schemas.microsoft.com/office/drawing/2014/main" id="{1E16C340-4FB4-0859-006D-45F9477925B5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5241" y="222279"/>
            <a:ext cx="674705" cy="918829"/>
          </a:xfrm>
          <a:prstGeom prst="rect">
            <a:avLst/>
          </a:prstGeom>
          <a:ln/>
          <a:effectLst>
            <a:glow rad="101600">
              <a:srgbClr val="00B05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1BE3261F-6250-678F-7C72-FEA54240A7E3}"/>
              </a:ext>
            </a:extLst>
          </p:cNvPr>
          <p:cNvSpPr/>
          <p:nvPr/>
        </p:nvSpPr>
        <p:spPr>
          <a:xfrm>
            <a:off x="6829115" y="1327195"/>
            <a:ext cx="2302335" cy="76414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latin typeface="Times New Roman"/>
                <a:ea typeface="Comic Sans MS" panose="030F0702030302020204"/>
                <a:cs typeface="Times New Roman"/>
              </a:rPr>
              <a:t>Payment</a:t>
            </a:r>
            <a:endParaRPr lang="en-US" altLang="en-GB" sz="2000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C58853-D183-F984-6F92-2706465B9D0C}"/>
              </a:ext>
            </a:extLst>
          </p:cNvPr>
          <p:cNvSpPr/>
          <p:nvPr/>
        </p:nvSpPr>
        <p:spPr>
          <a:xfrm>
            <a:off x="7994280" y="2082934"/>
            <a:ext cx="93578" cy="4222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1B967-CE30-AA4B-C511-6BC4077E8240}"/>
              </a:ext>
            </a:extLst>
          </p:cNvPr>
          <p:cNvSpPr txBox="1"/>
          <p:nvPr/>
        </p:nvSpPr>
        <p:spPr>
          <a:xfrm>
            <a:off x="5190436" y="3301804"/>
            <a:ext cx="306929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manageTableAvailability</a:t>
            </a:r>
            <a:r>
              <a:rPr lang="en-US" sz="1600" dirty="0">
                <a:ea typeface="+mn-lt"/>
                <a:cs typeface="+mn-lt"/>
              </a:rPr>
              <a:t>()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78D7E-6683-736D-10AD-0CA9815943A5}"/>
              </a:ext>
            </a:extLst>
          </p:cNvPr>
          <p:cNvCxnSpPr>
            <a:cxnSpLocks/>
          </p:cNvCxnSpPr>
          <p:nvPr/>
        </p:nvCxnSpPr>
        <p:spPr>
          <a:xfrm flipV="1">
            <a:off x="4924339" y="3645223"/>
            <a:ext cx="3060929" cy="1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6;p13">
            <a:extLst>
              <a:ext uri="{FF2B5EF4-FFF2-40B4-BE49-F238E27FC236}">
                <a16:creationId xmlns:a16="http://schemas.microsoft.com/office/drawing/2014/main" id="{4D3F8A49-7C0D-283B-6398-5E92227126AA}"/>
              </a:ext>
            </a:extLst>
          </p:cNvPr>
          <p:cNvCxnSpPr>
            <a:cxnSpLocks/>
          </p:cNvCxnSpPr>
          <p:nvPr/>
        </p:nvCxnSpPr>
        <p:spPr>
          <a:xfrm>
            <a:off x="4910463" y="4237344"/>
            <a:ext cx="3071272" cy="8744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512028-2EAC-20E2-1381-6CCC4FBF3EB8}"/>
              </a:ext>
            </a:extLst>
          </p:cNvPr>
          <p:cNvSpPr txBox="1"/>
          <p:nvPr/>
        </p:nvSpPr>
        <p:spPr>
          <a:xfrm>
            <a:off x="5442911" y="3948130"/>
            <a:ext cx="343077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availabilityStatus</a:t>
            </a:r>
            <a:endParaRPr lang="en-US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C832C5-1B53-0985-0515-98549C69488C}"/>
              </a:ext>
            </a:extLst>
          </p:cNvPr>
          <p:cNvSpPr txBox="1"/>
          <p:nvPr/>
        </p:nvSpPr>
        <p:spPr>
          <a:xfrm>
            <a:off x="1731523" y="4781848"/>
            <a:ext cx="343077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sendBookingConfirmation</a:t>
            </a:r>
            <a:r>
              <a:rPr lang="en-US" sz="1600" dirty="0">
                <a:ea typeface="+mn-lt"/>
                <a:cs typeface="+mn-lt"/>
              </a:rPr>
              <a:t>()</a:t>
            </a:r>
            <a:endParaRPr lang="en-US" dirty="0"/>
          </a:p>
          <a:p>
            <a:endParaRPr lang="en-US" sz="1600" dirty="0">
              <a:ea typeface="Calibri"/>
              <a:cs typeface="Calibri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Google Shape;66;p13">
            <a:extLst>
              <a:ext uri="{FF2B5EF4-FFF2-40B4-BE49-F238E27FC236}">
                <a16:creationId xmlns:a16="http://schemas.microsoft.com/office/drawing/2014/main" id="{2486A13D-DF13-6400-56F6-CE213A3ED9E5}"/>
              </a:ext>
            </a:extLst>
          </p:cNvPr>
          <p:cNvCxnSpPr>
            <a:cxnSpLocks/>
          </p:cNvCxnSpPr>
          <p:nvPr/>
        </p:nvCxnSpPr>
        <p:spPr>
          <a:xfrm>
            <a:off x="939098" y="5196567"/>
            <a:ext cx="3869130" cy="8744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943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534915BE-7451-4A9F-9A9B-3E8924C5FC4C}"/>
              </a:ext>
            </a:extLst>
          </p:cNvPr>
          <p:cNvSpPr txBox="1">
            <a:spLocks/>
          </p:cNvSpPr>
          <p:nvPr/>
        </p:nvSpPr>
        <p:spPr>
          <a:xfrm>
            <a:off x="-154745" y="0"/>
            <a:ext cx="12192000" cy="732154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latin typeface="Times New Roman"/>
                <a:cs typeface="Times New Roman"/>
              </a:rPr>
              <a:t>Sequence Diagram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/>
                <a:cs typeface="Times New Roman"/>
              </a:rPr>
              <a:t>Use Case 03.02: Track orders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BDE30D38-6B9B-42FE-91E5-930181BC2D1B}"/>
              </a:ext>
            </a:extLst>
          </p:cNvPr>
          <p:cNvSpPr/>
          <p:nvPr/>
        </p:nvSpPr>
        <p:spPr>
          <a:xfrm>
            <a:off x="154232" y="1250952"/>
            <a:ext cx="1923198" cy="83142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User (Customer)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5E32DCDE-D158-4F43-B13B-0CF9002A115C}"/>
              </a:ext>
            </a:extLst>
          </p:cNvPr>
          <p:cNvSpPr/>
          <p:nvPr/>
        </p:nvSpPr>
        <p:spPr>
          <a:xfrm>
            <a:off x="6215622" y="1256430"/>
            <a:ext cx="1732212" cy="78319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latin typeface="Times New Roman"/>
                <a:ea typeface="Comic Sans MS" panose="030F0702030302020204"/>
                <a:cs typeface="Times New Roman"/>
                <a:sym typeface="Comic Sans MS" panose="030F0702030302020204"/>
              </a:rPr>
              <a:t>Delivery Partner</a:t>
            </a:r>
            <a:endParaRPr lang="en-US" altLang="en-GB" sz="2000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8FC01-EC92-4C91-B58F-B62430DFE679}"/>
              </a:ext>
            </a:extLst>
          </p:cNvPr>
          <p:cNvSpPr/>
          <p:nvPr/>
        </p:nvSpPr>
        <p:spPr>
          <a:xfrm>
            <a:off x="859957" y="2082374"/>
            <a:ext cx="83492" cy="4199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BE6D6-EC04-44AB-889B-4D4B71FED3B9}"/>
              </a:ext>
            </a:extLst>
          </p:cNvPr>
          <p:cNvSpPr/>
          <p:nvPr/>
        </p:nvSpPr>
        <p:spPr>
          <a:xfrm>
            <a:off x="7105095" y="2082374"/>
            <a:ext cx="83492" cy="4199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BA4A3-FCB5-4293-9EA7-FE20D0A9E7F1}"/>
              </a:ext>
            </a:extLst>
          </p:cNvPr>
          <p:cNvSpPr/>
          <p:nvPr/>
        </p:nvSpPr>
        <p:spPr>
          <a:xfrm>
            <a:off x="3968148" y="2082374"/>
            <a:ext cx="83492" cy="4199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A07098-4289-49E2-B91C-CFF08F38A8E7}"/>
              </a:ext>
            </a:extLst>
          </p:cNvPr>
          <p:cNvCxnSpPr>
            <a:cxnSpLocks/>
          </p:cNvCxnSpPr>
          <p:nvPr/>
        </p:nvCxnSpPr>
        <p:spPr>
          <a:xfrm>
            <a:off x="951767" y="3194196"/>
            <a:ext cx="3039077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ABDC40-A806-4F9E-A97F-CDB90DC54680}"/>
              </a:ext>
            </a:extLst>
          </p:cNvPr>
          <p:cNvSpPr txBox="1"/>
          <p:nvPr/>
        </p:nvSpPr>
        <p:spPr>
          <a:xfrm>
            <a:off x="4392002" y="3664496"/>
            <a:ext cx="27314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viewDeliveryStatus</a:t>
            </a:r>
            <a:r>
              <a:rPr lang="en-US" sz="1600" dirty="0">
                <a:latin typeface="Times New Roman"/>
                <a:cs typeface="Times New Roman"/>
              </a:rPr>
              <a:t>( )</a:t>
            </a:r>
            <a:endParaRPr lang="en-IN" sz="1600" dirty="0">
              <a:latin typeface="Times New Roman"/>
              <a:cs typeface="Times New Roman"/>
            </a:endParaRPr>
          </a:p>
        </p:txBody>
      </p:sp>
      <p:cxnSp>
        <p:nvCxnSpPr>
          <p:cNvPr id="31" name="Google Shape;66;p13">
            <a:extLst>
              <a:ext uri="{FF2B5EF4-FFF2-40B4-BE49-F238E27FC236}">
                <a16:creationId xmlns:a16="http://schemas.microsoft.com/office/drawing/2014/main" id="{605EE3F2-13BF-4BB9-8F09-23C80C0B3C88}"/>
              </a:ext>
            </a:extLst>
          </p:cNvPr>
          <p:cNvCxnSpPr>
            <a:cxnSpLocks/>
          </p:cNvCxnSpPr>
          <p:nvPr/>
        </p:nvCxnSpPr>
        <p:spPr>
          <a:xfrm>
            <a:off x="4080668" y="5172830"/>
            <a:ext cx="3001060" cy="9525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3A04E4-A365-4918-83E9-66F002025ED5}"/>
              </a:ext>
            </a:extLst>
          </p:cNvPr>
          <p:cNvSpPr txBox="1"/>
          <p:nvPr/>
        </p:nvSpPr>
        <p:spPr>
          <a:xfrm>
            <a:off x="4572011" y="4783861"/>
            <a:ext cx="27314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deliveryStatus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43C89C-3A31-4F3D-AEA3-15A088019D48}"/>
              </a:ext>
            </a:extLst>
          </p:cNvPr>
          <p:cNvCxnSpPr>
            <a:cxnSpLocks/>
          </p:cNvCxnSpPr>
          <p:nvPr/>
        </p:nvCxnSpPr>
        <p:spPr>
          <a:xfrm>
            <a:off x="4067649" y="4038724"/>
            <a:ext cx="3060793" cy="12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C2EE4-6A98-460C-9EC1-AABDC7E35C9B}"/>
              </a:ext>
            </a:extLst>
          </p:cNvPr>
          <p:cNvSpPr txBox="1"/>
          <p:nvPr/>
        </p:nvSpPr>
        <p:spPr>
          <a:xfrm>
            <a:off x="1726176" y="5636529"/>
            <a:ext cx="355606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orderStatus</a:t>
            </a:r>
            <a:endPara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Google Shape;66;p13">
            <a:extLst>
              <a:ext uri="{FF2B5EF4-FFF2-40B4-BE49-F238E27FC236}">
                <a16:creationId xmlns:a16="http://schemas.microsoft.com/office/drawing/2014/main" id="{BD1A277E-3ABB-4E14-9DC3-05DE4EEC3F08}"/>
              </a:ext>
            </a:extLst>
          </p:cNvPr>
          <p:cNvCxnSpPr>
            <a:cxnSpLocks/>
          </p:cNvCxnSpPr>
          <p:nvPr/>
        </p:nvCxnSpPr>
        <p:spPr>
          <a:xfrm>
            <a:off x="901703" y="5971859"/>
            <a:ext cx="3039932" cy="0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F1E159-92E8-40FC-B53E-004F909BB9E9}"/>
              </a:ext>
            </a:extLst>
          </p:cNvPr>
          <p:cNvSpPr txBox="1"/>
          <p:nvPr/>
        </p:nvSpPr>
        <p:spPr>
          <a:xfrm>
            <a:off x="9230165" y="1642282"/>
            <a:ext cx="211176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The customer selects an order they’ve placed and requests to track its status.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The system retrieves the order and delivery status (e.g., "out for delivery") and displays the tracking information to the customer.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297930-BEE7-4FC7-AEFC-1A57607C68D1}"/>
              </a:ext>
            </a:extLst>
          </p:cNvPr>
          <p:cNvSpPr txBox="1"/>
          <p:nvPr/>
        </p:nvSpPr>
        <p:spPr>
          <a:xfrm>
            <a:off x="1938755" y="2827067"/>
            <a:ext cx="355606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viewOrderHistory</a:t>
            </a:r>
            <a:r>
              <a:rPr lang="en-US" sz="1600" dirty="0">
                <a:latin typeface="Times New Roman"/>
                <a:cs typeface="Times New Roman"/>
              </a:rPr>
              <a:t>( )</a:t>
            </a:r>
            <a:endParaRPr lang="en-IN" sz="1600" dirty="0">
              <a:latin typeface="Times New Roman"/>
              <a:cs typeface="Times New Roman"/>
            </a:endParaRPr>
          </a:p>
        </p:txBody>
      </p:sp>
      <p:sp>
        <p:nvSpPr>
          <p:cNvPr id="29" name="Google Shape;55;p13">
            <a:extLst>
              <a:ext uri="{FF2B5EF4-FFF2-40B4-BE49-F238E27FC236}">
                <a16:creationId xmlns:a16="http://schemas.microsoft.com/office/drawing/2014/main" id="{AEC55E0C-173F-4212-B59A-6346C12D3723}"/>
              </a:ext>
            </a:extLst>
          </p:cNvPr>
          <p:cNvSpPr/>
          <p:nvPr/>
        </p:nvSpPr>
        <p:spPr>
          <a:xfrm>
            <a:off x="3143788" y="1245354"/>
            <a:ext cx="1732212" cy="83350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altLang="en-GB" sz="2000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  <a:p>
            <a:pPr algn="ctr"/>
            <a:r>
              <a:rPr lang="en-US" altLang="en-GB" sz="20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Order</a:t>
            </a:r>
          </a:p>
          <a:p>
            <a:pPr algn="ctr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128;p14">
            <a:extLst>
              <a:ext uri="{FF2B5EF4-FFF2-40B4-BE49-F238E27FC236}">
                <a16:creationId xmlns:a16="http://schemas.microsoft.com/office/drawing/2014/main" id="{FFA0E9D9-56D2-A3EE-8A67-741C96F2020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5241" y="128628"/>
            <a:ext cx="674705" cy="918829"/>
          </a:xfrm>
          <a:prstGeom prst="rect">
            <a:avLst/>
          </a:prstGeom>
          <a:ln/>
          <a:effectLst>
            <a:glow rad="101600">
              <a:srgbClr val="00B05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628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E03C2-D7DB-48A2-08BD-653A6763D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A64152C0-95EF-445E-916E-055CA6E41418}"/>
              </a:ext>
            </a:extLst>
          </p:cNvPr>
          <p:cNvSpPr txBox="1">
            <a:spLocks/>
          </p:cNvSpPr>
          <p:nvPr/>
        </p:nvSpPr>
        <p:spPr>
          <a:xfrm>
            <a:off x="-154745" y="0"/>
            <a:ext cx="12192000" cy="732154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latin typeface="Times New Roman"/>
                <a:cs typeface="Times New Roman"/>
              </a:rPr>
              <a:t>Sequence Diagram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/>
                <a:cs typeface="Times New Roman"/>
              </a:rPr>
              <a:t>Use Case 04.05 Update Order Status</a:t>
            </a:r>
            <a:endParaRPr lang="en-IN" sz="2500" b="1" dirty="0">
              <a:latin typeface="Times New Roman"/>
              <a:cs typeface="Times New Roman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21450344-37EE-832D-86F7-1A27576E39FE}"/>
              </a:ext>
            </a:extLst>
          </p:cNvPr>
          <p:cNvSpPr/>
          <p:nvPr/>
        </p:nvSpPr>
        <p:spPr>
          <a:xfrm>
            <a:off x="154232" y="1250952"/>
            <a:ext cx="1923198" cy="83142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Restaurant Account</a:t>
            </a: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42C040A6-8890-9912-332F-1F75AAFDA874}"/>
              </a:ext>
            </a:extLst>
          </p:cNvPr>
          <p:cNvSpPr/>
          <p:nvPr/>
        </p:nvSpPr>
        <p:spPr>
          <a:xfrm>
            <a:off x="6215622" y="1256430"/>
            <a:ext cx="1732212" cy="78319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latin typeface="Times New Roman"/>
                <a:ea typeface="Comic Sans MS" panose="030F0702030302020204"/>
                <a:cs typeface="Times New Roman"/>
                <a:sym typeface="Comic Sans MS" panose="030F0702030302020204"/>
              </a:rPr>
              <a:t>Delivery Partner</a:t>
            </a:r>
            <a:endParaRPr lang="en-US" altLang="en-GB" sz="2000" b="1" dirty="0">
              <a:latin typeface="Times New Roman"/>
              <a:ea typeface="Comic Sans MS" panose="030F0702030302020204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832EF-4579-E256-CC68-13D5BAE4286B}"/>
              </a:ext>
            </a:extLst>
          </p:cNvPr>
          <p:cNvSpPr/>
          <p:nvPr/>
        </p:nvSpPr>
        <p:spPr>
          <a:xfrm>
            <a:off x="859957" y="2082374"/>
            <a:ext cx="83492" cy="4199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EC179-2DDC-6E79-F882-2C5485B4C07D}"/>
              </a:ext>
            </a:extLst>
          </p:cNvPr>
          <p:cNvSpPr/>
          <p:nvPr/>
        </p:nvSpPr>
        <p:spPr>
          <a:xfrm>
            <a:off x="7105095" y="2082374"/>
            <a:ext cx="83492" cy="4199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71B87-FAAE-77F3-B15F-A15202B197CC}"/>
              </a:ext>
            </a:extLst>
          </p:cNvPr>
          <p:cNvSpPr/>
          <p:nvPr/>
        </p:nvSpPr>
        <p:spPr>
          <a:xfrm>
            <a:off x="3968148" y="2082374"/>
            <a:ext cx="83492" cy="4199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DD54C5-4EF7-8B73-1459-C47A6CCA8563}"/>
              </a:ext>
            </a:extLst>
          </p:cNvPr>
          <p:cNvSpPr/>
          <p:nvPr/>
        </p:nvSpPr>
        <p:spPr>
          <a:xfrm>
            <a:off x="9414067" y="2074620"/>
            <a:ext cx="83492" cy="4199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B829112C-C377-B120-82C2-2C8DCCF730BF}"/>
              </a:ext>
            </a:extLst>
          </p:cNvPr>
          <p:cNvSpPr/>
          <p:nvPr/>
        </p:nvSpPr>
        <p:spPr>
          <a:xfrm>
            <a:off x="8710575" y="1281902"/>
            <a:ext cx="1578435" cy="78319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latin typeface="Times New Roman"/>
                <a:ea typeface="Comic Sans MS" panose="030F0702030302020204"/>
                <a:cs typeface="Times New Roman"/>
              </a:rPr>
              <a:t>User</a:t>
            </a:r>
            <a:endParaRPr lang="en-US" sz="2000" dirty="0">
              <a:latin typeface="Times New Roman"/>
              <a:ea typeface="Comic Sans MS" panose="030F0702030302020204"/>
              <a:cs typeface="Times New Roman"/>
            </a:endParaRPr>
          </a:p>
          <a:p>
            <a:pPr algn="ctr"/>
            <a:r>
              <a:rPr lang="en-US" sz="2000" b="1" dirty="0">
                <a:latin typeface="Times New Roman"/>
                <a:ea typeface="Comic Sans MS" panose="030F0702030302020204"/>
                <a:cs typeface="Times New Roman"/>
              </a:rPr>
              <a:t>(Customer)</a:t>
            </a:r>
            <a:endParaRPr lang="en-US" sz="2000" dirty="0">
              <a:latin typeface="Times New Roman"/>
              <a:ea typeface="Comic Sans MS" panose="030F0702030302020204"/>
              <a:cs typeface="Times New Roman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000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80E14-D34C-E18E-78F6-FF3DD0C8AA1E}"/>
              </a:ext>
            </a:extLst>
          </p:cNvPr>
          <p:cNvCxnSpPr>
            <a:cxnSpLocks/>
          </p:cNvCxnSpPr>
          <p:nvPr/>
        </p:nvCxnSpPr>
        <p:spPr>
          <a:xfrm>
            <a:off x="961292" y="3108471"/>
            <a:ext cx="6153752" cy="19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833139-020A-C9BA-032C-264889868D73}"/>
              </a:ext>
            </a:extLst>
          </p:cNvPr>
          <p:cNvSpPr txBox="1"/>
          <p:nvPr/>
        </p:nvSpPr>
        <p:spPr>
          <a:xfrm>
            <a:off x="4392002" y="3664496"/>
            <a:ext cx="27314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updateDeliveryStatus</a:t>
            </a:r>
            <a:r>
              <a:rPr lang="en-US" sz="1600" dirty="0">
                <a:latin typeface="Times New Roman"/>
                <a:cs typeface="Times New Roman"/>
              </a:rPr>
              <a:t>( 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E86E2D-705A-04C1-5C28-AC175BB97856}"/>
              </a:ext>
            </a:extLst>
          </p:cNvPr>
          <p:cNvSpPr txBox="1"/>
          <p:nvPr/>
        </p:nvSpPr>
        <p:spPr>
          <a:xfrm>
            <a:off x="4592538" y="4788864"/>
            <a:ext cx="384073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statusUpdated</a:t>
            </a:r>
            <a:endPara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Google Shape;66;p13">
            <a:extLst>
              <a:ext uri="{FF2B5EF4-FFF2-40B4-BE49-F238E27FC236}">
                <a16:creationId xmlns:a16="http://schemas.microsoft.com/office/drawing/2014/main" id="{015B6ECB-82D8-51FF-32C2-5B29CE807736}"/>
              </a:ext>
            </a:extLst>
          </p:cNvPr>
          <p:cNvCxnSpPr>
            <a:cxnSpLocks/>
          </p:cNvCxnSpPr>
          <p:nvPr/>
        </p:nvCxnSpPr>
        <p:spPr>
          <a:xfrm>
            <a:off x="4071143" y="5172830"/>
            <a:ext cx="3010585" cy="9525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F04F7A-F717-34AB-7C71-3C11CE675816}"/>
              </a:ext>
            </a:extLst>
          </p:cNvPr>
          <p:cNvSpPr txBox="1"/>
          <p:nvPr/>
        </p:nvSpPr>
        <p:spPr>
          <a:xfrm>
            <a:off x="1524011" y="5164861"/>
            <a:ext cx="27314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statusUpdated</a:t>
            </a:r>
            <a:endParaRPr lang="en-US" dirty="0" err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A8B559-AB19-D047-48ED-D2BF7979CF9C}"/>
              </a:ext>
            </a:extLst>
          </p:cNvPr>
          <p:cNvCxnSpPr>
            <a:cxnSpLocks/>
          </p:cNvCxnSpPr>
          <p:nvPr/>
        </p:nvCxnSpPr>
        <p:spPr>
          <a:xfrm>
            <a:off x="4067649" y="4029199"/>
            <a:ext cx="3060793" cy="10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E81DAF-973A-665B-F7D8-3C659D6B7379}"/>
              </a:ext>
            </a:extLst>
          </p:cNvPr>
          <p:cNvSpPr txBox="1"/>
          <p:nvPr/>
        </p:nvSpPr>
        <p:spPr>
          <a:xfrm>
            <a:off x="10030265" y="2518582"/>
            <a:ext cx="2006990" cy="47705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The restaurant staff updates the status of an order (e.g., from "preparing" to "out for delivery")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The system updates the delivery status and notifies the delivery partner and customer about the order status update.</a:t>
            </a:r>
          </a:p>
          <a:p>
            <a:pPr marL="342900" indent="-342900">
              <a:buAutoNum type="arabicPeriod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12A8D0-9898-D1BE-F6E2-4A4947773D39}"/>
              </a:ext>
            </a:extLst>
          </p:cNvPr>
          <p:cNvSpPr txBox="1"/>
          <p:nvPr/>
        </p:nvSpPr>
        <p:spPr>
          <a:xfrm>
            <a:off x="3148430" y="2865167"/>
            <a:ext cx="355606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updateOrderStatus</a:t>
            </a:r>
            <a:r>
              <a:rPr lang="en-US" sz="1600" dirty="0">
                <a:latin typeface="Times New Roman"/>
                <a:cs typeface="Times New Roman"/>
              </a:rPr>
              <a:t>( )</a:t>
            </a:r>
            <a:endParaRPr lang="en-IN" sz="1600" dirty="0">
              <a:latin typeface="Times New Roman"/>
              <a:cs typeface="Times New Roman"/>
            </a:endParaRPr>
          </a:p>
        </p:txBody>
      </p:sp>
      <p:sp>
        <p:nvSpPr>
          <p:cNvPr id="29" name="Google Shape;55;p13">
            <a:extLst>
              <a:ext uri="{FF2B5EF4-FFF2-40B4-BE49-F238E27FC236}">
                <a16:creationId xmlns:a16="http://schemas.microsoft.com/office/drawing/2014/main" id="{BAD1F4DF-4655-958F-0275-24C5F3A1D509}"/>
              </a:ext>
            </a:extLst>
          </p:cNvPr>
          <p:cNvSpPr/>
          <p:nvPr/>
        </p:nvSpPr>
        <p:spPr>
          <a:xfrm>
            <a:off x="3143788" y="1245354"/>
            <a:ext cx="1732212" cy="83350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altLang="en-GB" sz="2000" b="1" dirty="0"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  <a:p>
            <a:pPr algn="ctr"/>
            <a:r>
              <a:rPr lang="en-US" altLang="en-GB" sz="20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Order</a:t>
            </a:r>
          </a:p>
          <a:p>
            <a:pPr algn="ctr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128;p14">
            <a:extLst>
              <a:ext uri="{FF2B5EF4-FFF2-40B4-BE49-F238E27FC236}">
                <a16:creationId xmlns:a16="http://schemas.microsoft.com/office/drawing/2014/main" id="{07865A3F-6ADB-CADD-DA4B-1B4F905B53A5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121712" y="272063"/>
            <a:ext cx="674705" cy="918829"/>
          </a:xfrm>
          <a:prstGeom prst="rect">
            <a:avLst/>
          </a:prstGeom>
          <a:ln/>
          <a:effectLst>
            <a:glow rad="101600">
              <a:srgbClr val="00B05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cxnSp>
        <p:nvCxnSpPr>
          <p:cNvPr id="4" name="Google Shape;66;p13">
            <a:extLst>
              <a:ext uri="{FF2B5EF4-FFF2-40B4-BE49-F238E27FC236}">
                <a16:creationId xmlns:a16="http://schemas.microsoft.com/office/drawing/2014/main" id="{D947B0BC-5758-398D-0614-02F4C385C820}"/>
              </a:ext>
            </a:extLst>
          </p:cNvPr>
          <p:cNvCxnSpPr>
            <a:cxnSpLocks/>
          </p:cNvCxnSpPr>
          <p:nvPr/>
        </p:nvCxnSpPr>
        <p:spPr>
          <a:xfrm>
            <a:off x="939802" y="5552758"/>
            <a:ext cx="3039932" cy="0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513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442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Shilpi Verma</dc:creator>
  <cp:lastModifiedBy>Malyala, Mr. Sandeep</cp:lastModifiedBy>
  <cp:revision>784</cp:revision>
  <dcterms:created xsi:type="dcterms:W3CDTF">2025-04-02T18:16:52Z</dcterms:created>
  <dcterms:modified xsi:type="dcterms:W3CDTF">2025-04-29T05:58:58Z</dcterms:modified>
</cp:coreProperties>
</file>