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3914422b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3914422b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29;p25">
            <a:extLst>
              <a:ext uri="{FF2B5EF4-FFF2-40B4-BE49-F238E27FC236}">
                <a16:creationId xmlns:a16="http://schemas.microsoft.com/office/drawing/2014/main" id="{F2B1858C-EB7D-9309-A28D-A05A599FE2E0}"/>
              </a:ext>
            </a:extLst>
          </p:cNvPr>
          <p:cNvSpPr/>
          <p:nvPr/>
        </p:nvSpPr>
        <p:spPr>
          <a:xfrm>
            <a:off x="27828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130;p25">
            <a:extLst>
              <a:ext uri="{FF2B5EF4-FFF2-40B4-BE49-F238E27FC236}">
                <a16:creationId xmlns:a16="http://schemas.microsoft.com/office/drawing/2014/main" id="{8F1A6DFA-FA33-6D78-1C24-04BE8E90C62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247199" y="0"/>
            <a:ext cx="3104364" cy="75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0000"/>
          </a:bodyPr>
          <a:lstStyle/>
          <a:p>
            <a:pPr>
              <a:buSzPct val="100000"/>
            </a:pPr>
            <a:r>
              <a:rPr lang="en-GB" sz="1500" b="1" dirty="0"/>
              <a:t>Application: Dine Dash</a:t>
            </a:r>
            <a:br>
              <a:rPr lang="en-GB" sz="1500" b="1" dirty="0"/>
            </a:br>
            <a:r>
              <a:rPr lang="en-GB" sz="1500" b="1" dirty="0"/>
              <a:t>Type: Application Architecture</a:t>
            </a:r>
            <a:br>
              <a:rPr lang="en-GB" sz="1500" b="1" dirty="0"/>
            </a:br>
            <a:r>
              <a:rPr lang="en-GB" sz="1500" b="1" dirty="0"/>
              <a:t>View: Logical View</a:t>
            </a:r>
            <a:br>
              <a:rPr lang="en-GB" sz="1500" b="1" dirty="0"/>
            </a:br>
            <a:r>
              <a:rPr lang="en-GB" sz="1500" b="1" dirty="0"/>
              <a:t>Style: Layered Architecture Pattern</a:t>
            </a:r>
            <a:endParaRPr lang="en-US" dirty="0"/>
          </a:p>
        </p:txBody>
      </p:sp>
      <p:pic>
        <p:nvPicPr>
          <p:cNvPr id="4" name="Google Shape;131;p25">
            <a:extLst>
              <a:ext uri="{FF2B5EF4-FFF2-40B4-BE49-F238E27FC236}">
                <a16:creationId xmlns:a16="http://schemas.microsoft.com/office/drawing/2014/main" id="{A15F9C1A-22DB-177F-DD61-390820585E2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1155277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32;p25">
            <a:extLst>
              <a:ext uri="{FF2B5EF4-FFF2-40B4-BE49-F238E27FC236}">
                <a16:creationId xmlns:a16="http://schemas.microsoft.com/office/drawing/2014/main" id="{BFC28049-0FF8-16A4-B405-49A4002D7002}"/>
              </a:ext>
            </a:extLst>
          </p:cNvPr>
          <p:cNvSpPr txBox="1"/>
          <p:nvPr/>
        </p:nvSpPr>
        <p:spPr>
          <a:xfrm>
            <a:off x="229275" y="819000"/>
            <a:ext cx="6084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Users</a:t>
            </a:r>
            <a:endParaRPr sz="1100"/>
          </a:p>
        </p:txBody>
      </p:sp>
      <p:sp>
        <p:nvSpPr>
          <p:cNvPr id="6" name="Google Shape;133;p25">
            <a:extLst>
              <a:ext uri="{FF2B5EF4-FFF2-40B4-BE49-F238E27FC236}">
                <a16:creationId xmlns:a16="http://schemas.microsoft.com/office/drawing/2014/main" id="{EBCD6B94-5C0E-F8E4-FEE8-E88C59B27787}"/>
              </a:ext>
            </a:extLst>
          </p:cNvPr>
          <p:cNvSpPr txBox="1"/>
          <p:nvPr/>
        </p:nvSpPr>
        <p:spPr>
          <a:xfrm>
            <a:off x="1155975" y="830625"/>
            <a:ext cx="15726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Delivery Channels</a:t>
            </a:r>
            <a:endParaRPr sz="1100"/>
          </a:p>
        </p:txBody>
      </p:sp>
      <p:sp>
        <p:nvSpPr>
          <p:cNvPr id="7" name="Google Shape;134;p25">
            <a:extLst>
              <a:ext uri="{FF2B5EF4-FFF2-40B4-BE49-F238E27FC236}">
                <a16:creationId xmlns:a16="http://schemas.microsoft.com/office/drawing/2014/main" id="{9F129807-4F0D-EEC8-8421-642F8DDD630D}"/>
              </a:ext>
            </a:extLst>
          </p:cNvPr>
          <p:cNvSpPr txBox="1"/>
          <p:nvPr/>
        </p:nvSpPr>
        <p:spPr>
          <a:xfrm>
            <a:off x="2741350" y="823150"/>
            <a:ext cx="20031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Core Business Processes</a:t>
            </a:r>
            <a:endParaRPr sz="1100"/>
          </a:p>
        </p:txBody>
      </p:sp>
      <p:sp>
        <p:nvSpPr>
          <p:cNvPr id="8" name="Google Shape;135;p25">
            <a:extLst>
              <a:ext uri="{FF2B5EF4-FFF2-40B4-BE49-F238E27FC236}">
                <a16:creationId xmlns:a16="http://schemas.microsoft.com/office/drawing/2014/main" id="{A8039CA3-4B2C-B84B-265D-596627523A9F}"/>
              </a:ext>
            </a:extLst>
          </p:cNvPr>
          <p:cNvSpPr txBox="1"/>
          <p:nvPr/>
        </p:nvSpPr>
        <p:spPr>
          <a:xfrm>
            <a:off x="4816524" y="830625"/>
            <a:ext cx="18372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And Information</a:t>
            </a:r>
            <a:endParaRPr sz="1100"/>
          </a:p>
        </p:txBody>
      </p:sp>
      <p:sp>
        <p:nvSpPr>
          <p:cNvPr id="9" name="Google Shape;136;p25">
            <a:extLst>
              <a:ext uri="{FF2B5EF4-FFF2-40B4-BE49-F238E27FC236}">
                <a16:creationId xmlns:a16="http://schemas.microsoft.com/office/drawing/2014/main" id="{FAD29631-DC76-B23A-20B4-B116ECC3EFAE}"/>
              </a:ext>
            </a:extLst>
          </p:cNvPr>
          <p:cNvSpPr txBox="1"/>
          <p:nvPr/>
        </p:nvSpPr>
        <p:spPr>
          <a:xfrm>
            <a:off x="7112625" y="828350"/>
            <a:ext cx="17157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Technology Enablers</a:t>
            </a:r>
            <a:endParaRPr sz="1100"/>
          </a:p>
        </p:txBody>
      </p:sp>
      <p:cxnSp>
        <p:nvCxnSpPr>
          <p:cNvPr id="10" name="Google Shape;137;p25">
            <a:extLst>
              <a:ext uri="{FF2B5EF4-FFF2-40B4-BE49-F238E27FC236}">
                <a16:creationId xmlns:a16="http://schemas.microsoft.com/office/drawing/2014/main" id="{5297BB47-DD05-0CF2-FC94-A09AE4406CED}"/>
              </a:ext>
            </a:extLst>
          </p:cNvPr>
          <p:cNvCxnSpPr/>
          <p:nvPr/>
        </p:nvCxnSpPr>
        <p:spPr>
          <a:xfrm>
            <a:off x="1280929" y="1080092"/>
            <a:ext cx="13173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1" name="Google Shape;138;p25">
            <a:extLst>
              <a:ext uri="{FF2B5EF4-FFF2-40B4-BE49-F238E27FC236}">
                <a16:creationId xmlns:a16="http://schemas.microsoft.com/office/drawing/2014/main" id="{F3F1D450-EC8C-B498-0511-836E9103B82A}"/>
              </a:ext>
            </a:extLst>
          </p:cNvPr>
          <p:cNvCxnSpPr/>
          <p:nvPr/>
        </p:nvCxnSpPr>
        <p:spPr>
          <a:xfrm>
            <a:off x="4816531" y="1074793"/>
            <a:ext cx="1829100" cy="57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2" name="Google Shape;139;p25">
            <a:extLst>
              <a:ext uri="{FF2B5EF4-FFF2-40B4-BE49-F238E27FC236}">
                <a16:creationId xmlns:a16="http://schemas.microsoft.com/office/drawing/2014/main" id="{A1A94B41-8E52-4BAB-D2CC-84B6141B0367}"/>
              </a:ext>
            </a:extLst>
          </p:cNvPr>
          <p:cNvCxnSpPr/>
          <p:nvPr/>
        </p:nvCxnSpPr>
        <p:spPr>
          <a:xfrm>
            <a:off x="2817554" y="1081148"/>
            <a:ext cx="1837200" cy="21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3" name="Google Shape;140;p25">
            <a:extLst>
              <a:ext uri="{FF2B5EF4-FFF2-40B4-BE49-F238E27FC236}">
                <a16:creationId xmlns:a16="http://schemas.microsoft.com/office/drawing/2014/main" id="{7F22A3DE-CB5E-427D-815D-F3B28B6F60BE}"/>
              </a:ext>
            </a:extLst>
          </p:cNvPr>
          <p:cNvCxnSpPr/>
          <p:nvPr/>
        </p:nvCxnSpPr>
        <p:spPr>
          <a:xfrm>
            <a:off x="6915075" y="1091375"/>
            <a:ext cx="20856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4" name="Google Shape;141;p25">
            <a:extLst>
              <a:ext uri="{FF2B5EF4-FFF2-40B4-BE49-F238E27FC236}">
                <a16:creationId xmlns:a16="http://schemas.microsoft.com/office/drawing/2014/main" id="{076DE795-2567-DF4F-E790-776D592FE780}"/>
              </a:ext>
            </a:extLst>
          </p:cNvPr>
          <p:cNvCxnSpPr/>
          <p:nvPr/>
        </p:nvCxnSpPr>
        <p:spPr>
          <a:xfrm rot="10800000" flipH="1">
            <a:off x="141675" y="1071325"/>
            <a:ext cx="815400" cy="75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5" name="Google Shape;142;p25">
            <a:extLst>
              <a:ext uri="{FF2B5EF4-FFF2-40B4-BE49-F238E27FC236}">
                <a16:creationId xmlns:a16="http://schemas.microsoft.com/office/drawing/2014/main" id="{CD593D47-CCF4-4ED9-47F8-23C9CA42ADFB}"/>
              </a:ext>
            </a:extLst>
          </p:cNvPr>
          <p:cNvSpPr/>
          <p:nvPr/>
        </p:nvSpPr>
        <p:spPr>
          <a:xfrm>
            <a:off x="1290246" y="2226247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Web Application</a:t>
            </a:r>
            <a:endParaRPr sz="1100" dirty="0"/>
          </a:p>
        </p:txBody>
      </p:sp>
      <p:sp>
        <p:nvSpPr>
          <p:cNvPr id="16" name="Google Shape;144;p25">
            <a:extLst>
              <a:ext uri="{FF2B5EF4-FFF2-40B4-BE49-F238E27FC236}">
                <a16:creationId xmlns:a16="http://schemas.microsoft.com/office/drawing/2014/main" id="{200290D6-B678-2A5B-A385-BB895F3FAAF0}"/>
              </a:ext>
            </a:extLst>
          </p:cNvPr>
          <p:cNvSpPr/>
          <p:nvPr/>
        </p:nvSpPr>
        <p:spPr>
          <a:xfrm>
            <a:off x="3075085" y="1321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Search Restaurants </a:t>
            </a:r>
            <a:endParaRPr lang="en-US" dirty="0"/>
          </a:p>
        </p:txBody>
      </p:sp>
      <p:cxnSp>
        <p:nvCxnSpPr>
          <p:cNvPr id="17" name="Google Shape;145;p25">
            <a:extLst>
              <a:ext uri="{FF2B5EF4-FFF2-40B4-BE49-F238E27FC236}">
                <a16:creationId xmlns:a16="http://schemas.microsoft.com/office/drawing/2014/main" id="{B5600915-B504-1E1E-D92B-15782D51948A}"/>
              </a:ext>
            </a:extLst>
          </p:cNvPr>
          <p:cNvCxnSpPr/>
          <p:nvPr/>
        </p:nvCxnSpPr>
        <p:spPr>
          <a:xfrm rot="10800000" flipH="1">
            <a:off x="6659850" y="2947875"/>
            <a:ext cx="230700" cy="600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cxnSp>
        <p:nvCxnSpPr>
          <p:cNvPr id="18" name="Google Shape;146;p25">
            <a:extLst>
              <a:ext uri="{FF2B5EF4-FFF2-40B4-BE49-F238E27FC236}">
                <a16:creationId xmlns:a16="http://schemas.microsoft.com/office/drawing/2014/main" id="{C6CCCD36-DAA2-3F7E-A204-5A6A0C085426}"/>
              </a:ext>
            </a:extLst>
          </p:cNvPr>
          <p:cNvCxnSpPr/>
          <p:nvPr/>
        </p:nvCxnSpPr>
        <p:spPr>
          <a:xfrm>
            <a:off x="4592507" y="2945666"/>
            <a:ext cx="252900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miter lim="800000"/>
            <a:headEnd type="triangle" w="med" len="med"/>
            <a:tailEnd type="triangle" w="med" len="med"/>
          </a:ln>
        </p:spPr>
      </p:cxnSp>
      <p:sp>
        <p:nvSpPr>
          <p:cNvPr id="19" name="Google Shape;147;p25">
            <a:extLst>
              <a:ext uri="{FF2B5EF4-FFF2-40B4-BE49-F238E27FC236}">
                <a16:creationId xmlns:a16="http://schemas.microsoft.com/office/drawing/2014/main" id="{FF6B50E2-7072-8FFD-4E26-055897B04016}"/>
              </a:ext>
            </a:extLst>
          </p:cNvPr>
          <p:cNvSpPr txBox="1"/>
          <p:nvPr/>
        </p:nvSpPr>
        <p:spPr>
          <a:xfrm>
            <a:off x="71930" y="1684311"/>
            <a:ext cx="919644" cy="284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Customers</a:t>
            </a:r>
            <a:endParaRPr lang="en-US" sz="1100" dirty="0"/>
          </a:p>
        </p:txBody>
      </p:sp>
      <p:pic>
        <p:nvPicPr>
          <p:cNvPr id="20" name="Google Shape;148;p25">
            <a:extLst>
              <a:ext uri="{FF2B5EF4-FFF2-40B4-BE49-F238E27FC236}">
                <a16:creationId xmlns:a16="http://schemas.microsoft.com/office/drawing/2014/main" id="{9F174CBD-96B9-9F3C-7725-F64A79E9B9B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0500" y="1982796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149;p25">
            <a:extLst>
              <a:ext uri="{FF2B5EF4-FFF2-40B4-BE49-F238E27FC236}">
                <a16:creationId xmlns:a16="http://schemas.microsoft.com/office/drawing/2014/main" id="{182B857F-39D7-6932-3E0B-EB839576DE14}"/>
              </a:ext>
            </a:extLst>
          </p:cNvPr>
          <p:cNvSpPr txBox="1"/>
          <p:nvPr/>
        </p:nvSpPr>
        <p:spPr>
          <a:xfrm>
            <a:off x="35441" y="2516867"/>
            <a:ext cx="1079072" cy="684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/>
            <a:r>
              <a:rPr lang="en-GB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Restaurant Employees</a:t>
            </a:r>
            <a:endParaRPr lang="en-GB" dirty="0">
              <a:solidFill>
                <a:schemeClr val="dk1"/>
              </a:solidFill>
              <a:latin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2" name="Google Shape;152;p25">
            <a:extLst>
              <a:ext uri="{FF2B5EF4-FFF2-40B4-BE49-F238E27FC236}">
                <a16:creationId xmlns:a16="http://schemas.microsoft.com/office/drawing/2014/main" id="{20B932E1-EE0B-832F-BEA3-8A8D8BD9E3E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974" y="4147712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153;p25">
            <a:extLst>
              <a:ext uri="{FF2B5EF4-FFF2-40B4-BE49-F238E27FC236}">
                <a16:creationId xmlns:a16="http://schemas.microsoft.com/office/drawing/2014/main" id="{3A9F8F15-A580-C18B-6A0F-C145E8632DB0}"/>
              </a:ext>
            </a:extLst>
          </p:cNvPr>
          <p:cNvSpPr txBox="1"/>
          <p:nvPr/>
        </p:nvSpPr>
        <p:spPr>
          <a:xfrm>
            <a:off x="-72029" y="4694500"/>
            <a:ext cx="1294800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Web Service Requesters</a:t>
            </a: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154;p25">
            <a:extLst>
              <a:ext uri="{FF2B5EF4-FFF2-40B4-BE49-F238E27FC236}">
                <a16:creationId xmlns:a16="http://schemas.microsoft.com/office/drawing/2014/main" id="{1F743FD1-5432-AF6C-43E6-F3A2110E9860}"/>
              </a:ext>
            </a:extLst>
          </p:cNvPr>
          <p:cNvCxnSpPr>
            <a:stCxn id="15" idx="1"/>
            <a:endCxn id="20" idx="3"/>
          </p:cNvCxnSpPr>
          <p:nvPr/>
        </p:nvCxnSpPr>
        <p:spPr>
          <a:xfrm flipH="1" flipV="1">
            <a:off x="694700" y="2285120"/>
            <a:ext cx="595546" cy="15247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5" name="Google Shape;157;p25">
            <a:extLst>
              <a:ext uri="{FF2B5EF4-FFF2-40B4-BE49-F238E27FC236}">
                <a16:creationId xmlns:a16="http://schemas.microsoft.com/office/drawing/2014/main" id="{B3FA61C6-62D3-E9E6-4852-72FCE5144133}"/>
              </a:ext>
            </a:extLst>
          </p:cNvPr>
          <p:cNvCxnSpPr>
            <a:stCxn id="4" idx="3"/>
            <a:endCxn id="15" idx="1"/>
          </p:cNvCxnSpPr>
          <p:nvPr/>
        </p:nvCxnSpPr>
        <p:spPr>
          <a:xfrm>
            <a:off x="694700" y="1457601"/>
            <a:ext cx="595546" cy="9799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6" name="Google Shape;158;p25">
            <a:extLst>
              <a:ext uri="{FF2B5EF4-FFF2-40B4-BE49-F238E27FC236}">
                <a16:creationId xmlns:a16="http://schemas.microsoft.com/office/drawing/2014/main" id="{D564278E-E7C5-D09E-026B-7763A9AF5E3E}"/>
              </a:ext>
            </a:extLst>
          </p:cNvPr>
          <p:cNvCxnSpPr/>
          <p:nvPr/>
        </p:nvCxnSpPr>
        <p:spPr>
          <a:xfrm>
            <a:off x="2592800" y="2451200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27" name="Google Shape;160;p25">
            <a:extLst>
              <a:ext uri="{FF2B5EF4-FFF2-40B4-BE49-F238E27FC236}">
                <a16:creationId xmlns:a16="http://schemas.microsoft.com/office/drawing/2014/main" id="{D96CC11B-5C20-8533-11F7-E2D58716EDCF}"/>
              </a:ext>
            </a:extLst>
          </p:cNvPr>
          <p:cNvSpPr/>
          <p:nvPr/>
        </p:nvSpPr>
        <p:spPr>
          <a:xfrm>
            <a:off x="3075085" y="1778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Filtering Restaurants</a:t>
            </a:r>
            <a:endParaRPr lang="en-US" dirty="0"/>
          </a:p>
        </p:txBody>
      </p:sp>
      <p:sp>
        <p:nvSpPr>
          <p:cNvPr id="28" name="Google Shape;161;p25">
            <a:extLst>
              <a:ext uri="{FF2B5EF4-FFF2-40B4-BE49-F238E27FC236}">
                <a16:creationId xmlns:a16="http://schemas.microsoft.com/office/drawing/2014/main" id="{AE143A54-5413-D4FF-B99A-5CBD40E2EF2A}"/>
              </a:ext>
            </a:extLst>
          </p:cNvPr>
          <p:cNvSpPr/>
          <p:nvPr/>
        </p:nvSpPr>
        <p:spPr>
          <a:xfrm>
            <a:off x="3075085" y="2235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endParaRPr lang="en-GB" dirty="0">
              <a:solidFill>
                <a:schemeClr val="lt1"/>
              </a:solidFill>
              <a:latin typeface="Calibri"/>
              <a:cs typeface="Calibri"/>
              <a:sym typeface="Calibri"/>
            </a:endParaRPr>
          </a:p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Browsing Menu</a:t>
            </a:r>
            <a:endParaRPr lang="en-US" dirty="0"/>
          </a:p>
          <a:p>
            <a:pPr algn="ctr"/>
            <a:endParaRPr lang="en-GB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29" name="Google Shape;162;p25">
            <a:extLst>
              <a:ext uri="{FF2B5EF4-FFF2-40B4-BE49-F238E27FC236}">
                <a16:creationId xmlns:a16="http://schemas.microsoft.com/office/drawing/2014/main" id="{2ECE87E6-CCC2-9882-83D3-A34F366025A7}"/>
              </a:ext>
            </a:extLst>
          </p:cNvPr>
          <p:cNvSpPr/>
          <p:nvPr/>
        </p:nvSpPr>
        <p:spPr>
          <a:xfrm>
            <a:off x="3075085" y="26930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Order Processing &amp;  Management</a:t>
            </a:r>
            <a:endParaRPr lang="en-US" sz="1200" dirty="0">
              <a:solidFill>
                <a:schemeClr val="lt1"/>
              </a:solidFill>
            </a:endParaRPr>
          </a:p>
        </p:txBody>
      </p:sp>
      <p:sp>
        <p:nvSpPr>
          <p:cNvPr id="30" name="Google Shape;163;p25">
            <a:extLst>
              <a:ext uri="{FF2B5EF4-FFF2-40B4-BE49-F238E27FC236}">
                <a16:creationId xmlns:a16="http://schemas.microsoft.com/office/drawing/2014/main" id="{962BC60E-8B22-5554-6281-1B224733C35B}"/>
              </a:ext>
            </a:extLst>
          </p:cNvPr>
          <p:cNvSpPr/>
          <p:nvPr/>
        </p:nvSpPr>
        <p:spPr>
          <a:xfrm>
            <a:off x="3075085" y="31502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Payment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1" name="Google Shape;164;p25">
            <a:extLst>
              <a:ext uri="{FF2B5EF4-FFF2-40B4-BE49-F238E27FC236}">
                <a16:creationId xmlns:a16="http://schemas.microsoft.com/office/drawing/2014/main" id="{2E66AC07-2549-6002-BFFA-58B93CE7635B}"/>
              </a:ext>
            </a:extLst>
          </p:cNvPr>
          <p:cNvSpPr/>
          <p:nvPr/>
        </p:nvSpPr>
        <p:spPr>
          <a:xfrm>
            <a:off x="3075085" y="36074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Food Pickup</a:t>
            </a:r>
            <a:endParaRPr sz="1100" dirty="0"/>
          </a:p>
        </p:txBody>
      </p:sp>
      <p:sp>
        <p:nvSpPr>
          <p:cNvPr id="32" name="Google Shape;165;p25">
            <a:extLst>
              <a:ext uri="{FF2B5EF4-FFF2-40B4-BE49-F238E27FC236}">
                <a16:creationId xmlns:a16="http://schemas.microsoft.com/office/drawing/2014/main" id="{A1A67CD0-E9EE-466D-B90C-DFA4ADA846DE}"/>
              </a:ext>
            </a:extLst>
          </p:cNvPr>
          <p:cNvSpPr/>
          <p:nvPr/>
        </p:nvSpPr>
        <p:spPr>
          <a:xfrm>
            <a:off x="3075085" y="40646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Delivery Tracking</a:t>
            </a:r>
            <a:endParaRPr lang="en-US" dirty="0"/>
          </a:p>
        </p:txBody>
      </p:sp>
      <p:sp>
        <p:nvSpPr>
          <p:cNvPr id="33" name="Google Shape;166;p25">
            <a:extLst>
              <a:ext uri="{FF2B5EF4-FFF2-40B4-BE49-F238E27FC236}">
                <a16:creationId xmlns:a16="http://schemas.microsoft.com/office/drawing/2014/main" id="{F3EDD017-567A-8E86-CB5F-1832012B6127}"/>
              </a:ext>
            </a:extLst>
          </p:cNvPr>
          <p:cNvSpPr/>
          <p:nvPr/>
        </p:nvSpPr>
        <p:spPr>
          <a:xfrm>
            <a:off x="3075085" y="4521854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Feedback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4" name="Google Shape;167;p25">
            <a:extLst>
              <a:ext uri="{FF2B5EF4-FFF2-40B4-BE49-F238E27FC236}">
                <a16:creationId xmlns:a16="http://schemas.microsoft.com/office/drawing/2014/main" id="{0EC440D3-EFC6-7387-3574-5EF5CA75889B}"/>
              </a:ext>
            </a:extLst>
          </p:cNvPr>
          <p:cNvSpPr/>
          <p:nvPr/>
        </p:nvSpPr>
        <p:spPr>
          <a:xfrm>
            <a:off x="4840275" y="1251875"/>
            <a:ext cx="18096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168;p25">
            <a:extLst>
              <a:ext uri="{FF2B5EF4-FFF2-40B4-BE49-F238E27FC236}">
                <a16:creationId xmlns:a16="http://schemas.microsoft.com/office/drawing/2014/main" id="{2B9A4EC2-EBE1-CFD5-6198-C3096FB4FDB7}"/>
              </a:ext>
            </a:extLst>
          </p:cNvPr>
          <p:cNvSpPr/>
          <p:nvPr/>
        </p:nvSpPr>
        <p:spPr>
          <a:xfrm>
            <a:off x="5109280" y="1677775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User Profiles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36" name="Google Shape;169;p25">
            <a:extLst>
              <a:ext uri="{FF2B5EF4-FFF2-40B4-BE49-F238E27FC236}">
                <a16:creationId xmlns:a16="http://schemas.microsoft.com/office/drawing/2014/main" id="{D7BDB6D9-D12B-58C5-4119-503C7D35A211}"/>
              </a:ext>
            </a:extLst>
          </p:cNvPr>
          <p:cNvSpPr/>
          <p:nvPr/>
        </p:nvSpPr>
        <p:spPr>
          <a:xfrm>
            <a:off x="5117843" y="2242428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Order History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37" name="Google Shape;170;p25">
            <a:extLst>
              <a:ext uri="{FF2B5EF4-FFF2-40B4-BE49-F238E27FC236}">
                <a16:creationId xmlns:a16="http://schemas.microsoft.com/office/drawing/2014/main" id="{2D050A99-022E-1D4E-EA29-F7F87B28FFFB}"/>
              </a:ext>
            </a:extLst>
          </p:cNvPr>
          <p:cNvSpPr/>
          <p:nvPr/>
        </p:nvSpPr>
        <p:spPr>
          <a:xfrm>
            <a:off x="5117843" y="2801272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Restaurants Details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8" name="Google Shape;171;p25">
            <a:extLst>
              <a:ext uri="{FF2B5EF4-FFF2-40B4-BE49-F238E27FC236}">
                <a16:creationId xmlns:a16="http://schemas.microsoft.com/office/drawing/2014/main" id="{F4A43938-3050-F3F0-7F5F-1B7DFB1E4561}"/>
              </a:ext>
            </a:extLst>
          </p:cNvPr>
          <p:cNvSpPr/>
          <p:nvPr/>
        </p:nvSpPr>
        <p:spPr>
          <a:xfrm>
            <a:off x="5132486" y="3356625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Payment Details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9" name="Google Shape;172;p25">
            <a:extLst>
              <a:ext uri="{FF2B5EF4-FFF2-40B4-BE49-F238E27FC236}">
                <a16:creationId xmlns:a16="http://schemas.microsoft.com/office/drawing/2014/main" id="{B6B453B0-95D3-12BA-61E9-F3104F81C3BF}"/>
              </a:ext>
            </a:extLst>
          </p:cNvPr>
          <p:cNvSpPr/>
          <p:nvPr/>
        </p:nvSpPr>
        <p:spPr>
          <a:xfrm>
            <a:off x="5132486" y="3895000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Delivery Details</a:t>
            </a:r>
          </a:p>
        </p:txBody>
      </p:sp>
      <p:sp>
        <p:nvSpPr>
          <p:cNvPr id="40" name="Google Shape;175;p25">
            <a:extLst>
              <a:ext uri="{FF2B5EF4-FFF2-40B4-BE49-F238E27FC236}">
                <a16:creationId xmlns:a16="http://schemas.microsoft.com/office/drawing/2014/main" id="{FF733A88-E9B0-B2E6-2EB4-897FA2FA8EFF}"/>
              </a:ext>
            </a:extLst>
          </p:cNvPr>
          <p:cNvSpPr/>
          <p:nvPr/>
        </p:nvSpPr>
        <p:spPr>
          <a:xfrm>
            <a:off x="5132486" y="4428400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Customer and Partner Feedback</a:t>
            </a:r>
            <a:endParaRPr sz="1200" dirty="0"/>
          </a:p>
        </p:txBody>
      </p:sp>
      <p:sp>
        <p:nvSpPr>
          <p:cNvPr id="41" name="Google Shape;176;p25">
            <a:extLst>
              <a:ext uri="{FF2B5EF4-FFF2-40B4-BE49-F238E27FC236}">
                <a16:creationId xmlns:a16="http://schemas.microsoft.com/office/drawing/2014/main" id="{8A0F7D53-7282-3165-B4E3-1FBEE3D99EAD}"/>
              </a:ext>
            </a:extLst>
          </p:cNvPr>
          <p:cNvSpPr/>
          <p:nvPr/>
        </p:nvSpPr>
        <p:spPr>
          <a:xfrm>
            <a:off x="6897675" y="1251875"/>
            <a:ext cx="2113800" cy="37836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177;p25">
            <a:extLst>
              <a:ext uri="{FF2B5EF4-FFF2-40B4-BE49-F238E27FC236}">
                <a16:creationId xmlns:a16="http://schemas.microsoft.com/office/drawing/2014/main" id="{967DFAFC-57B6-B731-D1E7-58DD966430BC}"/>
              </a:ext>
            </a:extLst>
          </p:cNvPr>
          <p:cNvSpPr/>
          <p:nvPr/>
        </p:nvSpPr>
        <p:spPr>
          <a:xfrm>
            <a:off x="7055550" y="1550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Payment Gateways</a:t>
            </a:r>
            <a:endParaRPr lang="en-US" dirty="0"/>
          </a:p>
        </p:txBody>
      </p:sp>
      <p:sp>
        <p:nvSpPr>
          <p:cNvPr id="43" name="Google Shape;178;p25">
            <a:extLst>
              <a:ext uri="{FF2B5EF4-FFF2-40B4-BE49-F238E27FC236}">
                <a16:creationId xmlns:a16="http://schemas.microsoft.com/office/drawing/2014/main" id="{7CA44E96-CE34-D16E-A0B1-C08E22B676DC}"/>
              </a:ext>
            </a:extLst>
          </p:cNvPr>
          <p:cNvSpPr/>
          <p:nvPr/>
        </p:nvSpPr>
        <p:spPr>
          <a:xfrm>
            <a:off x="7055550" y="20834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</a:rPr>
              <a:t>Order Management Platform</a:t>
            </a:r>
          </a:p>
        </p:txBody>
      </p:sp>
      <p:sp>
        <p:nvSpPr>
          <p:cNvPr id="44" name="Google Shape;179;p25">
            <a:extLst>
              <a:ext uri="{FF2B5EF4-FFF2-40B4-BE49-F238E27FC236}">
                <a16:creationId xmlns:a16="http://schemas.microsoft.com/office/drawing/2014/main" id="{542E0C94-E8AA-8F35-3659-C81B6D5A5B66}"/>
              </a:ext>
            </a:extLst>
          </p:cNvPr>
          <p:cNvSpPr/>
          <p:nvPr/>
        </p:nvSpPr>
        <p:spPr>
          <a:xfrm>
            <a:off x="7055550" y="26168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Notification</a:t>
            </a:r>
            <a:endParaRPr lang="en-US" dirty="0"/>
          </a:p>
        </p:txBody>
      </p:sp>
      <p:sp>
        <p:nvSpPr>
          <p:cNvPr id="45" name="Google Shape;180;p25">
            <a:extLst>
              <a:ext uri="{FF2B5EF4-FFF2-40B4-BE49-F238E27FC236}">
                <a16:creationId xmlns:a16="http://schemas.microsoft.com/office/drawing/2014/main" id="{DCD829E4-6A02-DB97-B020-B399D12CBFCD}"/>
              </a:ext>
            </a:extLst>
          </p:cNvPr>
          <p:cNvSpPr/>
          <p:nvPr/>
        </p:nvSpPr>
        <p:spPr>
          <a:xfrm>
            <a:off x="7055550" y="31502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Geolocation API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46" name="Google Shape;181;p25">
            <a:extLst>
              <a:ext uri="{FF2B5EF4-FFF2-40B4-BE49-F238E27FC236}">
                <a16:creationId xmlns:a16="http://schemas.microsoft.com/office/drawing/2014/main" id="{389547F0-F95D-8DE4-FD6D-0F5DE41B3713}"/>
              </a:ext>
            </a:extLst>
          </p:cNvPr>
          <p:cNvSpPr/>
          <p:nvPr/>
        </p:nvSpPr>
        <p:spPr>
          <a:xfrm>
            <a:off x="7055550" y="36836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Cloud Services (AWS )</a:t>
            </a:r>
            <a:endParaRPr sz="1100" dirty="0">
              <a:solidFill>
                <a:schemeClr val="lt1"/>
              </a:solidFill>
            </a:endParaRPr>
          </a:p>
        </p:txBody>
      </p:sp>
      <p:sp>
        <p:nvSpPr>
          <p:cNvPr id="47" name="Google Shape;182;p25">
            <a:extLst>
              <a:ext uri="{FF2B5EF4-FFF2-40B4-BE49-F238E27FC236}">
                <a16:creationId xmlns:a16="http://schemas.microsoft.com/office/drawing/2014/main" id="{EB8968B7-0DF9-F68F-9B68-695C31FFE2EB}"/>
              </a:ext>
            </a:extLst>
          </p:cNvPr>
          <p:cNvSpPr/>
          <p:nvPr/>
        </p:nvSpPr>
        <p:spPr>
          <a:xfrm>
            <a:off x="7055550" y="4217050"/>
            <a:ext cx="18096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 err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Github</a:t>
            </a:r>
            <a:r>
              <a:rPr lang="en-GB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 &amp; Delivery Pipeline</a:t>
            </a:r>
            <a:endParaRPr lang="en-GB" dirty="0">
              <a:solidFill>
                <a:schemeClr val="lt1"/>
              </a:solidFill>
              <a:latin typeface="Calibri"/>
              <a:cs typeface="Calibri"/>
            </a:endParaRPr>
          </a:p>
        </p:txBody>
      </p:sp>
      <p:sp>
        <p:nvSpPr>
          <p:cNvPr id="48" name="Google Shape;142;p25">
            <a:extLst>
              <a:ext uri="{FF2B5EF4-FFF2-40B4-BE49-F238E27FC236}">
                <a16:creationId xmlns:a16="http://schemas.microsoft.com/office/drawing/2014/main" id="{97ADAC44-CB0F-9CCF-EA51-FCF3A190CB10}"/>
              </a:ext>
            </a:extLst>
          </p:cNvPr>
          <p:cNvSpPr/>
          <p:nvPr/>
        </p:nvSpPr>
        <p:spPr>
          <a:xfrm>
            <a:off x="1280040" y="3753648"/>
            <a:ext cx="1294800" cy="422700"/>
          </a:xfrm>
          <a:prstGeom prst="roundRect">
            <a:avLst>
              <a:gd name="adj" fmla="val 16667"/>
            </a:avLst>
          </a:prstGeom>
          <a:solidFill>
            <a:srgbClr val="1F3864"/>
          </a:solidFill>
          <a:ln w="127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algn="ctr"/>
            <a:r>
              <a:rPr lang="en-GB" dirty="0">
                <a:solidFill>
                  <a:schemeClr val="lt1"/>
                </a:solidFill>
                <a:latin typeface="Calibri"/>
                <a:cs typeface="Calibri"/>
                <a:sym typeface="Calibri"/>
              </a:rPr>
              <a:t>API Integration</a:t>
            </a:r>
            <a:endParaRPr lang="en-US" dirty="0"/>
          </a:p>
        </p:txBody>
      </p:sp>
      <p:cxnSp>
        <p:nvCxnSpPr>
          <p:cNvPr id="49" name="Google Shape;154;p25">
            <a:extLst>
              <a:ext uri="{FF2B5EF4-FFF2-40B4-BE49-F238E27FC236}">
                <a16:creationId xmlns:a16="http://schemas.microsoft.com/office/drawing/2014/main" id="{6561394A-8942-2FAC-9306-A5E898582576}"/>
              </a:ext>
            </a:extLst>
          </p:cNvPr>
          <p:cNvCxnSpPr>
            <a:cxnSpLocks/>
          </p:cNvCxnSpPr>
          <p:nvPr/>
        </p:nvCxnSpPr>
        <p:spPr>
          <a:xfrm flipH="1">
            <a:off x="702760" y="4018775"/>
            <a:ext cx="520011" cy="409625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50" name="Google Shape;158;p25">
            <a:extLst>
              <a:ext uri="{FF2B5EF4-FFF2-40B4-BE49-F238E27FC236}">
                <a16:creationId xmlns:a16="http://schemas.microsoft.com/office/drawing/2014/main" id="{E90BEFE2-2443-BFCA-485B-D15141DD3B14}"/>
              </a:ext>
            </a:extLst>
          </p:cNvPr>
          <p:cNvCxnSpPr>
            <a:cxnSpLocks/>
          </p:cNvCxnSpPr>
          <p:nvPr/>
        </p:nvCxnSpPr>
        <p:spPr>
          <a:xfrm>
            <a:off x="2575791" y="3999013"/>
            <a:ext cx="2052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pic>
        <p:nvPicPr>
          <p:cNvPr id="51" name="Google Shape;148;p25">
            <a:extLst>
              <a:ext uri="{FF2B5EF4-FFF2-40B4-BE49-F238E27FC236}">
                <a16:creationId xmlns:a16="http://schemas.microsoft.com/office/drawing/2014/main" id="{79336274-6697-4CCD-C7BA-816E4BD5E0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9652" y="3079002"/>
            <a:ext cx="304200" cy="60464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149;p25">
            <a:extLst>
              <a:ext uri="{FF2B5EF4-FFF2-40B4-BE49-F238E27FC236}">
                <a16:creationId xmlns:a16="http://schemas.microsoft.com/office/drawing/2014/main" id="{FB52B135-795C-661E-6FE2-676B1BADAC41}"/>
              </a:ext>
            </a:extLst>
          </p:cNvPr>
          <p:cNvSpPr txBox="1"/>
          <p:nvPr/>
        </p:nvSpPr>
        <p:spPr>
          <a:xfrm>
            <a:off x="3064" y="3592307"/>
            <a:ext cx="1079072" cy="500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algn="ctr"/>
            <a:r>
              <a:rPr lang="en-GB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Delivery Partner</a:t>
            </a:r>
            <a:endParaRPr lang="en-GB" sz="1200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53" name="Google Shape;154;p25">
            <a:extLst>
              <a:ext uri="{FF2B5EF4-FFF2-40B4-BE49-F238E27FC236}">
                <a16:creationId xmlns:a16="http://schemas.microsoft.com/office/drawing/2014/main" id="{EC6EE36C-289E-C2DF-5FE2-97D491227657}"/>
              </a:ext>
            </a:extLst>
          </p:cNvPr>
          <p:cNvCxnSpPr>
            <a:cxnSpLocks/>
          </p:cNvCxnSpPr>
          <p:nvPr/>
        </p:nvCxnSpPr>
        <p:spPr>
          <a:xfrm flipH="1">
            <a:off x="744119" y="2617182"/>
            <a:ext cx="583366" cy="647934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00" y="910650"/>
            <a:ext cx="9143997" cy="434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3350800" y="84225"/>
            <a:ext cx="2637000" cy="5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Type: Application Architecture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 b="1">
                <a:solidFill>
                  <a:schemeClr val="dk1"/>
                </a:solidFill>
              </a:rPr>
              <a:t>View: Process View</a:t>
            </a:r>
            <a:endParaRPr sz="11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b="1">
                <a:solidFill>
                  <a:schemeClr val="dk1"/>
                </a:solidFill>
              </a:rPr>
              <a:t>Style: Layered Architecture Pattern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103</Words>
  <Application>Microsoft Office PowerPoint</Application>
  <PresentationFormat>On-screen Show (16:9)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Simple Light</vt:lpstr>
      <vt:lpstr>Application: Dine Dash Type: Application Architecture View: Logical View Style: Layered Architecture Pattern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DELL</dc:creator>
  <cp:lastModifiedBy>Shah, Mr. Saransh Ketulkumar</cp:lastModifiedBy>
  <cp:revision>1</cp:revision>
  <dcterms:modified xsi:type="dcterms:W3CDTF">2025-02-22T17:47:42Z</dcterms:modified>
</cp:coreProperties>
</file>