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lexandria Bold" panose="020B0604020202020204" charset="-78"/>
      <p:regular r:id="rId15"/>
    </p:embeddedFont>
    <p:embeddedFont>
      <p:font typeface="Cy Grotesk Grand" panose="020B0604020202020204" charset="0"/>
      <p:regular r:id="rId16"/>
    </p:embeddedFont>
    <p:embeddedFont>
      <p:font typeface="Garet" panose="020B0604020202020204" charset="0"/>
      <p:regular r:id="rId17"/>
    </p:embeddedFont>
    <p:embeddedFont>
      <p:font typeface="Garet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A ONTEDDU" userId="1df7adf4b718fa86" providerId="LiveId" clId="{8687CA37-F783-403E-B2F2-761C7D91A4C2}"/>
    <pc:docChg chg="undo custSel modSld">
      <pc:chgData name="MOHANA ONTEDDU" userId="1df7adf4b718fa86" providerId="LiveId" clId="{8687CA37-F783-403E-B2F2-761C7D91A4C2}" dt="2025-10-29T05:26:57.500" v="7" actId="12"/>
      <pc:docMkLst>
        <pc:docMk/>
      </pc:docMkLst>
      <pc:sldChg chg="modSp mod">
        <pc:chgData name="MOHANA ONTEDDU" userId="1df7adf4b718fa86" providerId="LiveId" clId="{8687CA37-F783-403E-B2F2-761C7D91A4C2}" dt="2025-10-29T05:26:08.561" v="5" actId="1076"/>
        <pc:sldMkLst>
          <pc:docMk/>
          <pc:sldMk cId="0" sldId="256"/>
        </pc:sldMkLst>
        <pc:spChg chg="mod">
          <ac:chgData name="MOHANA ONTEDDU" userId="1df7adf4b718fa86" providerId="LiveId" clId="{8687CA37-F783-403E-B2F2-761C7D91A4C2}" dt="2025-10-29T05:26:08.561" v="5" actId="1076"/>
          <ac:spMkLst>
            <pc:docMk/>
            <pc:sldMk cId="0" sldId="256"/>
            <ac:spMk id="8" creationId="{00000000-0000-0000-0000-000000000000}"/>
          </ac:spMkLst>
        </pc:spChg>
        <pc:spChg chg="mod">
          <ac:chgData name="MOHANA ONTEDDU" userId="1df7adf4b718fa86" providerId="LiveId" clId="{8687CA37-F783-403E-B2F2-761C7D91A4C2}" dt="2025-10-29T05:26:06.438" v="4" actId="20577"/>
          <ac:spMkLst>
            <pc:docMk/>
            <pc:sldMk cId="0" sldId="256"/>
            <ac:spMk id="12" creationId="{00000000-0000-0000-0000-000000000000}"/>
          </ac:spMkLst>
        </pc:spChg>
      </pc:sldChg>
      <pc:sldChg chg="modSp mod">
        <pc:chgData name="MOHANA ONTEDDU" userId="1df7adf4b718fa86" providerId="LiveId" clId="{8687CA37-F783-403E-B2F2-761C7D91A4C2}" dt="2025-10-29T05:26:44.327" v="6" actId="20577"/>
        <pc:sldMkLst>
          <pc:docMk/>
          <pc:sldMk cId="0" sldId="263"/>
        </pc:sldMkLst>
        <pc:spChg chg="mod">
          <ac:chgData name="MOHANA ONTEDDU" userId="1df7adf4b718fa86" providerId="LiveId" clId="{8687CA37-F783-403E-B2F2-761C7D91A4C2}" dt="2025-10-29T05:26:44.327" v="6" actId="20577"/>
          <ac:spMkLst>
            <pc:docMk/>
            <pc:sldMk cId="0" sldId="263"/>
            <ac:spMk id="4" creationId="{00000000-0000-0000-0000-000000000000}"/>
          </ac:spMkLst>
        </pc:spChg>
      </pc:sldChg>
      <pc:sldChg chg="modSp mod">
        <pc:chgData name="MOHANA ONTEDDU" userId="1df7adf4b718fa86" providerId="LiveId" clId="{8687CA37-F783-403E-B2F2-761C7D91A4C2}" dt="2025-10-29T05:26:57.500" v="7" actId="12"/>
        <pc:sldMkLst>
          <pc:docMk/>
          <pc:sldMk cId="0" sldId="264"/>
        </pc:sldMkLst>
        <pc:spChg chg="mod">
          <ac:chgData name="MOHANA ONTEDDU" userId="1df7adf4b718fa86" providerId="LiveId" clId="{8687CA37-F783-403E-B2F2-761C7D91A4C2}" dt="2025-10-29T05:26:57.500" v="7" actId="12"/>
          <ac:spMkLst>
            <pc:docMk/>
            <pc:sldMk cId="0" sldId="264"/>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flipH="1" flipV="1">
            <a:off x="13890343" y="5516388"/>
            <a:ext cx="4840370" cy="6758253"/>
          </a:xfrm>
          <a:custGeom>
            <a:avLst/>
            <a:gdLst/>
            <a:ahLst/>
            <a:cxnLst/>
            <a:rect l="l" t="t" r="r" b="b"/>
            <a:pathLst>
              <a:path w="4840370" h="6758253">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12327" flipH="1">
            <a:off x="-1633813"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2020970"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76744" flipV="1">
            <a:off x="12281842" y="-3234705"/>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12348517" y="-3496396"/>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668325" y="3496396"/>
            <a:ext cx="14552875" cy="1068626"/>
          </a:xfrm>
          <a:prstGeom prst="rect">
            <a:avLst/>
          </a:prstGeom>
        </p:spPr>
        <p:txBody>
          <a:bodyPr wrap="square" lIns="0" tIns="0" rIns="0" bIns="0" rtlCol="0" anchor="t">
            <a:spAutoFit/>
          </a:bodyPr>
          <a:lstStyle/>
          <a:p>
            <a:pPr algn="ctr">
              <a:lnSpc>
                <a:spcPts val="8969"/>
              </a:lnSpc>
            </a:pPr>
            <a:r>
              <a:rPr lang="en-US" sz="6406" b="1" dirty="0">
                <a:solidFill>
                  <a:srgbClr val="3F3D3E"/>
                </a:solidFill>
                <a:latin typeface="Alexandria Bold"/>
                <a:ea typeface="Alexandria Bold"/>
                <a:cs typeface="Alexandria Bold"/>
                <a:sym typeface="Alexandria Bold"/>
              </a:rPr>
              <a:t>LIBRARY MANAGEMENT SYSTEM</a:t>
            </a:r>
          </a:p>
        </p:txBody>
      </p:sp>
      <p:sp>
        <p:nvSpPr>
          <p:cNvPr id="9" name="TextBox 9"/>
          <p:cNvSpPr txBox="1"/>
          <p:nvPr/>
        </p:nvSpPr>
        <p:spPr>
          <a:xfrm>
            <a:off x="4062982" y="5582772"/>
            <a:ext cx="10162036" cy="772317"/>
          </a:xfrm>
          <a:prstGeom prst="rect">
            <a:avLst/>
          </a:prstGeom>
        </p:spPr>
        <p:txBody>
          <a:bodyPr lIns="0" tIns="0" rIns="0" bIns="0" rtlCol="0" anchor="t">
            <a:spAutoFit/>
          </a:bodyPr>
          <a:lstStyle/>
          <a:p>
            <a:pPr algn="ctr">
              <a:lnSpc>
                <a:spcPts val="6256"/>
              </a:lnSpc>
              <a:spcBef>
                <a:spcPct val="0"/>
              </a:spcBef>
            </a:pPr>
            <a:r>
              <a:rPr lang="en-US" sz="4468">
                <a:solidFill>
                  <a:srgbClr val="545454"/>
                </a:solidFill>
                <a:latin typeface="Garet"/>
                <a:ea typeface="Garet"/>
                <a:cs typeface="Garet"/>
                <a:sym typeface="Garet"/>
              </a:rPr>
              <a:t>Java FullStack Project</a:t>
            </a:r>
          </a:p>
        </p:txBody>
      </p:sp>
      <p:grpSp>
        <p:nvGrpSpPr>
          <p:cNvPr id="10" name="Group 10"/>
          <p:cNvGrpSpPr/>
          <p:nvPr/>
        </p:nvGrpSpPr>
        <p:grpSpPr>
          <a:xfrm>
            <a:off x="6792714" y="8045718"/>
            <a:ext cx="4702572" cy="1448350"/>
            <a:chOff x="0" y="-38100"/>
            <a:chExt cx="1238538" cy="381459"/>
          </a:xfrm>
        </p:grpSpPr>
        <p:sp>
          <p:nvSpPr>
            <p:cNvPr id="11" name="Freeform 11"/>
            <p:cNvSpPr/>
            <p:nvPr/>
          </p:nvSpPr>
          <p:spPr>
            <a:xfrm>
              <a:off x="0" y="0"/>
              <a:ext cx="1238537" cy="343359"/>
            </a:xfrm>
            <a:custGeom>
              <a:avLst/>
              <a:gdLst/>
              <a:ahLst/>
              <a:cxnLst/>
              <a:rect l="l" t="t" r="r" b="b"/>
              <a:pathLst>
                <a:path w="1238537" h="343359">
                  <a:moveTo>
                    <a:pt x="93840" y="0"/>
                  </a:moveTo>
                  <a:lnTo>
                    <a:pt x="1144697" y="0"/>
                  </a:lnTo>
                  <a:cubicBezTo>
                    <a:pt x="1196524" y="0"/>
                    <a:pt x="1238537" y="42014"/>
                    <a:pt x="1238537" y="93840"/>
                  </a:cubicBezTo>
                  <a:lnTo>
                    <a:pt x="1238537" y="249519"/>
                  </a:lnTo>
                  <a:cubicBezTo>
                    <a:pt x="1238537" y="301345"/>
                    <a:pt x="1196524" y="343359"/>
                    <a:pt x="1144697" y="343359"/>
                  </a:cubicBezTo>
                  <a:lnTo>
                    <a:pt x="93840" y="343359"/>
                  </a:lnTo>
                  <a:cubicBezTo>
                    <a:pt x="42014" y="343359"/>
                    <a:pt x="0" y="301345"/>
                    <a:pt x="0" y="249519"/>
                  </a:cubicBezTo>
                  <a:lnTo>
                    <a:pt x="0" y="93840"/>
                  </a:lnTo>
                  <a:cubicBezTo>
                    <a:pt x="0" y="42014"/>
                    <a:pt x="42014" y="0"/>
                    <a:pt x="93840" y="0"/>
                  </a:cubicBezTo>
                  <a:close/>
                </a:path>
              </a:pathLst>
            </a:custGeom>
            <a:solidFill>
              <a:srgbClr val="545454"/>
            </a:solidFill>
            <a:ln w="38100" cap="rnd">
              <a:solidFill>
                <a:srgbClr val="545454"/>
              </a:solidFill>
              <a:prstDash val="solid"/>
              <a:round/>
            </a:ln>
          </p:spPr>
        </p:sp>
        <p:sp>
          <p:nvSpPr>
            <p:cNvPr id="12" name="TextBox 12"/>
            <p:cNvSpPr txBox="1"/>
            <p:nvPr/>
          </p:nvSpPr>
          <p:spPr>
            <a:xfrm>
              <a:off x="0" y="-38100"/>
              <a:ext cx="1238538" cy="381459"/>
            </a:xfrm>
            <a:prstGeom prst="rect">
              <a:avLst/>
            </a:prstGeom>
          </p:spPr>
          <p:txBody>
            <a:bodyPr lIns="50800" tIns="50800" rIns="50800" bIns="50800" rtlCol="0" anchor="ctr"/>
            <a:lstStyle/>
            <a:p>
              <a:pPr algn="ctr">
                <a:lnSpc>
                  <a:spcPts val="2897"/>
                </a:lnSpc>
              </a:pPr>
              <a:r>
                <a:rPr lang="en-US" sz="2069" spc="374" dirty="0">
                  <a:solidFill>
                    <a:srgbClr val="FFFFFF"/>
                  </a:solidFill>
                  <a:latin typeface="Cy Grotesk Grand"/>
                  <a:ea typeface="Cy Grotesk Grand"/>
                  <a:cs typeface="Cy Grotesk Grand"/>
                  <a:sym typeface="Cy Grotesk Grand"/>
                </a:rPr>
                <a:t>PROJECT STUDENT</a:t>
              </a:r>
            </a:p>
            <a:p>
              <a:pPr algn="ctr">
                <a:lnSpc>
                  <a:spcPts val="2897"/>
                </a:lnSpc>
              </a:pPr>
              <a:r>
                <a:rPr lang="en-US" sz="2069" spc="374" dirty="0">
                  <a:solidFill>
                    <a:srgbClr val="FFFFFF"/>
                  </a:solidFill>
                  <a:latin typeface="Cy Grotesk Grand"/>
                  <a:ea typeface="Cy Grotesk Grand"/>
                  <a:cs typeface="Cy Grotesk Grand"/>
                  <a:sym typeface="Cy Grotesk Grand"/>
                </a:rPr>
                <a:t>O.MOHANA</a:t>
              </a:r>
            </a:p>
            <a:p>
              <a:pPr algn="ctr">
                <a:lnSpc>
                  <a:spcPts val="2897"/>
                </a:lnSpc>
              </a:pPr>
              <a:r>
                <a:rPr lang="en-US" sz="2069" spc="374" dirty="0">
                  <a:solidFill>
                    <a:srgbClr val="FFFFFF"/>
                  </a:solidFill>
                  <a:latin typeface="Cy Grotesk Grand"/>
                  <a:ea typeface="Cy Grotesk Grand"/>
                  <a:cs typeface="Cy Grotesk Grand"/>
                  <a:sym typeface="Cy Grotesk Grand"/>
                </a:rPr>
                <a:t>43130763</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41048" y="86620"/>
            <a:ext cx="15621202" cy="1634160"/>
          </a:xfrm>
          <a:prstGeom prst="rect">
            <a:avLst/>
          </a:prstGeom>
        </p:spPr>
        <p:txBody>
          <a:bodyPr lIns="0" tIns="0" rIns="0" bIns="0" rtlCol="0" anchor="t">
            <a:spAutoFit/>
          </a:bodyPr>
          <a:lstStyle/>
          <a:p>
            <a:pPr algn="ctr">
              <a:lnSpc>
                <a:spcPts val="13353"/>
              </a:lnSpc>
            </a:pPr>
            <a:r>
              <a:rPr lang="en-US" sz="9537" b="1">
                <a:solidFill>
                  <a:srgbClr val="3F3D3E"/>
                </a:solidFill>
                <a:latin typeface="Alexandria Bold"/>
                <a:ea typeface="Alexandria Bold"/>
                <a:cs typeface="Alexandria Bold"/>
                <a:sym typeface="Alexandria Bold"/>
              </a:rPr>
              <a:t>MODULE DESCRIPTION</a:t>
            </a:r>
          </a:p>
        </p:txBody>
      </p:sp>
      <p:sp>
        <p:nvSpPr>
          <p:cNvPr id="4" name="TextBox 4"/>
          <p:cNvSpPr txBox="1"/>
          <p:nvPr/>
        </p:nvSpPr>
        <p:spPr>
          <a:xfrm>
            <a:off x="1738937" y="1866901"/>
            <a:ext cx="14644063" cy="7518533"/>
          </a:xfrm>
          <a:prstGeom prst="rect">
            <a:avLst/>
          </a:prstGeom>
        </p:spPr>
        <p:txBody>
          <a:bodyPr wrap="square" lIns="0" tIns="0" rIns="0" bIns="0" rtlCol="0" anchor="t">
            <a:spAutoFit/>
          </a:bodyPr>
          <a:lstStyle/>
          <a:p>
            <a:pPr marL="758180" lvl="1" indent="-379090">
              <a:lnSpc>
                <a:spcPts val="4916"/>
              </a:lnSpc>
              <a:buFont typeface="Arial"/>
              <a:buChar char="•"/>
            </a:pPr>
            <a:r>
              <a:rPr lang="en-US" sz="3511" b="1" dirty="0">
                <a:solidFill>
                  <a:srgbClr val="545454"/>
                </a:solidFill>
                <a:latin typeface="Garet"/>
                <a:ea typeface="Garet"/>
                <a:cs typeface="Garet"/>
                <a:sym typeface="Garet"/>
              </a:rPr>
              <a:t>Admin Module</a:t>
            </a:r>
            <a:r>
              <a:rPr lang="en-US" sz="3511" dirty="0">
                <a:solidFill>
                  <a:srgbClr val="545454"/>
                </a:solidFill>
                <a:latin typeface="Garet"/>
                <a:ea typeface="Garet"/>
                <a:cs typeface="Garet"/>
                <a:sym typeface="Garet"/>
              </a:rPr>
              <a:t>: Manages users, roles, permissions, and overall system settings.</a:t>
            </a:r>
          </a:p>
          <a:p>
            <a:pPr marL="758180" lvl="1" indent="-379090">
              <a:lnSpc>
                <a:spcPts val="4916"/>
              </a:lnSpc>
              <a:buFont typeface="Arial"/>
              <a:buChar char="•"/>
            </a:pPr>
            <a:r>
              <a:rPr lang="en-US" sz="3511" b="1" dirty="0">
                <a:solidFill>
                  <a:srgbClr val="545454"/>
                </a:solidFill>
                <a:latin typeface="Garet"/>
                <a:ea typeface="Garet"/>
                <a:cs typeface="Garet"/>
                <a:sym typeface="Garet"/>
              </a:rPr>
              <a:t>Librarian Module: </a:t>
            </a:r>
            <a:r>
              <a:rPr lang="en-US" sz="3511" dirty="0">
                <a:solidFill>
                  <a:srgbClr val="545454"/>
                </a:solidFill>
                <a:latin typeface="Garet"/>
                <a:ea typeface="Garet"/>
                <a:cs typeface="Garet"/>
                <a:sym typeface="Garet"/>
              </a:rPr>
              <a:t>Handles book cataloging, issuing, and returning activities.</a:t>
            </a:r>
          </a:p>
          <a:p>
            <a:pPr marL="758180" lvl="1" indent="-379090">
              <a:lnSpc>
                <a:spcPts val="4916"/>
              </a:lnSpc>
              <a:buFont typeface="Arial"/>
              <a:buChar char="•"/>
            </a:pPr>
            <a:r>
              <a:rPr lang="en-US" sz="3511" dirty="0">
                <a:solidFill>
                  <a:srgbClr val="545454"/>
                </a:solidFill>
                <a:latin typeface="Garet"/>
                <a:ea typeface="Garet"/>
                <a:cs typeface="Garet"/>
                <a:sym typeface="Garet"/>
              </a:rPr>
              <a:t> </a:t>
            </a:r>
            <a:r>
              <a:rPr lang="en-US" sz="3511" b="1" dirty="0">
                <a:solidFill>
                  <a:srgbClr val="545454"/>
                </a:solidFill>
                <a:latin typeface="Garet"/>
                <a:ea typeface="Garet"/>
                <a:cs typeface="Garet"/>
                <a:sym typeface="Garet"/>
              </a:rPr>
              <a:t>User Module</a:t>
            </a:r>
            <a:r>
              <a:rPr lang="en-US" sz="3511" dirty="0">
                <a:solidFill>
                  <a:srgbClr val="545454"/>
                </a:solidFill>
                <a:latin typeface="Garet"/>
                <a:ea typeface="Garet"/>
                <a:cs typeface="Garet"/>
                <a:sym typeface="Garet"/>
              </a:rPr>
              <a:t>: Allows students or users to search, view, and reserve books online. </a:t>
            </a:r>
          </a:p>
          <a:p>
            <a:pPr marL="758180" lvl="1" indent="-379090">
              <a:lnSpc>
                <a:spcPts val="4916"/>
              </a:lnSpc>
              <a:buFont typeface="Arial"/>
              <a:buChar char="•"/>
            </a:pPr>
            <a:r>
              <a:rPr lang="en-US" sz="3511" b="1" dirty="0">
                <a:solidFill>
                  <a:srgbClr val="545454"/>
                </a:solidFill>
                <a:latin typeface="Garet"/>
                <a:ea typeface="Garet"/>
                <a:cs typeface="Garet"/>
                <a:sym typeface="Garet"/>
              </a:rPr>
              <a:t>Book Management Module: </a:t>
            </a:r>
            <a:r>
              <a:rPr lang="en-US" sz="3511" dirty="0">
                <a:solidFill>
                  <a:srgbClr val="545454"/>
                </a:solidFill>
                <a:latin typeface="Garet"/>
                <a:ea typeface="Garet"/>
                <a:cs typeface="Garet"/>
                <a:sym typeface="Garet"/>
              </a:rPr>
              <a:t>Responsible for adding, updating, and deleting book records. </a:t>
            </a:r>
          </a:p>
          <a:p>
            <a:pPr marL="758180" lvl="1" indent="-379090">
              <a:lnSpc>
                <a:spcPts val="4916"/>
              </a:lnSpc>
              <a:buFont typeface="Arial"/>
              <a:buChar char="•"/>
            </a:pPr>
            <a:r>
              <a:rPr lang="en-US" sz="3511" b="1" dirty="0">
                <a:solidFill>
                  <a:srgbClr val="545454"/>
                </a:solidFill>
                <a:latin typeface="Garet"/>
                <a:ea typeface="Garet"/>
                <a:cs typeface="Garet"/>
                <a:sym typeface="Garet"/>
              </a:rPr>
              <a:t>Issue/Return Module</a:t>
            </a:r>
            <a:r>
              <a:rPr lang="en-US" sz="3511" dirty="0">
                <a:solidFill>
                  <a:srgbClr val="545454"/>
                </a:solidFill>
                <a:latin typeface="Garet"/>
                <a:ea typeface="Garet"/>
                <a:cs typeface="Garet"/>
                <a:sym typeface="Garet"/>
              </a:rPr>
              <a:t>: Maintains detailed records of issued and returned books. </a:t>
            </a:r>
          </a:p>
          <a:p>
            <a:pPr marL="758180" lvl="1" indent="-379090">
              <a:lnSpc>
                <a:spcPts val="4916"/>
              </a:lnSpc>
              <a:buFont typeface="Arial"/>
              <a:buChar char="•"/>
            </a:pPr>
            <a:r>
              <a:rPr lang="en-US" sz="3511" b="1" dirty="0">
                <a:solidFill>
                  <a:srgbClr val="545454"/>
                </a:solidFill>
                <a:latin typeface="Garet"/>
                <a:ea typeface="Garet"/>
                <a:cs typeface="Garet"/>
                <a:sym typeface="Garet"/>
              </a:rPr>
              <a:t>Report Generation Module: </a:t>
            </a:r>
            <a:r>
              <a:rPr lang="en-US" sz="3511" dirty="0">
                <a:solidFill>
                  <a:srgbClr val="545454"/>
                </a:solidFill>
                <a:latin typeface="Garet"/>
                <a:ea typeface="Garet"/>
                <a:cs typeface="Garet"/>
                <a:sym typeface="Garet"/>
              </a:rPr>
              <a:t>Generates analytical reports about book usage, late returns, and activity logs.</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321881" y="256254"/>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SAMPLE OUTPUT</a:t>
            </a:r>
          </a:p>
        </p:txBody>
      </p:sp>
      <p:sp>
        <p:nvSpPr>
          <p:cNvPr id="6" name="Freeform 6"/>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8" name="TextBox 8"/>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08</a:t>
            </a:r>
          </a:p>
        </p:txBody>
      </p:sp>
      <p:pic>
        <p:nvPicPr>
          <p:cNvPr id="10" name="Picture 9">
            <a:extLst>
              <a:ext uri="{FF2B5EF4-FFF2-40B4-BE49-F238E27FC236}">
                <a16:creationId xmlns:a16="http://schemas.microsoft.com/office/drawing/2014/main" id="{E8DCE061-D12E-02C3-DFD4-53DDC2A42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5805" y="1648745"/>
            <a:ext cx="15156390" cy="78154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69920" y="482094"/>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CONCLUSION</a:t>
            </a:r>
          </a:p>
        </p:txBody>
      </p:sp>
      <p:sp>
        <p:nvSpPr>
          <p:cNvPr id="4" name="TextBox 4"/>
          <p:cNvSpPr txBox="1"/>
          <p:nvPr/>
        </p:nvSpPr>
        <p:spPr>
          <a:xfrm>
            <a:off x="1994933" y="2739932"/>
            <a:ext cx="14575455" cy="5749972"/>
          </a:xfrm>
          <a:prstGeom prst="rect">
            <a:avLst/>
          </a:prstGeom>
        </p:spPr>
        <p:txBody>
          <a:bodyPr lIns="0" tIns="0" rIns="0" bIns="0" rtlCol="0" anchor="t">
            <a:spAutoFit/>
          </a:bodyPr>
          <a:lstStyle/>
          <a:p>
            <a:pPr marL="692461" lvl="1" indent="-346230">
              <a:lnSpc>
                <a:spcPts val="4490"/>
              </a:lnSpc>
              <a:buFont typeface="Arial"/>
              <a:buChar char="•"/>
            </a:pPr>
            <a:r>
              <a:rPr lang="en-US" sz="3207" dirty="0">
                <a:solidFill>
                  <a:srgbClr val="545454"/>
                </a:solidFill>
                <a:latin typeface="Garet"/>
                <a:ea typeface="Garet"/>
                <a:cs typeface="Garet"/>
                <a:sym typeface="Garet"/>
              </a:rPr>
              <a:t>The system efficiently automates all manual library processes. It ensures accurate, secure, and up-to-date management of data.</a:t>
            </a:r>
          </a:p>
          <a:p>
            <a:pPr marL="692461" lvl="1" indent="-346230">
              <a:lnSpc>
                <a:spcPts val="4490"/>
              </a:lnSpc>
              <a:buFont typeface="Arial"/>
              <a:buChar char="•"/>
            </a:pPr>
            <a:r>
              <a:rPr lang="en-US" sz="3207" dirty="0">
                <a:solidFill>
                  <a:srgbClr val="545454"/>
                </a:solidFill>
                <a:latin typeface="Garet"/>
                <a:ea typeface="Garet"/>
                <a:cs typeface="Garet"/>
                <a:sym typeface="Garet"/>
              </a:rPr>
              <a:t>Reduces the workload for librarians and improves service speed.</a:t>
            </a:r>
          </a:p>
          <a:p>
            <a:pPr marL="692461" lvl="1" indent="-346230">
              <a:lnSpc>
                <a:spcPts val="4490"/>
              </a:lnSpc>
              <a:buFont typeface="Arial"/>
              <a:buChar char="•"/>
            </a:pPr>
            <a:r>
              <a:rPr lang="en-US" sz="3207" dirty="0">
                <a:solidFill>
                  <a:srgbClr val="545454"/>
                </a:solidFill>
                <a:latin typeface="Garet"/>
                <a:ea typeface="Garet"/>
                <a:cs typeface="Garet"/>
                <a:sym typeface="Garet"/>
              </a:rPr>
              <a:t>Students can easily access and manage their book information online.</a:t>
            </a:r>
          </a:p>
          <a:p>
            <a:pPr marL="692461" lvl="1" indent="-346230">
              <a:lnSpc>
                <a:spcPts val="4490"/>
              </a:lnSpc>
              <a:buFont typeface="Arial"/>
              <a:buChar char="•"/>
            </a:pPr>
            <a:r>
              <a:rPr lang="en-US" sz="3207" dirty="0">
                <a:solidFill>
                  <a:srgbClr val="545454"/>
                </a:solidFill>
                <a:latin typeface="Garet"/>
                <a:ea typeface="Garet"/>
                <a:cs typeface="Garet"/>
                <a:sym typeface="Garet"/>
              </a:rPr>
              <a:t>Real-time updates help track resources and maintain order.</a:t>
            </a:r>
          </a:p>
          <a:p>
            <a:pPr marL="692461" lvl="1" indent="-346230">
              <a:lnSpc>
                <a:spcPts val="4490"/>
              </a:lnSpc>
              <a:buFont typeface="Arial"/>
              <a:buChar char="•"/>
            </a:pPr>
            <a:r>
              <a:rPr lang="en-US" sz="3207" dirty="0">
                <a:solidFill>
                  <a:srgbClr val="545454"/>
                </a:solidFill>
                <a:latin typeface="Garet"/>
                <a:ea typeface="Garet"/>
                <a:cs typeface="Garet"/>
                <a:sym typeface="Garet"/>
              </a:rPr>
              <a:t>Enhances transparency and user satisfaction.</a:t>
            </a:r>
          </a:p>
          <a:p>
            <a:pPr marL="692461" lvl="1" indent="-346230">
              <a:lnSpc>
                <a:spcPts val="4490"/>
              </a:lnSpc>
              <a:buFont typeface="Arial"/>
              <a:buChar char="•"/>
            </a:pPr>
            <a:r>
              <a:rPr lang="en-US" sz="3207" dirty="0">
                <a:solidFill>
                  <a:srgbClr val="545454"/>
                </a:solidFill>
                <a:latin typeface="Garet"/>
                <a:ea typeface="Garet"/>
                <a:cs typeface="Garet"/>
                <a:sym typeface="Garet"/>
              </a:rPr>
              <a:t>Saves time and minimizes paperwork in daily operations.</a:t>
            </a:r>
          </a:p>
          <a:p>
            <a:pPr marL="692461" lvl="1" indent="-346230">
              <a:lnSpc>
                <a:spcPts val="4490"/>
              </a:lnSpc>
              <a:buFont typeface="Arial"/>
              <a:buChar char="•"/>
            </a:pPr>
            <a:r>
              <a:rPr lang="en-US" sz="3207" dirty="0">
                <a:solidFill>
                  <a:srgbClr val="545454"/>
                </a:solidFill>
                <a:latin typeface="Garet"/>
                <a:ea typeface="Garet"/>
                <a:cs typeface="Garet"/>
                <a:sym typeface="Garet"/>
              </a:rPr>
              <a:t>Overall, it makes the library more efficient, organized, and modern.</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68325" y="4041844"/>
            <a:ext cx="12951349" cy="1974712"/>
          </a:xfrm>
          <a:prstGeom prst="rect">
            <a:avLst/>
          </a:prstGeom>
        </p:spPr>
        <p:txBody>
          <a:bodyPr lIns="0" tIns="0" rIns="0" bIns="0" rtlCol="0" anchor="t">
            <a:spAutoFit/>
          </a:bodyPr>
          <a:lstStyle/>
          <a:p>
            <a:pPr algn="ctr">
              <a:lnSpc>
                <a:spcPts val="16107"/>
              </a:lnSpc>
            </a:pPr>
            <a:r>
              <a:rPr lang="en-US" sz="11505" b="1">
                <a:solidFill>
                  <a:srgbClr val="3F3D3E"/>
                </a:solidFill>
                <a:latin typeface="Alexandria Bold"/>
                <a:ea typeface="Alexandria Bold"/>
                <a:cs typeface="Alexandria Bold"/>
                <a:sym typeface="Alexandria Bold"/>
              </a:rPr>
              <a:t>THANK YOU</a:t>
            </a:r>
          </a:p>
        </p:txBody>
      </p:sp>
      <p:sp>
        <p:nvSpPr>
          <p:cNvPr id="4" name="Freeform 4"/>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69920" y="243465"/>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AGENDA</a:t>
            </a:r>
          </a:p>
        </p:txBody>
      </p:sp>
      <p:sp>
        <p:nvSpPr>
          <p:cNvPr id="4" name="TextBox 4"/>
          <p:cNvSpPr txBox="1"/>
          <p:nvPr/>
        </p:nvSpPr>
        <p:spPr>
          <a:xfrm>
            <a:off x="3849038" y="2503727"/>
            <a:ext cx="11400286" cy="5212871"/>
          </a:xfrm>
          <a:prstGeom prst="rect">
            <a:avLst/>
          </a:prstGeom>
        </p:spPr>
        <p:txBody>
          <a:bodyPr lIns="0" tIns="0" rIns="0" bIns="0" rtlCol="0" anchor="t">
            <a:spAutoFit/>
          </a:bodyPr>
          <a:lstStyle/>
          <a:p>
            <a:pPr marL="705747" lvl="1" indent="-352873" algn="l">
              <a:lnSpc>
                <a:spcPts val="4576"/>
              </a:lnSpc>
              <a:buFont typeface="Arial"/>
              <a:buChar char="•"/>
            </a:pPr>
            <a:r>
              <a:rPr lang="en-US" sz="3268">
                <a:solidFill>
                  <a:srgbClr val="545454"/>
                </a:solidFill>
                <a:latin typeface="Garet"/>
                <a:ea typeface="Garet"/>
                <a:cs typeface="Garet"/>
                <a:sym typeface="Garet"/>
              </a:rPr>
              <a:t>Introduction</a:t>
            </a:r>
          </a:p>
          <a:p>
            <a:pPr marL="705747" lvl="1" indent="-352873" algn="l">
              <a:lnSpc>
                <a:spcPts val="4576"/>
              </a:lnSpc>
              <a:buFont typeface="Arial"/>
              <a:buChar char="•"/>
            </a:pPr>
            <a:r>
              <a:rPr lang="en-US" sz="3268">
                <a:solidFill>
                  <a:srgbClr val="545454"/>
                </a:solidFill>
                <a:latin typeface="Garet"/>
                <a:ea typeface="Garet"/>
                <a:cs typeface="Garet"/>
                <a:sym typeface="Garet"/>
              </a:rPr>
              <a:t>Existing Methods</a:t>
            </a:r>
          </a:p>
          <a:p>
            <a:pPr marL="705747" lvl="1" indent="-352873" algn="l">
              <a:lnSpc>
                <a:spcPts val="4576"/>
              </a:lnSpc>
              <a:buFont typeface="Arial"/>
              <a:buChar char="•"/>
            </a:pPr>
            <a:r>
              <a:rPr lang="en-US" sz="3268">
                <a:solidFill>
                  <a:srgbClr val="545454"/>
                </a:solidFill>
                <a:latin typeface="Garet"/>
                <a:ea typeface="Garet"/>
                <a:cs typeface="Garet"/>
                <a:sym typeface="Garet"/>
              </a:rPr>
              <a:t>Proposed Systems</a:t>
            </a:r>
          </a:p>
          <a:p>
            <a:pPr marL="705747" lvl="1" indent="-352873" algn="l">
              <a:lnSpc>
                <a:spcPts val="4576"/>
              </a:lnSpc>
              <a:buFont typeface="Arial"/>
              <a:buChar char="•"/>
            </a:pPr>
            <a:r>
              <a:rPr lang="en-US" sz="3268">
                <a:solidFill>
                  <a:srgbClr val="545454"/>
                </a:solidFill>
                <a:latin typeface="Garet"/>
                <a:ea typeface="Garet"/>
                <a:cs typeface="Garet"/>
                <a:sym typeface="Garet"/>
              </a:rPr>
              <a:t>Advantages</a:t>
            </a:r>
          </a:p>
          <a:p>
            <a:pPr marL="705747" lvl="1" indent="-352873" algn="l">
              <a:lnSpc>
                <a:spcPts val="4576"/>
              </a:lnSpc>
              <a:buFont typeface="Arial"/>
              <a:buChar char="•"/>
            </a:pPr>
            <a:r>
              <a:rPr lang="en-US" sz="3268">
                <a:solidFill>
                  <a:srgbClr val="545454"/>
                </a:solidFill>
                <a:latin typeface="Garet"/>
                <a:ea typeface="Garet"/>
                <a:cs typeface="Garet"/>
                <a:sym typeface="Garet"/>
              </a:rPr>
              <a:t>Disadvantages</a:t>
            </a:r>
          </a:p>
          <a:p>
            <a:pPr marL="705747" lvl="1" indent="-352873" algn="l">
              <a:lnSpc>
                <a:spcPts val="4576"/>
              </a:lnSpc>
              <a:buFont typeface="Arial"/>
              <a:buChar char="•"/>
            </a:pPr>
            <a:r>
              <a:rPr lang="en-US" sz="3268">
                <a:solidFill>
                  <a:srgbClr val="545454"/>
                </a:solidFill>
                <a:latin typeface="Garet"/>
                <a:ea typeface="Garet"/>
                <a:cs typeface="Garet"/>
                <a:sym typeface="Garet"/>
              </a:rPr>
              <a:t>Software Requirements</a:t>
            </a:r>
          </a:p>
          <a:p>
            <a:pPr marL="705747" lvl="1" indent="-352873" algn="l">
              <a:lnSpc>
                <a:spcPts val="4576"/>
              </a:lnSpc>
              <a:buFont typeface="Arial"/>
              <a:buChar char="•"/>
            </a:pPr>
            <a:r>
              <a:rPr lang="en-US" sz="3268">
                <a:solidFill>
                  <a:srgbClr val="545454"/>
                </a:solidFill>
                <a:latin typeface="Garet"/>
                <a:ea typeface="Garet"/>
                <a:cs typeface="Garet"/>
                <a:sym typeface="Garet"/>
              </a:rPr>
              <a:t>Modules</a:t>
            </a:r>
          </a:p>
          <a:p>
            <a:pPr marL="705747" lvl="1" indent="-352873" algn="l">
              <a:lnSpc>
                <a:spcPts val="4576"/>
              </a:lnSpc>
              <a:buFont typeface="Arial"/>
              <a:buChar char="•"/>
            </a:pPr>
            <a:r>
              <a:rPr lang="en-US" sz="3268">
                <a:solidFill>
                  <a:srgbClr val="545454"/>
                </a:solidFill>
                <a:latin typeface="Garet"/>
                <a:ea typeface="Garet"/>
                <a:cs typeface="Garet"/>
                <a:sym typeface="Garet"/>
              </a:rPr>
              <a:t>Modules Description</a:t>
            </a:r>
          </a:p>
          <a:p>
            <a:pPr marL="705747" lvl="1" indent="-352873" algn="l">
              <a:lnSpc>
                <a:spcPts val="4576"/>
              </a:lnSpc>
              <a:buFont typeface="Arial"/>
              <a:buChar char="•"/>
            </a:pPr>
            <a:r>
              <a:rPr lang="en-US" sz="3268">
                <a:solidFill>
                  <a:srgbClr val="545454"/>
                </a:solidFill>
                <a:latin typeface="Garet"/>
                <a:ea typeface="Garet"/>
                <a:cs typeface="Garet"/>
                <a:sym typeface="Garet"/>
              </a:rPr>
              <a:t>Conclusion</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19344" y="3079777"/>
            <a:ext cx="16466486" cy="5287409"/>
          </a:xfrm>
          <a:prstGeom prst="rect">
            <a:avLst/>
          </a:prstGeom>
        </p:spPr>
        <p:txBody>
          <a:bodyPr lIns="0" tIns="0" rIns="0" bIns="0" rtlCol="0" anchor="t">
            <a:spAutoFit/>
          </a:bodyPr>
          <a:lstStyle/>
          <a:p>
            <a:pPr algn="just">
              <a:lnSpc>
                <a:spcPts val="4576"/>
              </a:lnSpc>
              <a:spcBef>
                <a:spcPct val="0"/>
              </a:spcBef>
            </a:pPr>
            <a:r>
              <a:rPr lang="en-US" sz="3268" dirty="0">
                <a:solidFill>
                  <a:srgbClr val="545454"/>
                </a:solidFill>
                <a:latin typeface="Garet"/>
                <a:ea typeface="Garet"/>
                <a:cs typeface="Garet"/>
                <a:sym typeface="Garet"/>
              </a:rPr>
              <a:t>The Library Management System is a web-based application designed to automate the daily activities of a library. It helps in managing books, users, and transactions in an organized manner .The system replaces traditional manual record keeping with a digital platform .It allows librarians to issue, return, and track books quickly and accurately .Students can easily search for available books and check their status online .The centralized database ensures secure and efficient data storage. It minimizes human errors and saves valuable time for both staff and users. Overall, it improves the accessibility, efficiency, and management of library resources.</a:t>
            </a:r>
          </a:p>
        </p:txBody>
      </p:sp>
      <p:sp>
        <p:nvSpPr>
          <p:cNvPr id="4" name="TextBox 4"/>
          <p:cNvSpPr txBox="1"/>
          <p:nvPr/>
        </p:nvSpPr>
        <p:spPr>
          <a:xfrm>
            <a:off x="5200641" y="587191"/>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INTRODUCTION</a:t>
            </a:r>
          </a:p>
        </p:txBody>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924086" y="478469"/>
            <a:ext cx="11290170" cy="1392492"/>
          </a:xfrm>
          <a:prstGeom prst="rect">
            <a:avLst/>
          </a:prstGeom>
        </p:spPr>
        <p:txBody>
          <a:bodyPr lIns="0" tIns="0" rIns="0" bIns="0" rtlCol="0" anchor="t">
            <a:spAutoFit/>
          </a:bodyPr>
          <a:lstStyle/>
          <a:p>
            <a:pPr algn="ctr">
              <a:lnSpc>
                <a:spcPts val="11448"/>
              </a:lnSpc>
            </a:pPr>
            <a:r>
              <a:rPr lang="en-US" sz="8177" b="1" dirty="0">
                <a:solidFill>
                  <a:srgbClr val="3F3D3E"/>
                </a:solidFill>
                <a:latin typeface="Alexandria Bold"/>
                <a:ea typeface="Alexandria Bold"/>
                <a:cs typeface="Alexandria Bold"/>
                <a:sym typeface="Alexandria Bold"/>
              </a:rPr>
              <a:t>EXISTING METHODS</a:t>
            </a:r>
          </a:p>
        </p:txBody>
      </p:sp>
      <p:sp>
        <p:nvSpPr>
          <p:cNvPr id="6" name="TextBox 6"/>
          <p:cNvSpPr txBox="1"/>
          <p:nvPr/>
        </p:nvSpPr>
        <p:spPr>
          <a:xfrm>
            <a:off x="1821514" y="3282474"/>
            <a:ext cx="12107687" cy="4198009"/>
          </a:xfrm>
          <a:prstGeom prst="rect">
            <a:avLst/>
          </a:prstGeom>
        </p:spPr>
        <p:txBody>
          <a:bodyPr lIns="0" tIns="0" rIns="0" bIns="0" rtlCol="0" anchor="t">
            <a:spAutoFit/>
          </a:bodyPr>
          <a:lstStyle/>
          <a:p>
            <a:pPr marL="727218" lvl="1" indent="-363609">
              <a:lnSpc>
                <a:spcPts val="4715"/>
              </a:lnSpc>
              <a:buFont typeface="Arial"/>
              <a:buChar char="•"/>
            </a:pPr>
            <a:r>
              <a:rPr lang="en-US" sz="3368" dirty="0">
                <a:solidFill>
                  <a:srgbClr val="545454"/>
                </a:solidFill>
                <a:latin typeface="Garet"/>
                <a:ea typeface="Garet"/>
                <a:cs typeface="Garet"/>
                <a:sym typeface="Garet"/>
              </a:rPr>
              <a:t>Manual record keeping using registers or Excel sheets.</a:t>
            </a:r>
          </a:p>
          <a:p>
            <a:pPr marL="727218" lvl="1" indent="-363609">
              <a:lnSpc>
                <a:spcPts val="4715"/>
              </a:lnSpc>
              <a:buFont typeface="Arial"/>
              <a:buChar char="•"/>
            </a:pPr>
            <a:r>
              <a:rPr lang="en-US" sz="3368" dirty="0">
                <a:solidFill>
                  <a:srgbClr val="545454"/>
                </a:solidFill>
                <a:latin typeface="Garet"/>
                <a:ea typeface="Garet"/>
                <a:cs typeface="Garet"/>
                <a:sym typeface="Garet"/>
              </a:rPr>
              <a:t>Time-consuming book issue and return process.</a:t>
            </a:r>
          </a:p>
          <a:p>
            <a:pPr marL="727218" lvl="1" indent="-363609">
              <a:lnSpc>
                <a:spcPts val="4715"/>
              </a:lnSpc>
              <a:buFont typeface="Arial"/>
              <a:buChar char="•"/>
            </a:pPr>
            <a:r>
              <a:rPr lang="en-US" sz="3368" dirty="0">
                <a:solidFill>
                  <a:srgbClr val="545454"/>
                </a:solidFill>
                <a:latin typeface="Garet"/>
                <a:ea typeface="Garet"/>
                <a:cs typeface="Garet"/>
                <a:sym typeface="Garet"/>
              </a:rPr>
              <a:t>High chances of human error in data entry.</a:t>
            </a:r>
          </a:p>
          <a:p>
            <a:pPr marL="727218" lvl="1" indent="-363609">
              <a:lnSpc>
                <a:spcPts val="4715"/>
              </a:lnSpc>
              <a:buFont typeface="Arial"/>
              <a:buChar char="•"/>
            </a:pPr>
            <a:r>
              <a:rPr lang="en-US" sz="3368" dirty="0">
                <a:solidFill>
                  <a:srgbClr val="545454"/>
                </a:solidFill>
                <a:latin typeface="Garet"/>
                <a:ea typeface="Garet"/>
                <a:cs typeface="Garet"/>
                <a:sym typeface="Garet"/>
              </a:rPr>
              <a:t>Difficult to track book availability.</a:t>
            </a:r>
          </a:p>
          <a:p>
            <a:pPr marL="727218" lvl="1" indent="-363609">
              <a:lnSpc>
                <a:spcPts val="4715"/>
              </a:lnSpc>
              <a:buFont typeface="Arial"/>
              <a:buChar char="•"/>
            </a:pPr>
            <a:r>
              <a:rPr lang="en-US" sz="3368" dirty="0">
                <a:solidFill>
                  <a:srgbClr val="545454"/>
                </a:solidFill>
                <a:latin typeface="Garet"/>
                <a:ea typeface="Garet"/>
                <a:cs typeface="Garet"/>
                <a:sym typeface="Garet"/>
              </a:rPr>
              <a:t>No centralized database or backup.</a:t>
            </a:r>
          </a:p>
          <a:p>
            <a:pPr marL="727218" lvl="1" indent="-363609">
              <a:lnSpc>
                <a:spcPts val="4715"/>
              </a:lnSpc>
              <a:buFont typeface="Arial"/>
              <a:buChar char="•"/>
            </a:pPr>
            <a:r>
              <a:rPr lang="en-US" sz="3368" dirty="0">
                <a:solidFill>
                  <a:srgbClr val="545454"/>
                </a:solidFill>
                <a:latin typeface="Garet"/>
                <a:ea typeface="Garet"/>
                <a:cs typeface="Garet"/>
                <a:sym typeface="Garet"/>
              </a:rPr>
              <a:t> Limited data security and accessibility.</a:t>
            </a:r>
          </a:p>
        </p:txBody>
      </p:sp>
      <p:sp>
        <p:nvSpPr>
          <p:cNvPr id="7" name="Freeform 7"/>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9" name="TextBox 9"/>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10071" y="256254"/>
            <a:ext cx="12604185"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PROPOSED SYSTEM</a:t>
            </a:r>
          </a:p>
        </p:txBody>
      </p:sp>
      <p:sp>
        <p:nvSpPr>
          <p:cNvPr id="4" name="TextBox 4"/>
          <p:cNvSpPr txBox="1"/>
          <p:nvPr/>
        </p:nvSpPr>
        <p:spPr>
          <a:xfrm>
            <a:off x="1821514" y="2559221"/>
            <a:ext cx="16100829" cy="5000408"/>
          </a:xfrm>
          <a:prstGeom prst="rect">
            <a:avLst/>
          </a:prstGeom>
        </p:spPr>
        <p:txBody>
          <a:bodyPr lIns="0" tIns="0" rIns="0" bIns="0" rtlCol="0" anchor="t">
            <a:spAutoFit/>
          </a:bodyPr>
          <a:lstStyle/>
          <a:p>
            <a:pPr marL="858322" lvl="1" indent="-429161">
              <a:lnSpc>
                <a:spcPts val="5565"/>
              </a:lnSpc>
              <a:buFont typeface="Arial"/>
              <a:buChar char="•"/>
            </a:pPr>
            <a:r>
              <a:rPr lang="en-US" sz="3975" dirty="0">
                <a:solidFill>
                  <a:srgbClr val="545454"/>
                </a:solidFill>
                <a:latin typeface="Garet"/>
                <a:ea typeface="Garet"/>
                <a:cs typeface="Garet"/>
                <a:sym typeface="Garet"/>
              </a:rPr>
              <a:t>Automated and user-friendly library management software.</a:t>
            </a:r>
          </a:p>
          <a:p>
            <a:pPr marL="858322" lvl="1" indent="-429161">
              <a:lnSpc>
                <a:spcPts val="5565"/>
              </a:lnSpc>
              <a:buFont typeface="Arial"/>
              <a:buChar char="•"/>
            </a:pPr>
            <a:r>
              <a:rPr lang="en-US" sz="3975" dirty="0">
                <a:solidFill>
                  <a:srgbClr val="545454"/>
                </a:solidFill>
                <a:latin typeface="Garet"/>
                <a:ea typeface="Garet"/>
                <a:cs typeface="Garet"/>
                <a:sym typeface="Garet"/>
              </a:rPr>
              <a:t>Centralized database for efficient data storage.</a:t>
            </a:r>
          </a:p>
          <a:p>
            <a:pPr marL="858322" lvl="1" indent="-429161">
              <a:lnSpc>
                <a:spcPts val="5565"/>
              </a:lnSpc>
              <a:buFont typeface="Arial"/>
              <a:buChar char="•"/>
            </a:pPr>
            <a:r>
              <a:rPr lang="en-US" sz="3975" dirty="0">
                <a:solidFill>
                  <a:srgbClr val="545454"/>
                </a:solidFill>
                <a:latin typeface="Garet"/>
                <a:ea typeface="Garet"/>
                <a:cs typeface="Garet"/>
                <a:sym typeface="Garet"/>
              </a:rPr>
              <a:t> Role-based access for admin, librarian, and users.</a:t>
            </a:r>
          </a:p>
          <a:p>
            <a:pPr marL="858322" lvl="1" indent="-429161">
              <a:lnSpc>
                <a:spcPts val="5565"/>
              </a:lnSpc>
              <a:buFont typeface="Arial"/>
              <a:buChar char="•"/>
            </a:pPr>
            <a:r>
              <a:rPr lang="en-US" sz="3975" dirty="0">
                <a:solidFill>
                  <a:srgbClr val="545454"/>
                </a:solidFill>
                <a:latin typeface="Garet"/>
                <a:ea typeface="Garet"/>
                <a:cs typeface="Garet"/>
                <a:sym typeface="Garet"/>
              </a:rPr>
              <a:t>Quick book search and availability status.</a:t>
            </a:r>
          </a:p>
          <a:p>
            <a:pPr marL="858322" lvl="1" indent="-429161">
              <a:lnSpc>
                <a:spcPts val="5565"/>
              </a:lnSpc>
              <a:buFont typeface="Arial"/>
              <a:buChar char="•"/>
            </a:pPr>
            <a:r>
              <a:rPr lang="en-US" sz="3975" dirty="0">
                <a:solidFill>
                  <a:srgbClr val="545454"/>
                </a:solidFill>
                <a:latin typeface="Garet"/>
                <a:ea typeface="Garet"/>
                <a:cs typeface="Garet"/>
                <a:sym typeface="Garet"/>
              </a:rPr>
              <a:t>Easy issue and return management.</a:t>
            </a:r>
          </a:p>
          <a:p>
            <a:pPr marL="858322" lvl="1" indent="-429161">
              <a:lnSpc>
                <a:spcPts val="5565"/>
              </a:lnSpc>
              <a:buFont typeface="Arial"/>
              <a:buChar char="•"/>
            </a:pPr>
            <a:r>
              <a:rPr lang="en-US" sz="3975" dirty="0">
                <a:solidFill>
                  <a:srgbClr val="545454"/>
                </a:solidFill>
                <a:latin typeface="Garet"/>
                <a:ea typeface="Garet"/>
                <a:cs typeface="Garet"/>
                <a:sym typeface="Garet"/>
              </a:rPr>
              <a:t> Report generation for better decision-making.</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00641" y="476702"/>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ADVANTAGES</a:t>
            </a:r>
          </a:p>
        </p:txBody>
      </p:sp>
      <p:sp>
        <p:nvSpPr>
          <p:cNvPr id="4" name="TextBox 4"/>
          <p:cNvSpPr txBox="1"/>
          <p:nvPr/>
        </p:nvSpPr>
        <p:spPr>
          <a:xfrm>
            <a:off x="1821514" y="2520498"/>
            <a:ext cx="15028529" cy="6444393"/>
          </a:xfrm>
          <a:prstGeom prst="rect">
            <a:avLst/>
          </a:prstGeom>
        </p:spPr>
        <p:txBody>
          <a:bodyPr lIns="0" tIns="0" rIns="0" bIns="0" rtlCol="0" anchor="t">
            <a:spAutoFit/>
          </a:bodyPr>
          <a:lstStyle/>
          <a:p>
            <a:pPr marL="649337" lvl="1" indent="-324669">
              <a:lnSpc>
                <a:spcPts val="4210"/>
              </a:lnSpc>
              <a:buFont typeface="Arial"/>
              <a:buChar char="•"/>
            </a:pPr>
            <a:r>
              <a:rPr lang="en-US" sz="3007" dirty="0">
                <a:solidFill>
                  <a:srgbClr val="545454"/>
                </a:solidFill>
                <a:latin typeface="Garet"/>
                <a:ea typeface="Garet"/>
                <a:cs typeface="Garet"/>
                <a:sym typeface="Garet"/>
              </a:rPr>
              <a:t>The system saves a significant amount of time by automating manual and repetitive tasks.</a:t>
            </a:r>
          </a:p>
          <a:p>
            <a:pPr marL="649337" lvl="1" indent="-324669">
              <a:lnSpc>
                <a:spcPts val="4210"/>
              </a:lnSpc>
              <a:buFont typeface="Arial"/>
              <a:buChar char="•"/>
            </a:pPr>
            <a:r>
              <a:rPr lang="en-US" sz="3007" dirty="0">
                <a:solidFill>
                  <a:srgbClr val="545454"/>
                </a:solidFill>
                <a:latin typeface="Garet"/>
                <a:ea typeface="Garet"/>
                <a:cs typeface="Garet"/>
                <a:sym typeface="Garet"/>
              </a:rPr>
              <a:t>It improves the accuracy of records and reduces the chances of human errors.</a:t>
            </a:r>
          </a:p>
          <a:p>
            <a:pPr marL="649337" lvl="1" indent="-324669">
              <a:lnSpc>
                <a:spcPts val="4210"/>
              </a:lnSpc>
              <a:buFont typeface="Arial"/>
              <a:buChar char="•"/>
            </a:pPr>
            <a:r>
              <a:rPr lang="en-US" sz="3007" dirty="0">
                <a:solidFill>
                  <a:srgbClr val="545454"/>
                </a:solidFill>
                <a:latin typeface="Garet"/>
                <a:ea typeface="Garet"/>
                <a:cs typeface="Garet"/>
                <a:sym typeface="Garet"/>
              </a:rPr>
              <a:t>The data is stored securely in a centralized database, ensuring easy retrieval and backup.</a:t>
            </a:r>
          </a:p>
          <a:p>
            <a:pPr marL="649337" lvl="1" indent="-324669">
              <a:lnSpc>
                <a:spcPts val="4210"/>
              </a:lnSpc>
              <a:buFont typeface="Arial"/>
              <a:buChar char="•"/>
            </a:pPr>
            <a:r>
              <a:rPr lang="en-US" sz="3007" dirty="0">
                <a:solidFill>
                  <a:srgbClr val="545454"/>
                </a:solidFill>
                <a:latin typeface="Garet"/>
                <a:ea typeface="Garet"/>
                <a:cs typeface="Garet"/>
                <a:sym typeface="Garet"/>
              </a:rPr>
              <a:t>It provides real-time information on book availability and user transactions.</a:t>
            </a:r>
          </a:p>
          <a:p>
            <a:pPr marL="649337" lvl="1" indent="-324669">
              <a:lnSpc>
                <a:spcPts val="4210"/>
              </a:lnSpc>
              <a:buFont typeface="Arial"/>
              <a:buChar char="•"/>
            </a:pPr>
            <a:r>
              <a:rPr lang="en-US" sz="3007" dirty="0">
                <a:solidFill>
                  <a:srgbClr val="545454"/>
                </a:solidFill>
                <a:latin typeface="Garet"/>
                <a:ea typeface="Garet"/>
                <a:cs typeface="Garet"/>
                <a:sym typeface="Garet"/>
              </a:rPr>
              <a:t>The digital system promotes a paperless environment, supporting eco-friendly practices. </a:t>
            </a:r>
          </a:p>
          <a:p>
            <a:pPr marL="649337" lvl="1" indent="-324669">
              <a:lnSpc>
                <a:spcPts val="4210"/>
              </a:lnSpc>
              <a:buFont typeface="Arial"/>
              <a:buChar char="•"/>
            </a:pPr>
            <a:r>
              <a:rPr lang="en-US" sz="3007" dirty="0">
                <a:solidFill>
                  <a:srgbClr val="545454"/>
                </a:solidFill>
                <a:latin typeface="Garet"/>
                <a:ea typeface="Garet"/>
                <a:cs typeface="Garet"/>
                <a:sym typeface="Garet"/>
              </a:rPr>
              <a:t>It offers an interactive and user-friendly interface that enhances the experience for both librarians and students.</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299928" y="243465"/>
            <a:ext cx="10829720"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DISADVANTAGES</a:t>
            </a:r>
          </a:p>
        </p:txBody>
      </p:sp>
      <p:sp>
        <p:nvSpPr>
          <p:cNvPr id="4" name="TextBox 4"/>
          <p:cNvSpPr txBox="1"/>
          <p:nvPr/>
        </p:nvSpPr>
        <p:spPr>
          <a:xfrm>
            <a:off x="2000995" y="1922086"/>
            <a:ext cx="14849048" cy="7057125"/>
          </a:xfrm>
          <a:prstGeom prst="rect">
            <a:avLst/>
          </a:prstGeom>
        </p:spPr>
        <p:txBody>
          <a:bodyPr lIns="0" tIns="0" rIns="0" bIns="0" rtlCol="0" anchor="t">
            <a:spAutoFit/>
          </a:bodyPr>
          <a:lstStyle/>
          <a:p>
            <a:pPr marL="705747" lvl="1" indent="-352873">
              <a:lnSpc>
                <a:spcPts val="4576"/>
              </a:lnSpc>
              <a:buFont typeface="Arial"/>
              <a:buChar char="•"/>
            </a:pPr>
            <a:r>
              <a:rPr lang="en-US" sz="3268" dirty="0">
                <a:solidFill>
                  <a:srgbClr val="545454"/>
                </a:solidFill>
                <a:latin typeface="Garet"/>
                <a:ea typeface="Garet"/>
                <a:cs typeface="Garet"/>
                <a:sym typeface="Garet"/>
              </a:rPr>
              <a:t>The system requires a stable internet connection for proper online functioning.</a:t>
            </a:r>
          </a:p>
          <a:p>
            <a:pPr marL="705747" lvl="1" indent="-352873">
              <a:lnSpc>
                <a:spcPts val="4576"/>
              </a:lnSpc>
              <a:buFont typeface="Arial"/>
              <a:buChar char="•"/>
            </a:pPr>
            <a:r>
              <a:rPr lang="en-US" sz="3268" dirty="0">
                <a:solidFill>
                  <a:srgbClr val="545454"/>
                </a:solidFill>
                <a:latin typeface="Garet"/>
                <a:ea typeface="Garet"/>
                <a:cs typeface="Garet"/>
                <a:sym typeface="Garet"/>
              </a:rPr>
              <a:t>The initial setup process and training for staff may take some time and effort.</a:t>
            </a:r>
          </a:p>
          <a:p>
            <a:pPr marL="705747" lvl="1" indent="-352873">
              <a:lnSpc>
                <a:spcPts val="4576"/>
              </a:lnSpc>
              <a:buFont typeface="Arial"/>
              <a:buChar char="•"/>
            </a:pPr>
            <a:r>
              <a:rPr lang="en-US" sz="3268" dirty="0">
                <a:solidFill>
                  <a:srgbClr val="545454"/>
                </a:solidFill>
                <a:latin typeface="Garet"/>
                <a:ea typeface="Garet"/>
                <a:cs typeface="Garet"/>
                <a:sym typeface="Garet"/>
              </a:rPr>
              <a:t>Regular system maintenance and software updates are necessary to prevent errors.</a:t>
            </a:r>
          </a:p>
          <a:p>
            <a:pPr marL="705747" lvl="1" indent="-352873">
              <a:lnSpc>
                <a:spcPts val="4576"/>
              </a:lnSpc>
              <a:buFont typeface="Arial"/>
              <a:buChar char="•"/>
            </a:pPr>
            <a:r>
              <a:rPr lang="en-US" sz="3268" dirty="0">
                <a:solidFill>
                  <a:srgbClr val="545454"/>
                </a:solidFill>
                <a:latin typeface="Garet"/>
                <a:ea typeface="Garet"/>
                <a:cs typeface="Garet"/>
                <a:sym typeface="Garet"/>
              </a:rPr>
              <a:t>There is a possibility of data loss if backups are not performed regularly.</a:t>
            </a:r>
          </a:p>
          <a:p>
            <a:pPr marL="705747" lvl="1" indent="-352873">
              <a:lnSpc>
                <a:spcPts val="4576"/>
              </a:lnSpc>
              <a:buFont typeface="Arial"/>
              <a:buChar char="•"/>
            </a:pPr>
            <a:r>
              <a:rPr lang="en-US" sz="3268" dirty="0">
                <a:solidFill>
                  <a:srgbClr val="545454"/>
                </a:solidFill>
                <a:latin typeface="Garet"/>
                <a:ea typeface="Garet"/>
                <a:cs typeface="Garet"/>
                <a:sym typeface="Garet"/>
              </a:rPr>
              <a:t>If not properly secured, the system may face cybersecurity threats or unauthorized access.</a:t>
            </a:r>
          </a:p>
          <a:p>
            <a:pPr marL="705747" lvl="1" indent="-352873">
              <a:lnSpc>
                <a:spcPts val="4576"/>
              </a:lnSpc>
              <a:buFont typeface="Arial"/>
              <a:buChar char="•"/>
            </a:pPr>
            <a:r>
              <a:rPr lang="en-US" sz="3268" dirty="0">
                <a:solidFill>
                  <a:srgbClr val="545454"/>
                </a:solidFill>
                <a:latin typeface="Garet"/>
                <a:ea typeface="Garet"/>
                <a:cs typeface="Garet"/>
                <a:sym typeface="Garet"/>
              </a:rPr>
              <a:t> Technical issues or system failures could temporarily interrupt the library’s operations. </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04399" y="394280"/>
            <a:ext cx="166473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SOFTWARE REQUIREMENTS</a:t>
            </a:r>
          </a:p>
        </p:txBody>
      </p:sp>
      <p:sp>
        <p:nvSpPr>
          <p:cNvPr id="4" name="TextBox 4"/>
          <p:cNvSpPr txBox="1"/>
          <p:nvPr/>
        </p:nvSpPr>
        <p:spPr>
          <a:xfrm>
            <a:off x="2057400" y="2249784"/>
            <a:ext cx="15428430" cy="6900672"/>
          </a:xfrm>
          <a:prstGeom prst="rect">
            <a:avLst/>
          </a:prstGeom>
        </p:spPr>
        <p:txBody>
          <a:bodyPr wrap="square" lIns="0" tIns="0" rIns="0" bIns="0" rtlCol="0" anchor="t">
            <a:spAutoFit/>
          </a:bodyPr>
          <a:lstStyle/>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Tech Stack Frontend ReactJS (with Vite)</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Axios for API communication</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Modern CSS for styling</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Backend</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Java 17</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Spring Boot 3.2.0</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Spring Data JPA</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Lombok</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Database</a:t>
            </a:r>
          </a:p>
          <a:p>
            <a:pPr marL="571500" indent="-571500">
              <a:lnSpc>
                <a:spcPts val="5415"/>
              </a:lnSpc>
              <a:buFont typeface="Arial" panose="020B0604020202020204" pitchFamily="34" charset="0"/>
              <a:buChar char="•"/>
            </a:pPr>
            <a:r>
              <a:rPr lang="en-US" sz="3868" dirty="0">
                <a:solidFill>
                  <a:srgbClr val="545454"/>
                </a:solidFill>
                <a:latin typeface="Garet"/>
                <a:ea typeface="Garet"/>
                <a:cs typeface="Garet"/>
                <a:sym typeface="Garet"/>
              </a:rPr>
              <a:t>PostgreSQL</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146254" y="256254"/>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MODULES</a:t>
            </a:r>
          </a:p>
        </p:txBody>
      </p:sp>
      <p:sp>
        <p:nvSpPr>
          <p:cNvPr id="4" name="TextBox 4"/>
          <p:cNvSpPr txBox="1"/>
          <p:nvPr/>
        </p:nvSpPr>
        <p:spPr>
          <a:xfrm>
            <a:off x="3200400" y="2093320"/>
            <a:ext cx="7620000" cy="6517362"/>
          </a:xfrm>
          <a:prstGeom prst="rect">
            <a:avLst/>
          </a:prstGeom>
        </p:spPr>
        <p:txBody>
          <a:bodyPr wrap="square" lIns="0" tIns="0" rIns="0" bIns="0" rtlCol="0" anchor="t">
            <a:spAutoFit/>
          </a:bodyPr>
          <a:lstStyle/>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Admin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Librarian Module </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User (Student)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Book Management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Issue/Return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Report Generation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Notification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Authentication &amp; Security Module</a:t>
            </a:r>
          </a:p>
          <a:p>
            <a:pPr marL="966046" lvl="1" indent="-571500">
              <a:lnSpc>
                <a:spcPts val="5116"/>
              </a:lnSpc>
              <a:buFont typeface="Arial" panose="020B0604020202020204" pitchFamily="34" charset="0"/>
              <a:buChar char="•"/>
            </a:pPr>
            <a:r>
              <a:rPr lang="en-US" sz="3654" dirty="0">
                <a:solidFill>
                  <a:srgbClr val="545454"/>
                </a:solidFill>
                <a:latin typeface="Garet"/>
                <a:ea typeface="Garet"/>
                <a:cs typeface="Garet"/>
                <a:sym typeface="Garet"/>
              </a:rPr>
              <a:t>Feedback &amp; Help Module</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652</Words>
  <Application>Microsoft Office PowerPoint</Application>
  <PresentationFormat>Custom</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Garet</vt:lpstr>
      <vt:lpstr>Alexandria Bold</vt:lpstr>
      <vt:lpstr>Calibri</vt:lpstr>
      <vt:lpstr>Cy Grotesk Grand</vt:lpstr>
      <vt:lpstr>Garet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MANAGEMENT SYSTEM</dc:title>
  <dc:creator>Onteddu Mohana</dc:creator>
  <cp:lastModifiedBy>MOHANA ONTEDDU</cp:lastModifiedBy>
  <cp:revision>2</cp:revision>
  <dcterms:created xsi:type="dcterms:W3CDTF">2006-08-16T00:00:00Z</dcterms:created>
  <dcterms:modified xsi:type="dcterms:W3CDTF">2025-10-29T05:27:04Z</dcterms:modified>
  <dc:identifier>DAG3AlcgMuE</dc:identifier>
</cp:coreProperties>
</file>